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1" r:id="rId1"/>
  </p:sldMasterIdLst>
  <p:notesMasterIdLst>
    <p:notesMasterId r:id="rId9"/>
  </p:notesMasterIdLst>
  <p:sldIdLst>
    <p:sldId id="303" r:id="rId2"/>
    <p:sldId id="311" r:id="rId3"/>
    <p:sldId id="309" r:id="rId4"/>
    <p:sldId id="310" r:id="rId5"/>
    <p:sldId id="312" r:id="rId6"/>
    <p:sldId id="313" r:id="rId7"/>
    <p:sldId id="30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C6EB"/>
    <a:srgbClr val="000000"/>
    <a:srgbClr val="6DD0EB"/>
    <a:srgbClr val="CFD5E1"/>
    <a:srgbClr val="D9D9D9"/>
    <a:srgbClr val="9ED5FF"/>
    <a:srgbClr val="6D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32" autoAdjust="0"/>
  </p:normalViewPr>
  <p:slideViewPr>
    <p:cSldViewPr snapToGrid="0" snapToObjects="1">
      <p:cViewPr varScale="1">
        <p:scale>
          <a:sx n="94" d="100"/>
          <a:sy n="94" d="100"/>
        </p:scale>
        <p:origin x="1230"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200" d="100"/>
          <a:sy n="200" d="100"/>
        </p:scale>
        <p:origin x="-400" y="-32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61A1AF-B53A-4B82-95F5-CD98500F4B6F}" type="doc">
      <dgm:prSet loTypeId="urn:microsoft.com/office/officeart/2005/8/layout/cycle3" loCatId="cycle" qsTypeId="urn:microsoft.com/office/officeart/2005/8/quickstyle/simple4" qsCatId="simple" csTypeId="urn:microsoft.com/office/officeart/2005/8/colors/accent1_2" csCatId="accent1" phldr="1"/>
      <dgm:spPr/>
      <dgm:t>
        <a:bodyPr/>
        <a:lstStyle/>
        <a:p>
          <a:endParaRPr lang="en-US"/>
        </a:p>
      </dgm:t>
    </dgm:pt>
    <dgm:pt modelId="{A7A4FCE4-DC16-4FEF-B771-803E83505EBA}">
      <dgm:prSet phldrT="[Text]" custT="1"/>
      <dgm:spPr/>
      <dgm:t>
        <a:bodyPr/>
        <a:lstStyle/>
        <a:p>
          <a:pPr algn="ctr"/>
          <a:r>
            <a:rPr lang="en-US" sz="1800" dirty="0"/>
            <a:t>Pre-Contemplation</a:t>
          </a:r>
          <a:endParaRPr lang="en-US" sz="1600" dirty="0"/>
        </a:p>
        <a:p>
          <a:pPr algn="l"/>
          <a:r>
            <a:rPr lang="en-US" sz="1400" dirty="0"/>
            <a:t>- Show empathy</a:t>
          </a:r>
        </a:p>
        <a:p>
          <a:pPr algn="l"/>
          <a:r>
            <a:rPr lang="en-US" sz="1400" dirty="0"/>
            <a:t>- Raise doubt</a:t>
          </a:r>
        </a:p>
        <a:p>
          <a:pPr algn="l"/>
          <a:r>
            <a:rPr lang="en-US" sz="1400" dirty="0"/>
            <a:t>- Reflect and listen</a:t>
          </a:r>
        </a:p>
      </dgm:t>
    </dgm:pt>
    <dgm:pt modelId="{AF903CBA-3697-4EEE-A285-EC917E3AD2FA}" type="parTrans" cxnId="{82AC8FA0-C86F-4468-96A4-B4F4D1AAA59B}">
      <dgm:prSet/>
      <dgm:spPr/>
      <dgm:t>
        <a:bodyPr/>
        <a:lstStyle/>
        <a:p>
          <a:endParaRPr lang="en-US"/>
        </a:p>
      </dgm:t>
    </dgm:pt>
    <dgm:pt modelId="{27657961-D0A1-4B63-93A7-09CE7C322FD4}" type="sibTrans" cxnId="{82AC8FA0-C86F-4468-96A4-B4F4D1AAA59B}">
      <dgm:prSet/>
      <dgm:spPr/>
      <dgm:t>
        <a:bodyPr/>
        <a:lstStyle/>
        <a:p>
          <a:endParaRPr lang="en-US"/>
        </a:p>
      </dgm:t>
    </dgm:pt>
    <dgm:pt modelId="{F9E20BC3-C7C2-4E71-8D5F-801524E757A6}">
      <dgm:prSet phldrT="[Text]" custT="1"/>
      <dgm:spPr/>
      <dgm:t>
        <a:bodyPr/>
        <a:lstStyle/>
        <a:p>
          <a:pPr algn="ctr"/>
          <a:r>
            <a:rPr lang="en-US" sz="1800" dirty="0"/>
            <a:t>Preparation</a:t>
          </a:r>
          <a:endParaRPr lang="en-US" sz="1600" dirty="0"/>
        </a:p>
        <a:p>
          <a:pPr algn="l"/>
          <a:r>
            <a:rPr lang="en-US" sz="1600" dirty="0"/>
            <a:t>- </a:t>
          </a:r>
          <a:r>
            <a:rPr lang="en-US" sz="1400" dirty="0"/>
            <a:t>Support a change plan</a:t>
          </a:r>
        </a:p>
        <a:p>
          <a:pPr algn="l"/>
          <a:r>
            <a:rPr lang="en-US" sz="1400" dirty="0"/>
            <a:t>- Remove obstacles</a:t>
          </a:r>
        </a:p>
      </dgm:t>
    </dgm:pt>
    <dgm:pt modelId="{F301DB21-1D9A-42C4-8876-EC59D044A227}" type="parTrans" cxnId="{2300AB87-0CEC-4406-ADE6-67D56E3240FE}">
      <dgm:prSet/>
      <dgm:spPr/>
      <dgm:t>
        <a:bodyPr/>
        <a:lstStyle/>
        <a:p>
          <a:endParaRPr lang="en-US"/>
        </a:p>
      </dgm:t>
    </dgm:pt>
    <dgm:pt modelId="{76023B9B-61BE-43D6-A9C0-AFA81408C89A}" type="sibTrans" cxnId="{2300AB87-0CEC-4406-ADE6-67D56E3240FE}">
      <dgm:prSet/>
      <dgm:spPr/>
      <dgm:t>
        <a:bodyPr/>
        <a:lstStyle/>
        <a:p>
          <a:endParaRPr lang="en-US"/>
        </a:p>
      </dgm:t>
    </dgm:pt>
    <dgm:pt modelId="{F4428F75-42C0-4D33-863F-D23E2CAFA09C}">
      <dgm:prSet phldrT="[Text]" custT="1"/>
      <dgm:spPr/>
      <dgm:t>
        <a:bodyPr/>
        <a:lstStyle/>
        <a:p>
          <a:pPr algn="ctr"/>
          <a:r>
            <a:rPr lang="en-US" sz="1800" dirty="0"/>
            <a:t>Action</a:t>
          </a:r>
          <a:endParaRPr lang="en-US" sz="1300" dirty="0"/>
        </a:p>
        <a:p>
          <a:pPr algn="l"/>
          <a:r>
            <a:rPr lang="en-US" sz="1300" dirty="0"/>
            <a:t>- </a:t>
          </a:r>
          <a:r>
            <a:rPr lang="en-US" sz="1400" dirty="0"/>
            <a:t>Support and affirm successes</a:t>
          </a:r>
        </a:p>
        <a:p>
          <a:pPr algn="l"/>
          <a:r>
            <a:rPr lang="en-US" sz="1400" dirty="0"/>
            <a:t>- Continue to remove obstacles</a:t>
          </a:r>
        </a:p>
      </dgm:t>
    </dgm:pt>
    <dgm:pt modelId="{458AA2A0-D3AF-4C82-8003-66F57F6F46B6}" type="parTrans" cxnId="{3B952290-CE8C-4CE3-B49A-A050B759DB93}">
      <dgm:prSet/>
      <dgm:spPr/>
      <dgm:t>
        <a:bodyPr/>
        <a:lstStyle/>
        <a:p>
          <a:endParaRPr lang="en-US"/>
        </a:p>
      </dgm:t>
    </dgm:pt>
    <dgm:pt modelId="{A944516B-C55E-4547-8F59-E6A4A8048C2E}" type="sibTrans" cxnId="{3B952290-CE8C-4CE3-B49A-A050B759DB93}">
      <dgm:prSet/>
      <dgm:spPr/>
      <dgm:t>
        <a:bodyPr/>
        <a:lstStyle/>
        <a:p>
          <a:endParaRPr lang="en-US"/>
        </a:p>
      </dgm:t>
    </dgm:pt>
    <dgm:pt modelId="{83394653-C1FB-4D93-9995-6F47489EBBAD}">
      <dgm:prSet phldrT="[Text]" custT="1"/>
      <dgm:spPr/>
      <dgm:t>
        <a:bodyPr/>
        <a:lstStyle/>
        <a:p>
          <a:pPr algn="ctr"/>
          <a:r>
            <a:rPr lang="en-US" sz="1800" dirty="0"/>
            <a:t>Maintenance</a:t>
          </a:r>
          <a:endParaRPr lang="en-US" sz="1900" dirty="0"/>
        </a:p>
        <a:p>
          <a:pPr algn="l"/>
          <a:r>
            <a:rPr lang="en-US" sz="1400" dirty="0"/>
            <a:t>- Support sustaining behavior long term</a:t>
          </a:r>
        </a:p>
      </dgm:t>
    </dgm:pt>
    <dgm:pt modelId="{43A018D1-38D9-40DE-B1FB-1C6456355577}" type="parTrans" cxnId="{F56324DA-B6FD-489D-B1CF-B3A3F8655F4F}">
      <dgm:prSet/>
      <dgm:spPr/>
      <dgm:t>
        <a:bodyPr/>
        <a:lstStyle/>
        <a:p>
          <a:endParaRPr lang="en-US"/>
        </a:p>
      </dgm:t>
    </dgm:pt>
    <dgm:pt modelId="{7C4EB76E-CBD1-4A50-8749-8B4C86D3E903}" type="sibTrans" cxnId="{F56324DA-B6FD-489D-B1CF-B3A3F8655F4F}">
      <dgm:prSet/>
      <dgm:spPr/>
      <dgm:t>
        <a:bodyPr/>
        <a:lstStyle/>
        <a:p>
          <a:endParaRPr lang="en-US"/>
        </a:p>
      </dgm:t>
    </dgm:pt>
    <dgm:pt modelId="{42557645-D87F-4476-AF84-7B22B7487E8E}">
      <dgm:prSet phldrT="[Text]" custT="1"/>
      <dgm:spPr/>
      <dgm:t>
        <a:bodyPr/>
        <a:lstStyle/>
        <a:p>
          <a:pPr algn="ctr"/>
          <a:r>
            <a:rPr lang="en-US" sz="1800" dirty="0"/>
            <a:t>Relapse</a:t>
          </a:r>
        </a:p>
        <a:p>
          <a:pPr algn="l"/>
          <a:r>
            <a:rPr lang="en-US" sz="1300" dirty="0"/>
            <a:t>- </a:t>
          </a:r>
          <a:r>
            <a:rPr lang="en-US" sz="1400" dirty="0"/>
            <a:t>Frame as a learning opportunity</a:t>
          </a:r>
        </a:p>
        <a:p>
          <a:pPr algn="l"/>
          <a:r>
            <a:rPr lang="en-US" sz="1400" dirty="0"/>
            <a:t>- Focus on what was learned</a:t>
          </a:r>
          <a:endParaRPr lang="en-US" sz="1300" dirty="0"/>
        </a:p>
      </dgm:t>
    </dgm:pt>
    <dgm:pt modelId="{EC3EE8EC-61E3-4A90-AA95-3B64039EF10D}" type="parTrans" cxnId="{92AF74D4-595B-440F-84DB-78E1F127881A}">
      <dgm:prSet/>
      <dgm:spPr/>
      <dgm:t>
        <a:bodyPr/>
        <a:lstStyle/>
        <a:p>
          <a:endParaRPr lang="en-US"/>
        </a:p>
      </dgm:t>
    </dgm:pt>
    <dgm:pt modelId="{D24D5A96-B084-48CB-8A2A-D24A933023C3}" type="sibTrans" cxnId="{92AF74D4-595B-440F-84DB-78E1F127881A}">
      <dgm:prSet/>
      <dgm:spPr/>
      <dgm:t>
        <a:bodyPr/>
        <a:lstStyle/>
        <a:p>
          <a:endParaRPr lang="en-US"/>
        </a:p>
      </dgm:t>
    </dgm:pt>
    <dgm:pt modelId="{F879A34A-A18F-4E6D-8C04-A62961527158}">
      <dgm:prSet phldrT="[Text]" custT="1"/>
      <dgm:spPr/>
      <dgm:t>
        <a:bodyPr/>
        <a:lstStyle/>
        <a:p>
          <a:pPr algn="ctr"/>
          <a:r>
            <a:rPr lang="en-US" sz="1800" dirty="0"/>
            <a:t>Contemplation</a:t>
          </a:r>
          <a:endParaRPr lang="en-US" sz="1700" dirty="0"/>
        </a:p>
        <a:p>
          <a:pPr algn="l"/>
          <a:r>
            <a:rPr lang="en-US" sz="1700" dirty="0"/>
            <a:t>- </a:t>
          </a:r>
          <a:r>
            <a:rPr lang="en-US" sz="1400" dirty="0"/>
            <a:t>Explore ambivalence</a:t>
          </a:r>
        </a:p>
        <a:p>
          <a:pPr algn="l"/>
          <a:r>
            <a:rPr lang="en-US" sz="1400" dirty="0"/>
            <a:t>- Elicit change talk</a:t>
          </a:r>
        </a:p>
      </dgm:t>
    </dgm:pt>
    <dgm:pt modelId="{CB14568D-EC13-4E37-B9F5-FFB627430E25}" type="parTrans" cxnId="{86F1FA9A-7ACA-4620-94DC-77B785F363C0}">
      <dgm:prSet/>
      <dgm:spPr/>
      <dgm:t>
        <a:bodyPr/>
        <a:lstStyle/>
        <a:p>
          <a:endParaRPr lang="en-US"/>
        </a:p>
      </dgm:t>
    </dgm:pt>
    <dgm:pt modelId="{38AE0D22-78AD-464B-ABE0-EAE1B73984B7}" type="sibTrans" cxnId="{86F1FA9A-7ACA-4620-94DC-77B785F363C0}">
      <dgm:prSet/>
      <dgm:spPr/>
      <dgm:t>
        <a:bodyPr/>
        <a:lstStyle/>
        <a:p>
          <a:endParaRPr lang="en-US"/>
        </a:p>
      </dgm:t>
    </dgm:pt>
    <dgm:pt modelId="{5253D164-58E5-4BA6-9D66-370AEE4FF659}" type="pres">
      <dgm:prSet presAssocID="{AB61A1AF-B53A-4B82-95F5-CD98500F4B6F}" presName="Name0" presStyleCnt="0">
        <dgm:presLayoutVars>
          <dgm:dir/>
          <dgm:resizeHandles val="exact"/>
        </dgm:presLayoutVars>
      </dgm:prSet>
      <dgm:spPr/>
    </dgm:pt>
    <dgm:pt modelId="{1C7C8959-45A7-483D-8410-1E4EB98330BC}" type="pres">
      <dgm:prSet presAssocID="{AB61A1AF-B53A-4B82-95F5-CD98500F4B6F}" presName="cycle" presStyleCnt="0"/>
      <dgm:spPr/>
    </dgm:pt>
    <dgm:pt modelId="{D0722833-F7DB-4270-8C3B-DD774CCCCABC}" type="pres">
      <dgm:prSet presAssocID="{A7A4FCE4-DC16-4FEF-B771-803E83505EBA}" presName="nodeFirstNode" presStyleLbl="node1" presStyleIdx="0" presStyleCnt="6">
        <dgm:presLayoutVars>
          <dgm:bulletEnabled val="1"/>
        </dgm:presLayoutVars>
      </dgm:prSet>
      <dgm:spPr/>
    </dgm:pt>
    <dgm:pt modelId="{43673B57-5BA6-41FB-8932-468334F0597C}" type="pres">
      <dgm:prSet presAssocID="{27657961-D0A1-4B63-93A7-09CE7C322FD4}" presName="sibTransFirstNode" presStyleLbl="bgShp" presStyleIdx="0" presStyleCnt="1"/>
      <dgm:spPr/>
    </dgm:pt>
    <dgm:pt modelId="{A450EDAC-1586-40E9-94CD-337CEF65B8B5}" type="pres">
      <dgm:prSet presAssocID="{F879A34A-A18F-4E6D-8C04-A62961527158}" presName="nodeFollowingNodes" presStyleLbl="node1" presStyleIdx="1" presStyleCnt="6" custRadScaleRad="98262" custRadScaleInc="6745">
        <dgm:presLayoutVars>
          <dgm:bulletEnabled val="1"/>
        </dgm:presLayoutVars>
      </dgm:prSet>
      <dgm:spPr/>
    </dgm:pt>
    <dgm:pt modelId="{7FD4BE65-8F17-431C-B837-C8CF657A722E}" type="pres">
      <dgm:prSet presAssocID="{F9E20BC3-C7C2-4E71-8D5F-801524E757A6}" presName="nodeFollowingNodes" presStyleLbl="node1" presStyleIdx="2" presStyleCnt="6" custRadScaleRad="95650" custRadScaleInc="-11317">
        <dgm:presLayoutVars>
          <dgm:bulletEnabled val="1"/>
        </dgm:presLayoutVars>
      </dgm:prSet>
      <dgm:spPr/>
    </dgm:pt>
    <dgm:pt modelId="{2235ACA8-9601-4659-A665-AA6BD08BA649}" type="pres">
      <dgm:prSet presAssocID="{F4428F75-42C0-4D33-863F-D23E2CAFA09C}" presName="nodeFollowingNodes" presStyleLbl="node1" presStyleIdx="3" presStyleCnt="6" custScaleX="113606">
        <dgm:presLayoutVars>
          <dgm:bulletEnabled val="1"/>
        </dgm:presLayoutVars>
      </dgm:prSet>
      <dgm:spPr/>
    </dgm:pt>
    <dgm:pt modelId="{54576C14-52A5-438F-8BF6-A3BED650D7E7}" type="pres">
      <dgm:prSet presAssocID="{83394653-C1FB-4D93-9995-6F47489EBBAD}" presName="nodeFollowingNodes" presStyleLbl="node1" presStyleIdx="4" presStyleCnt="6" custRadScaleRad="94754" custRadScaleInc="9920">
        <dgm:presLayoutVars>
          <dgm:bulletEnabled val="1"/>
        </dgm:presLayoutVars>
      </dgm:prSet>
      <dgm:spPr/>
    </dgm:pt>
    <dgm:pt modelId="{67B12FC8-1454-441B-8BFF-8859E0B95362}" type="pres">
      <dgm:prSet presAssocID="{42557645-D87F-4476-AF84-7B22B7487E8E}" presName="nodeFollowingNodes" presStyleLbl="node1" presStyleIdx="5" presStyleCnt="6" custScaleY="107453" custRadScaleRad="97090" custRadScaleInc="-6073">
        <dgm:presLayoutVars>
          <dgm:bulletEnabled val="1"/>
        </dgm:presLayoutVars>
      </dgm:prSet>
      <dgm:spPr/>
    </dgm:pt>
  </dgm:ptLst>
  <dgm:cxnLst>
    <dgm:cxn modelId="{5FDAA30A-FA62-47F4-9FF3-309FB84812B8}" type="presOf" srcId="{A7A4FCE4-DC16-4FEF-B771-803E83505EBA}" destId="{D0722833-F7DB-4270-8C3B-DD774CCCCABC}" srcOrd="0" destOrd="0" presId="urn:microsoft.com/office/officeart/2005/8/layout/cycle3"/>
    <dgm:cxn modelId="{BDFC9118-3DC3-4712-849B-F72CB5C9593C}" type="presOf" srcId="{F879A34A-A18F-4E6D-8C04-A62961527158}" destId="{A450EDAC-1586-40E9-94CD-337CEF65B8B5}" srcOrd="0" destOrd="0" presId="urn:microsoft.com/office/officeart/2005/8/layout/cycle3"/>
    <dgm:cxn modelId="{FFE2D41A-26DE-41DF-9F50-80BAEFFB3C81}" type="presOf" srcId="{F9E20BC3-C7C2-4E71-8D5F-801524E757A6}" destId="{7FD4BE65-8F17-431C-B837-C8CF657A722E}" srcOrd="0" destOrd="0" presId="urn:microsoft.com/office/officeart/2005/8/layout/cycle3"/>
    <dgm:cxn modelId="{983B743B-88DB-439D-8876-64422C95C05D}" type="presOf" srcId="{42557645-D87F-4476-AF84-7B22B7487E8E}" destId="{67B12FC8-1454-441B-8BFF-8859E0B95362}" srcOrd="0" destOrd="0" presId="urn:microsoft.com/office/officeart/2005/8/layout/cycle3"/>
    <dgm:cxn modelId="{430A797F-24F1-4121-B06B-FFCBD9DBDB04}" type="presOf" srcId="{83394653-C1FB-4D93-9995-6F47489EBBAD}" destId="{54576C14-52A5-438F-8BF6-A3BED650D7E7}" srcOrd="0" destOrd="0" presId="urn:microsoft.com/office/officeart/2005/8/layout/cycle3"/>
    <dgm:cxn modelId="{9B61F380-FD57-4D87-BF7B-922805DE7348}" type="presOf" srcId="{27657961-D0A1-4B63-93A7-09CE7C322FD4}" destId="{43673B57-5BA6-41FB-8932-468334F0597C}" srcOrd="0" destOrd="0" presId="urn:microsoft.com/office/officeart/2005/8/layout/cycle3"/>
    <dgm:cxn modelId="{2300AB87-0CEC-4406-ADE6-67D56E3240FE}" srcId="{AB61A1AF-B53A-4B82-95F5-CD98500F4B6F}" destId="{F9E20BC3-C7C2-4E71-8D5F-801524E757A6}" srcOrd="2" destOrd="0" parTransId="{F301DB21-1D9A-42C4-8876-EC59D044A227}" sibTransId="{76023B9B-61BE-43D6-A9C0-AFA81408C89A}"/>
    <dgm:cxn modelId="{3B952290-CE8C-4CE3-B49A-A050B759DB93}" srcId="{AB61A1AF-B53A-4B82-95F5-CD98500F4B6F}" destId="{F4428F75-42C0-4D33-863F-D23E2CAFA09C}" srcOrd="3" destOrd="0" parTransId="{458AA2A0-D3AF-4C82-8003-66F57F6F46B6}" sibTransId="{A944516B-C55E-4547-8F59-E6A4A8048C2E}"/>
    <dgm:cxn modelId="{86F1FA9A-7ACA-4620-94DC-77B785F363C0}" srcId="{AB61A1AF-B53A-4B82-95F5-CD98500F4B6F}" destId="{F879A34A-A18F-4E6D-8C04-A62961527158}" srcOrd="1" destOrd="0" parTransId="{CB14568D-EC13-4E37-B9F5-FFB627430E25}" sibTransId="{38AE0D22-78AD-464B-ABE0-EAE1B73984B7}"/>
    <dgm:cxn modelId="{82AC8FA0-C86F-4468-96A4-B4F4D1AAA59B}" srcId="{AB61A1AF-B53A-4B82-95F5-CD98500F4B6F}" destId="{A7A4FCE4-DC16-4FEF-B771-803E83505EBA}" srcOrd="0" destOrd="0" parTransId="{AF903CBA-3697-4EEE-A285-EC917E3AD2FA}" sibTransId="{27657961-D0A1-4B63-93A7-09CE7C322FD4}"/>
    <dgm:cxn modelId="{48B099C6-8AB2-4394-83A5-271514CE5A97}" type="presOf" srcId="{AB61A1AF-B53A-4B82-95F5-CD98500F4B6F}" destId="{5253D164-58E5-4BA6-9D66-370AEE4FF659}" srcOrd="0" destOrd="0" presId="urn:microsoft.com/office/officeart/2005/8/layout/cycle3"/>
    <dgm:cxn modelId="{92AF74D4-595B-440F-84DB-78E1F127881A}" srcId="{AB61A1AF-B53A-4B82-95F5-CD98500F4B6F}" destId="{42557645-D87F-4476-AF84-7B22B7487E8E}" srcOrd="5" destOrd="0" parTransId="{EC3EE8EC-61E3-4A90-AA95-3B64039EF10D}" sibTransId="{D24D5A96-B084-48CB-8A2A-D24A933023C3}"/>
    <dgm:cxn modelId="{F56324DA-B6FD-489D-B1CF-B3A3F8655F4F}" srcId="{AB61A1AF-B53A-4B82-95F5-CD98500F4B6F}" destId="{83394653-C1FB-4D93-9995-6F47489EBBAD}" srcOrd="4" destOrd="0" parTransId="{43A018D1-38D9-40DE-B1FB-1C6456355577}" sibTransId="{7C4EB76E-CBD1-4A50-8749-8B4C86D3E903}"/>
    <dgm:cxn modelId="{4E0BFAEF-158B-4BEE-ABF5-F04179EDD415}" type="presOf" srcId="{F4428F75-42C0-4D33-863F-D23E2CAFA09C}" destId="{2235ACA8-9601-4659-A665-AA6BD08BA649}" srcOrd="0" destOrd="0" presId="urn:microsoft.com/office/officeart/2005/8/layout/cycle3"/>
    <dgm:cxn modelId="{7559CC43-A86E-4BCD-A72F-B00C7DD98868}" type="presParOf" srcId="{5253D164-58E5-4BA6-9D66-370AEE4FF659}" destId="{1C7C8959-45A7-483D-8410-1E4EB98330BC}" srcOrd="0" destOrd="0" presId="urn:microsoft.com/office/officeart/2005/8/layout/cycle3"/>
    <dgm:cxn modelId="{D1C67AFA-53BB-40B2-8508-EF506ACFD664}" type="presParOf" srcId="{1C7C8959-45A7-483D-8410-1E4EB98330BC}" destId="{D0722833-F7DB-4270-8C3B-DD774CCCCABC}" srcOrd="0" destOrd="0" presId="urn:microsoft.com/office/officeart/2005/8/layout/cycle3"/>
    <dgm:cxn modelId="{EAC23FC4-8C5C-4151-A10F-B10C7DC3EF09}" type="presParOf" srcId="{1C7C8959-45A7-483D-8410-1E4EB98330BC}" destId="{43673B57-5BA6-41FB-8932-468334F0597C}" srcOrd="1" destOrd="0" presId="urn:microsoft.com/office/officeart/2005/8/layout/cycle3"/>
    <dgm:cxn modelId="{1C20A7F4-2CC0-4332-BC00-92AF9FFC74A9}" type="presParOf" srcId="{1C7C8959-45A7-483D-8410-1E4EB98330BC}" destId="{A450EDAC-1586-40E9-94CD-337CEF65B8B5}" srcOrd="2" destOrd="0" presId="urn:microsoft.com/office/officeart/2005/8/layout/cycle3"/>
    <dgm:cxn modelId="{6C98D011-EB8C-4DE0-9DEB-A788F8791A9E}" type="presParOf" srcId="{1C7C8959-45A7-483D-8410-1E4EB98330BC}" destId="{7FD4BE65-8F17-431C-B837-C8CF657A722E}" srcOrd="3" destOrd="0" presId="urn:microsoft.com/office/officeart/2005/8/layout/cycle3"/>
    <dgm:cxn modelId="{56EF576B-E455-4F0C-9DBD-7A793CDE10E2}" type="presParOf" srcId="{1C7C8959-45A7-483D-8410-1E4EB98330BC}" destId="{2235ACA8-9601-4659-A665-AA6BD08BA649}" srcOrd="4" destOrd="0" presId="urn:microsoft.com/office/officeart/2005/8/layout/cycle3"/>
    <dgm:cxn modelId="{E3B03A52-9529-48DF-9CB3-A6D7E665057A}" type="presParOf" srcId="{1C7C8959-45A7-483D-8410-1E4EB98330BC}" destId="{54576C14-52A5-438F-8BF6-A3BED650D7E7}" srcOrd="5" destOrd="0" presId="urn:microsoft.com/office/officeart/2005/8/layout/cycle3"/>
    <dgm:cxn modelId="{507357B2-F584-4B3C-B931-03EFD301F139}" type="presParOf" srcId="{1C7C8959-45A7-483D-8410-1E4EB98330BC}" destId="{67B12FC8-1454-441B-8BFF-8859E0B95362}"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73B57-5BA6-41FB-8932-468334F0597C}">
      <dsp:nvSpPr>
        <dsp:cNvPr id="0" name=""/>
        <dsp:cNvSpPr/>
      </dsp:nvSpPr>
      <dsp:spPr>
        <a:xfrm>
          <a:off x="1561833" y="-7217"/>
          <a:ext cx="6423884" cy="6423884"/>
        </a:xfrm>
        <a:prstGeom prst="circularArrow">
          <a:avLst>
            <a:gd name="adj1" fmla="val 5274"/>
            <a:gd name="adj2" fmla="val 312630"/>
            <a:gd name="adj3" fmla="val 14214269"/>
            <a:gd name="adj4" fmla="val 17135135"/>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0722833-F7DB-4270-8C3B-DD774CCCCABC}">
      <dsp:nvSpPr>
        <dsp:cNvPr id="0" name=""/>
        <dsp:cNvSpPr/>
      </dsp:nvSpPr>
      <dsp:spPr>
        <a:xfrm>
          <a:off x="3543036" y="356"/>
          <a:ext cx="2461477" cy="123073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Pre-Contemplation</a:t>
          </a:r>
          <a:endParaRPr lang="en-US" sz="1600" kern="1200" dirty="0"/>
        </a:p>
        <a:p>
          <a:pPr marL="0" lvl="0" indent="0" algn="l" defTabSz="800100">
            <a:lnSpc>
              <a:spcPct val="90000"/>
            </a:lnSpc>
            <a:spcBef>
              <a:spcPct val="0"/>
            </a:spcBef>
            <a:spcAft>
              <a:spcPct val="35000"/>
            </a:spcAft>
            <a:buNone/>
          </a:pPr>
          <a:r>
            <a:rPr lang="en-US" sz="1400" kern="1200" dirty="0"/>
            <a:t>- Show empathy</a:t>
          </a:r>
        </a:p>
        <a:p>
          <a:pPr marL="0" lvl="0" indent="0" algn="l" defTabSz="800100">
            <a:lnSpc>
              <a:spcPct val="90000"/>
            </a:lnSpc>
            <a:spcBef>
              <a:spcPct val="0"/>
            </a:spcBef>
            <a:spcAft>
              <a:spcPct val="35000"/>
            </a:spcAft>
            <a:buNone/>
          </a:pPr>
          <a:r>
            <a:rPr lang="en-US" sz="1400" kern="1200" dirty="0"/>
            <a:t>- Raise doubt</a:t>
          </a:r>
        </a:p>
        <a:p>
          <a:pPr marL="0" lvl="0" indent="0" algn="l" defTabSz="800100">
            <a:lnSpc>
              <a:spcPct val="90000"/>
            </a:lnSpc>
            <a:spcBef>
              <a:spcPct val="0"/>
            </a:spcBef>
            <a:spcAft>
              <a:spcPct val="35000"/>
            </a:spcAft>
            <a:buNone/>
          </a:pPr>
          <a:r>
            <a:rPr lang="en-US" sz="1400" kern="1200" dirty="0"/>
            <a:t>- Reflect and listen</a:t>
          </a:r>
        </a:p>
      </dsp:txBody>
      <dsp:txXfrm>
        <a:off x="3603116" y="60436"/>
        <a:ext cx="2341317" cy="1110578"/>
      </dsp:txXfrm>
    </dsp:sp>
    <dsp:sp modelId="{A450EDAC-1586-40E9-94CD-337CEF65B8B5}">
      <dsp:nvSpPr>
        <dsp:cNvPr id="0" name=""/>
        <dsp:cNvSpPr/>
      </dsp:nvSpPr>
      <dsp:spPr>
        <a:xfrm>
          <a:off x="5834114" y="1462549"/>
          <a:ext cx="2461477" cy="123073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Contemplation</a:t>
          </a:r>
          <a:endParaRPr lang="en-US" sz="1700" kern="1200" dirty="0"/>
        </a:p>
        <a:p>
          <a:pPr marL="0" lvl="0" indent="0" algn="l" defTabSz="800100">
            <a:lnSpc>
              <a:spcPct val="90000"/>
            </a:lnSpc>
            <a:spcBef>
              <a:spcPct val="0"/>
            </a:spcBef>
            <a:spcAft>
              <a:spcPct val="35000"/>
            </a:spcAft>
            <a:buNone/>
          </a:pPr>
          <a:r>
            <a:rPr lang="en-US" sz="1700" kern="1200" dirty="0"/>
            <a:t>- </a:t>
          </a:r>
          <a:r>
            <a:rPr lang="en-US" sz="1400" kern="1200" dirty="0"/>
            <a:t>Explore ambivalence</a:t>
          </a:r>
        </a:p>
        <a:p>
          <a:pPr marL="0" lvl="0" indent="0" algn="l" defTabSz="800100">
            <a:lnSpc>
              <a:spcPct val="90000"/>
            </a:lnSpc>
            <a:spcBef>
              <a:spcPct val="0"/>
            </a:spcBef>
            <a:spcAft>
              <a:spcPct val="35000"/>
            </a:spcAft>
            <a:buNone/>
          </a:pPr>
          <a:r>
            <a:rPr lang="en-US" sz="1400" kern="1200" dirty="0"/>
            <a:t>- Elicit change talk</a:t>
          </a:r>
        </a:p>
      </dsp:txBody>
      <dsp:txXfrm>
        <a:off x="5894194" y="1522629"/>
        <a:ext cx="2341317" cy="1110578"/>
      </dsp:txXfrm>
    </dsp:sp>
    <dsp:sp modelId="{7FD4BE65-8F17-431C-B837-C8CF657A722E}">
      <dsp:nvSpPr>
        <dsp:cNvPr id="0" name=""/>
        <dsp:cNvSpPr/>
      </dsp:nvSpPr>
      <dsp:spPr>
        <a:xfrm>
          <a:off x="5817015" y="3627399"/>
          <a:ext cx="2461477" cy="123073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Preparation</a:t>
          </a:r>
          <a:endParaRPr lang="en-US" sz="1600" kern="1200" dirty="0"/>
        </a:p>
        <a:p>
          <a:pPr marL="0" lvl="0" indent="0" algn="l" defTabSz="800100">
            <a:lnSpc>
              <a:spcPct val="90000"/>
            </a:lnSpc>
            <a:spcBef>
              <a:spcPct val="0"/>
            </a:spcBef>
            <a:spcAft>
              <a:spcPct val="35000"/>
            </a:spcAft>
            <a:buNone/>
          </a:pPr>
          <a:r>
            <a:rPr lang="en-US" sz="1600" kern="1200" dirty="0"/>
            <a:t>- </a:t>
          </a:r>
          <a:r>
            <a:rPr lang="en-US" sz="1400" kern="1200" dirty="0"/>
            <a:t>Support a change plan</a:t>
          </a:r>
        </a:p>
        <a:p>
          <a:pPr marL="0" lvl="0" indent="0" algn="l" defTabSz="800100">
            <a:lnSpc>
              <a:spcPct val="90000"/>
            </a:lnSpc>
            <a:spcBef>
              <a:spcPct val="0"/>
            </a:spcBef>
            <a:spcAft>
              <a:spcPct val="35000"/>
            </a:spcAft>
            <a:buNone/>
          </a:pPr>
          <a:r>
            <a:rPr lang="en-US" sz="1400" kern="1200" dirty="0"/>
            <a:t>- Remove obstacles</a:t>
          </a:r>
        </a:p>
      </dsp:txBody>
      <dsp:txXfrm>
        <a:off x="5877095" y="3687479"/>
        <a:ext cx="2341317" cy="1110578"/>
      </dsp:txXfrm>
    </dsp:sp>
    <dsp:sp modelId="{2235ACA8-9601-4659-A665-AA6BD08BA649}">
      <dsp:nvSpPr>
        <dsp:cNvPr id="0" name=""/>
        <dsp:cNvSpPr/>
      </dsp:nvSpPr>
      <dsp:spPr>
        <a:xfrm>
          <a:off x="3375582" y="5212432"/>
          <a:ext cx="2796386" cy="123073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Action</a:t>
          </a:r>
          <a:endParaRPr lang="en-US" sz="1300" kern="1200" dirty="0"/>
        </a:p>
        <a:p>
          <a:pPr marL="0" lvl="0" indent="0" algn="l" defTabSz="800100">
            <a:lnSpc>
              <a:spcPct val="90000"/>
            </a:lnSpc>
            <a:spcBef>
              <a:spcPct val="0"/>
            </a:spcBef>
            <a:spcAft>
              <a:spcPct val="35000"/>
            </a:spcAft>
            <a:buNone/>
          </a:pPr>
          <a:r>
            <a:rPr lang="en-US" sz="1300" kern="1200" dirty="0"/>
            <a:t>- </a:t>
          </a:r>
          <a:r>
            <a:rPr lang="en-US" sz="1400" kern="1200" dirty="0"/>
            <a:t>Support and affirm successes</a:t>
          </a:r>
        </a:p>
        <a:p>
          <a:pPr marL="0" lvl="0" indent="0" algn="l" defTabSz="800100">
            <a:lnSpc>
              <a:spcPct val="90000"/>
            </a:lnSpc>
            <a:spcBef>
              <a:spcPct val="0"/>
            </a:spcBef>
            <a:spcAft>
              <a:spcPct val="35000"/>
            </a:spcAft>
            <a:buNone/>
          </a:pPr>
          <a:r>
            <a:rPr lang="en-US" sz="1400" kern="1200" dirty="0"/>
            <a:t>- Continue to remove obstacles</a:t>
          </a:r>
        </a:p>
      </dsp:txBody>
      <dsp:txXfrm>
        <a:off x="3435662" y="5272512"/>
        <a:ext cx="2676226" cy="1110578"/>
      </dsp:txXfrm>
    </dsp:sp>
    <dsp:sp modelId="{54576C14-52A5-438F-8BF6-A3BED650D7E7}">
      <dsp:nvSpPr>
        <dsp:cNvPr id="0" name=""/>
        <dsp:cNvSpPr/>
      </dsp:nvSpPr>
      <dsp:spPr>
        <a:xfrm>
          <a:off x="1303218" y="3646002"/>
          <a:ext cx="2461477" cy="123073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Maintenance</a:t>
          </a:r>
          <a:endParaRPr lang="en-US" sz="1900" kern="1200" dirty="0"/>
        </a:p>
        <a:p>
          <a:pPr marL="0" lvl="0" indent="0" algn="l" defTabSz="800100">
            <a:lnSpc>
              <a:spcPct val="90000"/>
            </a:lnSpc>
            <a:spcBef>
              <a:spcPct val="0"/>
            </a:spcBef>
            <a:spcAft>
              <a:spcPct val="35000"/>
            </a:spcAft>
            <a:buNone/>
          </a:pPr>
          <a:r>
            <a:rPr lang="en-US" sz="1400" kern="1200" dirty="0"/>
            <a:t>- Support sustaining behavior long term</a:t>
          </a:r>
        </a:p>
      </dsp:txBody>
      <dsp:txXfrm>
        <a:off x="1363298" y="3706082"/>
        <a:ext cx="2341317" cy="1110578"/>
      </dsp:txXfrm>
    </dsp:sp>
    <dsp:sp modelId="{67B12FC8-1454-441B-8BFF-8859E0B95362}">
      <dsp:nvSpPr>
        <dsp:cNvPr id="0" name=""/>
        <dsp:cNvSpPr/>
      </dsp:nvSpPr>
      <dsp:spPr>
        <a:xfrm>
          <a:off x="1286143" y="1416695"/>
          <a:ext cx="2461477" cy="132246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Relapse</a:t>
          </a:r>
        </a:p>
        <a:p>
          <a:pPr marL="0" lvl="0" indent="0" algn="l" defTabSz="800100">
            <a:lnSpc>
              <a:spcPct val="90000"/>
            </a:lnSpc>
            <a:spcBef>
              <a:spcPct val="0"/>
            </a:spcBef>
            <a:spcAft>
              <a:spcPct val="35000"/>
            </a:spcAft>
            <a:buNone/>
          </a:pPr>
          <a:r>
            <a:rPr lang="en-US" sz="1300" kern="1200" dirty="0"/>
            <a:t>- </a:t>
          </a:r>
          <a:r>
            <a:rPr lang="en-US" sz="1400" kern="1200" dirty="0"/>
            <a:t>Frame as a learning opportunity</a:t>
          </a:r>
        </a:p>
        <a:p>
          <a:pPr marL="0" lvl="0" indent="0" algn="l" defTabSz="800100">
            <a:lnSpc>
              <a:spcPct val="90000"/>
            </a:lnSpc>
            <a:spcBef>
              <a:spcPct val="0"/>
            </a:spcBef>
            <a:spcAft>
              <a:spcPct val="35000"/>
            </a:spcAft>
            <a:buNone/>
          </a:pPr>
          <a:r>
            <a:rPr lang="en-US" sz="1400" kern="1200" dirty="0"/>
            <a:t>- Focus on what was learned</a:t>
          </a:r>
          <a:endParaRPr lang="en-US" sz="1300" kern="1200" dirty="0"/>
        </a:p>
      </dsp:txBody>
      <dsp:txXfrm>
        <a:off x="1350700" y="1481252"/>
        <a:ext cx="2332363" cy="119335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AD8A-9482-D243-9F15-CD45BE863066}" type="datetimeFigureOut">
              <a:rPr lang="en-US" smtClean="0"/>
              <a:t>12/14/2023</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50963-9FE8-3346-84DE-B57F809F1C58}" type="slidenum">
              <a:rPr lang="en-US" smtClean="0"/>
              <a:t>‹#›</a:t>
            </a:fld>
            <a:endParaRPr lang="en-US"/>
          </a:p>
        </p:txBody>
      </p:sp>
      <p:sp>
        <p:nvSpPr>
          <p:cNvPr id="8" name="Slide Image Placeholder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12387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171450" algn="l" defTabSz="914400" rtl="0" eaLnBrk="1" latinLnBrk="0" hangingPunct="1">
      <a:buFont typeface="Arial" charset="0"/>
      <a:buChar char="•"/>
      <a:defRPr sz="1200" kern="1200">
        <a:solidFill>
          <a:schemeClr val="tx1"/>
        </a:solidFill>
        <a:latin typeface="+mn-lt"/>
        <a:ea typeface="+mn-ea"/>
        <a:cs typeface="+mn-cs"/>
      </a:defRPr>
    </a:lvl2pPr>
    <a:lvl3pPr marL="685800" algn="l" defTabSz="914400" rtl="0" eaLnBrk="1" latinLnBrk="0" hangingPunct="1">
      <a:defRPr sz="1200" kern="1200">
        <a:solidFill>
          <a:schemeClr val="tx1"/>
        </a:solidFill>
        <a:latin typeface="+mn-lt"/>
        <a:ea typeface="+mn-ea"/>
        <a:cs typeface="+mn-cs"/>
      </a:defRPr>
    </a:lvl3pPr>
    <a:lvl4pPr marL="914400" algn="l" defTabSz="914400" rtl="0" eaLnBrk="1" latinLnBrk="0" hangingPunct="1">
      <a:defRPr sz="1200" kern="1200">
        <a:solidFill>
          <a:schemeClr val="tx1"/>
        </a:solidFill>
        <a:latin typeface="+mn-lt"/>
        <a:ea typeface="+mn-ea"/>
        <a:cs typeface="+mn-cs"/>
      </a:defRPr>
    </a:lvl4pPr>
    <a:lvl5pPr marL="11430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a:t>
            </a:fld>
            <a:endParaRPr lang="en-US"/>
          </a:p>
        </p:txBody>
      </p:sp>
    </p:spTree>
    <p:extLst>
      <p:ext uri="{BB962C8B-B14F-4D97-AF65-F5344CB8AC3E}">
        <p14:creationId xmlns:p14="http://schemas.microsoft.com/office/powerpoint/2010/main" val="1129901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a:t>
            </a:r>
            <a:r>
              <a:rPr lang="en-US" baseline="0" dirty="0"/>
              <a:t> a model that has been in the social work field for quite some time. It may be familiar to some of you already.</a:t>
            </a:r>
          </a:p>
          <a:p>
            <a:r>
              <a:rPr lang="en-US" baseline="0" dirty="0"/>
              <a:t>Review each stage, giving examples of behaviors or responses at each stage. Discuss how relapse is a natural part of change.</a:t>
            </a:r>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2</a:t>
            </a:fld>
            <a:endParaRPr lang="en-US"/>
          </a:p>
        </p:txBody>
      </p:sp>
    </p:spTree>
    <p:extLst>
      <p:ext uri="{BB962C8B-B14F-4D97-AF65-F5344CB8AC3E}">
        <p14:creationId xmlns:p14="http://schemas.microsoft.com/office/powerpoint/2010/main" val="2032018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coach’s role at each stage of change. Discuss that the wrong strategy at the wrong time can </a:t>
            </a:r>
            <a:r>
              <a:rPr lang="en-US"/>
              <a:t>be counterproductive. </a:t>
            </a:r>
            <a:endParaRPr lang="en-US" dirty="0"/>
          </a:p>
        </p:txBody>
      </p:sp>
      <p:sp>
        <p:nvSpPr>
          <p:cNvPr id="4" name="Slide Number Placeholder 3"/>
          <p:cNvSpPr>
            <a:spLocks noGrp="1"/>
          </p:cNvSpPr>
          <p:nvPr>
            <p:ph type="sldNum" sz="quarter" idx="5"/>
          </p:nvPr>
        </p:nvSpPr>
        <p:spPr/>
        <p:txBody>
          <a:bodyPr/>
          <a:lstStyle/>
          <a:p>
            <a:fld id="{4EB50963-9FE8-3346-84DE-B57F809F1C58}" type="slidenum">
              <a:rPr lang="en-US" smtClean="0"/>
              <a:t>3</a:t>
            </a:fld>
            <a:endParaRPr lang="en-US"/>
          </a:p>
        </p:txBody>
      </p:sp>
    </p:spTree>
    <p:extLst>
      <p:ext uri="{BB962C8B-B14F-4D97-AF65-F5344CB8AC3E}">
        <p14:creationId xmlns:p14="http://schemas.microsoft.com/office/powerpoint/2010/main" val="23689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Success in supporting change and perception of success are not always the same thing. We may hear resistance and interpret it as a lack of participation in change. Remember that pre-contemplation and contemplation are an important part of the change cycle. When people are resistant to change or have big feelings about feedback, it’s not the coach’s job to take responsibility for those feelings or push them to change they are not ready for. This can feel counterintuitive when you are in a coaching role. The expectation is that you are supporting change and growth. However, you are not the change maker. Ultimately, we have more impact helping people move to the next step in the change cycle than trying to push them to be ready for change when they are not. </a:t>
            </a:r>
          </a:p>
        </p:txBody>
      </p:sp>
      <p:sp>
        <p:nvSpPr>
          <p:cNvPr id="4" name="Slide Number Placeholder 3"/>
          <p:cNvSpPr>
            <a:spLocks noGrp="1"/>
          </p:cNvSpPr>
          <p:nvPr>
            <p:ph type="sldNum" sz="quarter" idx="5"/>
          </p:nvPr>
        </p:nvSpPr>
        <p:spPr/>
        <p:txBody>
          <a:bodyPr/>
          <a:lstStyle/>
          <a:p>
            <a:fld id="{4EB50963-9FE8-3346-84DE-B57F809F1C58}" type="slidenum">
              <a:rPr lang="en-US" smtClean="0"/>
              <a:t>4</a:t>
            </a:fld>
            <a:endParaRPr lang="en-US"/>
          </a:p>
        </p:txBody>
      </p:sp>
    </p:spTree>
    <p:extLst>
      <p:ext uri="{BB962C8B-B14F-4D97-AF65-F5344CB8AC3E}">
        <p14:creationId xmlns:p14="http://schemas.microsoft.com/office/powerpoint/2010/main" val="266693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with Backgroun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lnSpc>
                <a:spcPts val="6000"/>
              </a:lnSpc>
              <a:defRPr sz="6000" spc="-250" baseline="0"/>
            </a:lvl1pPr>
          </a:lstStyle>
          <a:p>
            <a:r>
              <a:rPr lang="en-US" dirty="0"/>
              <a:t>Presentation </a:t>
            </a:r>
            <a:br>
              <a:rPr lang="en-US" dirty="0"/>
            </a:br>
            <a:r>
              <a:rPr lang="en-US" dirty="0"/>
              <a:t>Title Here</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1"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Subtitle Here</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ation Intro">
    <p:spTree>
      <p:nvGrpSpPr>
        <p:cNvPr id="1" name=""/>
        <p:cNvGrpSpPr/>
        <p:nvPr/>
      </p:nvGrpSpPr>
      <p:grpSpPr>
        <a:xfrm>
          <a:off x="0" y="0"/>
          <a:ext cx="0" cy="0"/>
          <a:chOff x="0" y="0"/>
          <a:chExt cx="0" cy="0"/>
        </a:xfrm>
      </p:grpSpPr>
      <p:sp>
        <p:nvSpPr>
          <p:cNvPr id="16" name="Rectangle 15"/>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ABBF0BFA-110C-3B46-AB5C-D4073A81C044}"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2"/>
          <p:cNvSpPr>
            <a:spLocks noGrp="1"/>
          </p:cNvSpPr>
          <p:nvPr>
            <p:ph idx="1" hasCustomPrompt="1"/>
          </p:nvPr>
        </p:nvSpPr>
        <p:spPr>
          <a:xfrm>
            <a:off x="838200" y="1825625"/>
            <a:ext cx="8686800" cy="4203996"/>
          </a:xfrm>
          <a:prstGeom prst="rect">
            <a:avLst/>
          </a:prstGeom>
          <a:noFill/>
        </p:spPr>
        <p:txBody>
          <a:bodyPr vert="horz" lIns="91440" tIns="45720" rIns="91440" bIns="45720" rtlCol="0">
            <a:noAutofit/>
          </a:bodyPr>
          <a:lstStyle>
            <a:lvl1pPr>
              <a:lnSpc>
                <a:spcPts val="4400"/>
              </a:lnSpc>
              <a:spcBef>
                <a:spcPts val="1800"/>
              </a:spcBef>
              <a:defRPr sz="3600" baseline="0"/>
            </a:lvl1pPr>
            <a:lvl2pPr>
              <a:lnSpc>
                <a:spcPts val="3600"/>
              </a:lnSpc>
              <a:spcBef>
                <a:spcPts val="1800"/>
              </a:spcBef>
              <a:defRPr sz="2800" baseline="0"/>
            </a:lvl2pPr>
            <a:lvl3pPr>
              <a:lnSpc>
                <a:spcPts val="3600"/>
              </a:lnSpc>
              <a:spcBef>
                <a:spcPts val="1800"/>
              </a:spcBef>
              <a:defRPr sz="2800" baseline="0"/>
            </a:lvl3pPr>
            <a:lvl4pPr>
              <a:lnSpc>
                <a:spcPts val="3600"/>
              </a:lnSpc>
              <a:spcBef>
                <a:spcPts val="1800"/>
              </a:spcBef>
              <a:defRPr sz="2800" baseline="0"/>
            </a:lvl4pPr>
          </a:lstStyle>
          <a:p>
            <a:pPr lvl="0"/>
            <a:r>
              <a:rPr lang="en-US" dirty="0"/>
              <a:t>This slide is used for and introduction of lead-in copy. The copy should be limited to a few brief and impactful sentences.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965D386-BF4B-C343-8A38-794A33909388}"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76121ABF-634C-DF4C-B924-A01E9EAE166C}"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C32E57D8-E0DA-DA46-A59E-EF33989F19FB}"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3364D84A-AA53-9742-B034-E5E1F0A6E150}"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a:t>Section Title Here</a:t>
            </a:r>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Place Subtitle Here </a:t>
            </a:r>
            <a:endParaRPr lang="en-US" dirty="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fld id="{9331FE66-F728-514C-9912-AC73663D5B2F}"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tement">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a:t>This slide can be used for a big statement, quote or other impact copy.</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a:t>This is for a credit line or footnote if needed.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without Logo">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a:t>This slide can be used for a big statement, quote or other </a:t>
            </a:r>
            <a:r>
              <a:rPr lang="en-US" dirty="0" err="1"/>
              <a:t>imapact</a:t>
            </a:r>
            <a:r>
              <a:rPr lang="en-US" dirty="0"/>
              <a:t> copy.</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A3A548D-5BEC-0C4A-A239-AC9952520E49}"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a:t>This is for a credit line or footnote if needed.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724D5C75-C300-D04F-9133-E294B473BE93}"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2" name="Text Placeholder 2"/>
          <p:cNvSpPr>
            <a:spLocks noGrp="1"/>
          </p:cNvSpPr>
          <p:nvPr>
            <p:ph idx="1"/>
          </p:nvPr>
        </p:nvSpPr>
        <p:spPr>
          <a:xfrm>
            <a:off x="838200" y="1825625"/>
            <a:ext cx="8686800" cy="4203996"/>
          </a:xfrm>
          <a:prstGeom prst="rect">
            <a:avLst/>
          </a:prstGeom>
          <a:noFill/>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3" name="Content Placeholder 2"/>
          <p:cNvSpPr>
            <a:spLocks noGrp="1"/>
          </p:cNvSpPr>
          <p:nvPr>
            <p:ph sz="half" idx="1" hasCustomPrompt="1"/>
          </p:nvPr>
        </p:nvSpPr>
        <p:spPr>
          <a:xfrm>
            <a:off x="838200" y="1825625"/>
            <a:ext cx="51816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6172200" y="1825625"/>
            <a:ext cx="5181600" cy="4210685"/>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1"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C8753E9-363C-5D4A-9BC7-F31BB21FD9FB}" type="datetime1">
              <a:rPr lang="en-US" smtClean="0"/>
              <a:t>12/14/2023</a:t>
            </a:fld>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8" y="1690688"/>
            <a:ext cx="5157787" cy="814385"/>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a:t>Title of Section or Image Below</a:t>
            </a:r>
          </a:p>
        </p:txBody>
      </p:sp>
      <p:sp>
        <p:nvSpPr>
          <p:cNvPr id="5" name="Text Placeholder 4"/>
          <p:cNvSpPr>
            <a:spLocks noGrp="1"/>
          </p:cNvSpPr>
          <p:nvPr>
            <p:ph type="body" sz="quarter" idx="3" hasCustomPrompt="1"/>
          </p:nvPr>
        </p:nvSpPr>
        <p:spPr>
          <a:xfrm>
            <a:off x="6172200" y="1690689"/>
            <a:ext cx="5183188" cy="814386"/>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a:t>Title of Section or Image Below</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3"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0236BBEA-67E4-3543-B237-21041C276EA7}" type="datetime1">
              <a:rPr lang="en-US" smtClean="0"/>
              <a:t>12/14/2023</a:t>
            </a:fld>
            <a:endParaRPr lang="en-US" dirty="0"/>
          </a:p>
        </p:txBody>
      </p:sp>
      <p:sp>
        <p:nvSpPr>
          <p:cNvPr id="14" name="Footer Placeholder 4"/>
          <p:cNvSpPr>
            <a:spLocks noGrp="1"/>
          </p:cNvSpPr>
          <p:nvPr>
            <p:ph type="ftr" sz="quarter" idx="11"/>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5"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17" name="Content Placeholder 2"/>
          <p:cNvSpPr>
            <a:spLocks noGrp="1"/>
          </p:cNvSpPr>
          <p:nvPr>
            <p:ph sz="half" idx="13" hasCustomPrompt="1"/>
          </p:nvPr>
        </p:nvSpPr>
        <p:spPr>
          <a:xfrm>
            <a:off x="838200" y="2636809"/>
            <a:ext cx="5159375"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19" name="Content Placeholder 2"/>
          <p:cNvSpPr>
            <a:spLocks noGrp="1"/>
          </p:cNvSpPr>
          <p:nvPr>
            <p:ph sz="half" idx="14" hasCustomPrompt="1"/>
          </p:nvPr>
        </p:nvSpPr>
        <p:spPr>
          <a:xfrm>
            <a:off x="6194425" y="2635946"/>
            <a:ext cx="5159375" cy="3399501"/>
          </a:xfrm>
        </p:spPr>
        <p:txBody>
          <a:bodyPr/>
          <a:lstStyle/>
          <a:p>
            <a:pPr lvl="0"/>
            <a:r>
              <a:rPr lang="en-US" dirty="0"/>
              <a:t>First level</a:t>
            </a:r>
          </a:p>
          <a:p>
            <a:pPr lvl="1"/>
            <a:r>
              <a:rPr lang="en-US" dirty="0"/>
              <a:t>Second level</a:t>
            </a:r>
          </a:p>
          <a:p>
            <a:pPr lvl="2"/>
            <a:r>
              <a:rPr lang="en-US" dirty="0"/>
              <a:t>Third level</a:t>
            </a:r>
          </a:p>
          <a:p>
            <a:pPr lvl="3"/>
            <a:r>
              <a:rPr lang="en-US" dirty="0"/>
              <a:t>Fourth level</a:t>
            </a:r>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825626"/>
            <a:ext cx="7164388" cy="4203996"/>
          </a:xfrm>
        </p:spPr>
        <p:txBody>
          <a:bodyPr/>
          <a:lstStyle>
            <a:lvl1pPr>
              <a:defRPr sz="2800"/>
            </a:lvl1pPr>
            <a:lvl2pPr>
              <a:defRPr sz="2800" baseline="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9" name="Picture 8"/>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0"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841CC44-0741-AC42-9801-5378A15658C4}" type="datetime1">
              <a:rPr lang="en-US" smtClean="0"/>
              <a:t>12/14/2023</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3"/>
          <p:cNvSpPr>
            <a:spLocks noGrp="1"/>
          </p:cNvSpPr>
          <p:nvPr>
            <p:ph type="body" sz="half" idx="11" hasCustomPrompt="1"/>
          </p:nvPr>
        </p:nvSpPr>
        <p:spPr>
          <a:xfrm>
            <a:off x="8153400" y="1825624"/>
            <a:ext cx="3200400" cy="4203997"/>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Footnote or other copy related to text </a:t>
            </a:r>
            <a:r>
              <a:rPr lang="en-US"/>
              <a:t>at left</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1835200"/>
            <a:ext cx="7164388" cy="41944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C90142B9-A8AC-9F46-9A26-84A031E54A37}"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5" name="Text Placeholder 3"/>
          <p:cNvSpPr>
            <a:spLocks noGrp="1"/>
          </p:cNvSpPr>
          <p:nvPr>
            <p:ph type="body" sz="half" idx="11" hasCustomPrompt="1"/>
          </p:nvPr>
        </p:nvSpPr>
        <p:spPr>
          <a:xfrm>
            <a:off x="8153400" y="1825625"/>
            <a:ext cx="3200400" cy="4203996"/>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Footnote or other copy related to text </a:t>
            </a:r>
            <a:r>
              <a:rPr lang="en-US"/>
              <a:t>at left</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Picture Slide">
    <p:spTree>
      <p:nvGrpSpPr>
        <p:cNvPr id="1" name=""/>
        <p:cNvGrpSpPr/>
        <p:nvPr/>
      </p:nvGrpSpPr>
      <p:grpSpPr>
        <a:xfrm>
          <a:off x="0" y="0"/>
          <a:ext cx="0" cy="0"/>
          <a:chOff x="0" y="0"/>
          <a:chExt cx="0" cy="0"/>
        </a:xfrm>
      </p:grpSpPr>
      <p:sp>
        <p:nvSpPr>
          <p:cNvPr id="12" name="Rectangle 11"/>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4F7DB45D-7E93-1D42-BE27-502A9F29FA6D}" type="datetime1">
              <a:rPr lang="en-US" smtClean="0"/>
              <a:t>12/14/2023</a:t>
            </a:fld>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3" name="Picture Placeholder 2"/>
          <p:cNvSpPr>
            <a:spLocks noGrp="1"/>
          </p:cNvSpPr>
          <p:nvPr>
            <p:ph type="pic" idx="1" hasCustomPrompt="1"/>
          </p:nvPr>
        </p:nvSpPr>
        <p:spPr>
          <a:xfrm>
            <a:off x="0" y="433953"/>
            <a:ext cx="12192000" cy="5595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Big Picture Slide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365124"/>
            <a:ext cx="8686800" cy="1325880"/>
          </a:xfrm>
          <a:prstGeom prst="rect">
            <a:avLst/>
          </a:prstGeom>
        </p:spPr>
        <p:txBody>
          <a:bodyPr/>
          <a:lstStyle/>
          <a:p>
            <a:r>
              <a:rPr lang="en-US" dirty="0"/>
              <a:t>Place Headline Here</a:t>
            </a:r>
          </a:p>
        </p:txBody>
      </p:sp>
      <p:pic>
        <p:nvPicPr>
          <p:cNvPr id="7" name="Picture 6"/>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8"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5FCC5A0-3672-D449-B2F3-3E60326168FC}" type="datetime1">
              <a:rPr lang="en-US" smtClean="0"/>
              <a:t>12/14/2023</a:t>
            </a:fld>
            <a:endParaRPr lang="en-US" dirty="0"/>
          </a:p>
        </p:txBody>
      </p:sp>
      <p:sp>
        <p:nvSpPr>
          <p:cNvPr id="9"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6"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ECAD8EBE-05B1-ED49-9677-814BF6C184C1}" type="datetime1">
              <a:rPr lang="en-US" smtClean="0"/>
              <a:t>12/14/2023</a:t>
            </a:fld>
            <a:endParaRPr lang="en-US" dirty="0"/>
          </a:p>
        </p:txBody>
      </p:sp>
      <p:sp>
        <p:nvSpPr>
          <p:cNvPr id="7"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r>
              <a:rPr lang="en-US"/>
              <a:t>Introducing Spark</a:t>
            </a:r>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ign-off">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2652651"/>
            <a:ext cx="9144000" cy="1552699"/>
          </a:xfrm>
          <a:prstGeom prst="rect">
            <a:avLst/>
          </a:prstGeom>
        </p:spPr>
        <p:txBody>
          <a:bodyPr anchor="ctr" anchorCtr="0"/>
          <a:lstStyle>
            <a:lvl1pPr algn="ctr">
              <a:lnSpc>
                <a:spcPts val="4400"/>
              </a:lnSpc>
              <a:defRPr sz="4400" spc="-200" baseline="0"/>
            </a:lvl1pPr>
          </a:lstStyle>
          <a:p>
            <a:r>
              <a:rPr lang="en-US" dirty="0"/>
              <a:t>Sign-off, </a:t>
            </a:r>
            <a:r>
              <a:rPr lang="en-US" dirty="0" err="1"/>
              <a:t>ie</a:t>
            </a:r>
            <a:r>
              <a:rPr lang="en-US" dirty="0"/>
              <a:t>. “Thank You.”</a:t>
            </a:r>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2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7"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10"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fld id="{F3231B97-7064-9541-91CE-EEEDF3610C22}" type="datetime1">
              <a:rPr lang="en-US" smtClean="0"/>
              <a:t>12/14/2023</a:t>
            </a:fld>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latin typeface="+mn-lt"/>
              </a:defRPr>
            </a:lvl1pPr>
          </a:lstStyle>
          <a:p>
            <a:r>
              <a:rPr lang="en-US" dirty="0"/>
              <a:t>Introducing Spark</a:t>
            </a:r>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Tree>
    <p:extLst>
      <p:ext uri="{BB962C8B-B14F-4D97-AF65-F5344CB8AC3E}">
        <p14:creationId xmlns:p14="http://schemas.microsoft.com/office/powerpoint/2010/main" val="111879561"/>
      </p:ext>
    </p:extLst>
  </p:cSld>
  <p:clrMap bg1="lt1" tx1="dk1" bg2="lt2" tx2="dk2" accent1="accent1" accent2="accent2" accent3="accent3" accent4="accent4" accent5="accent5" accent6="accent6" hlink="hlink" folHlink="folHlink"/>
  <p:sldLayoutIdLst>
    <p:sldLayoutId id="2147483729" r:id="rId1"/>
    <p:sldLayoutId id="2147483692" r:id="rId2"/>
    <p:sldLayoutId id="2147483704" r:id="rId3"/>
    <p:sldLayoutId id="2147483694" r:id="rId4"/>
    <p:sldLayoutId id="2147483730" r:id="rId5"/>
    <p:sldLayoutId id="2147483731" r:id="rId6"/>
    <p:sldLayoutId id="2147483732" r:id="rId7"/>
    <p:sldLayoutId id="2147483733" r:id="rId8"/>
    <p:sldLayoutId id="2147483735" r:id="rId9"/>
    <p:sldLayoutId id="2147483738" r:id="rId10"/>
    <p:sldLayoutId id="2147483693" r:id="rId11"/>
    <p:sldLayoutId id="2147483695" r:id="rId12"/>
    <p:sldLayoutId id="2147483696" r:id="rId13"/>
    <p:sldLayoutId id="2147483702" r:id="rId14"/>
    <p:sldLayoutId id="2147483703" r:id="rId15"/>
    <p:sldLayoutId id="2147483737" r:id="rId16"/>
    <p:sldLayoutId id="2147483697" r:id="rId17"/>
    <p:sldLayoutId id="2147483698" r:id="rId18"/>
    <p:sldLayoutId id="2147483734" r:id="rId19"/>
    <p:sldLayoutId id="2147483739" r:id="rId20"/>
  </p:sldLayoutIdLst>
  <p:hf sldNum="0" hdr="0" ftr="0" dt="0"/>
  <p:txStyles>
    <p:title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p:titleStyle>
    <p:bodyStyle>
      <a:lvl1pPr marL="0" indent="0" algn="l" defTabSz="914400" rtl="0" eaLnBrk="1" latinLnBrk="0" hangingPunct="1">
        <a:lnSpc>
          <a:spcPts val="3600"/>
        </a:lnSpc>
        <a:spcBef>
          <a:spcPts val="1800"/>
        </a:spcBef>
        <a:buFont typeface="Arial"/>
        <a:buNone/>
        <a:defRPr sz="2800" b="0" kern="1200" spc="0" baseline="0">
          <a:solidFill>
            <a:schemeClr val="tx1"/>
          </a:solidFill>
          <a:latin typeface="+mn-lt"/>
          <a:ea typeface="+mn-ea"/>
          <a:cs typeface="+mn-cs"/>
        </a:defRPr>
      </a:lvl1pPr>
      <a:lvl2pPr marL="228600" indent="-228600" algn="l" defTabSz="914400" rtl="0" eaLnBrk="1" latinLnBrk="0" hangingPunct="1">
        <a:lnSpc>
          <a:spcPts val="3200"/>
        </a:lnSpc>
        <a:spcBef>
          <a:spcPts val="1800"/>
        </a:spcBef>
        <a:buFont typeface="Arial"/>
        <a:buChar char="•"/>
        <a:defRPr sz="2800" kern="1200" baseline="0">
          <a:solidFill>
            <a:schemeClr val="tx1"/>
          </a:solidFill>
          <a:latin typeface="+mn-lt"/>
          <a:ea typeface="+mn-ea"/>
          <a:cs typeface="+mn-cs"/>
        </a:defRPr>
      </a:lvl2pPr>
      <a:lvl3pPr marL="685800" indent="-228600" algn="l" defTabSz="914400" rtl="0" eaLnBrk="1" latinLnBrk="0" hangingPunct="1">
        <a:lnSpc>
          <a:spcPct val="100000"/>
        </a:lnSpc>
        <a:spcBef>
          <a:spcPts val="500"/>
        </a:spcBef>
        <a:buFont typeface="Arial"/>
        <a:buChar char="•"/>
        <a:defRPr sz="2400" kern="1200" baseline="0">
          <a:solidFill>
            <a:schemeClr val="tx1"/>
          </a:solidFill>
          <a:latin typeface="+mn-lt"/>
          <a:ea typeface="+mn-ea"/>
          <a:cs typeface="+mn-cs"/>
        </a:defRPr>
      </a:lvl3pPr>
      <a:lvl4pPr marL="1143000" indent="-228600" algn="l" defTabSz="914400" rtl="0" eaLnBrk="1" latinLnBrk="0" hangingPunct="1">
        <a:lnSpc>
          <a:spcPct val="100000"/>
        </a:lnSpc>
        <a:spcBef>
          <a:spcPts val="500"/>
        </a:spcBef>
        <a:buFont typeface="Arial"/>
        <a:buChar char="•"/>
        <a:defRPr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hyperlink" Target="mailto:mcmullenja@wo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82436"/>
            <a:ext cx="9144000" cy="2516996"/>
          </a:xfrm>
        </p:spPr>
        <p:txBody>
          <a:bodyPr>
            <a:normAutofit fontScale="90000"/>
          </a:bodyPr>
          <a:lstStyle/>
          <a:p>
            <a:r>
              <a:rPr lang="en-US" dirty="0"/>
              <a:t>Using the Change Cycle to Support Coaching Conversations</a:t>
            </a:r>
          </a:p>
        </p:txBody>
      </p:sp>
      <p:sp>
        <p:nvSpPr>
          <p:cNvPr id="5" name="Subtitle 4"/>
          <p:cNvSpPr>
            <a:spLocks noGrp="1"/>
          </p:cNvSpPr>
          <p:nvPr>
            <p:ph type="subTitle" idx="1"/>
          </p:nvPr>
        </p:nvSpPr>
        <p:spPr>
          <a:xfrm>
            <a:off x="1524000" y="4251519"/>
            <a:ext cx="9144000" cy="1655762"/>
          </a:xfrm>
        </p:spPr>
        <p:txBody>
          <a:bodyPr>
            <a:normAutofit/>
          </a:bodyPr>
          <a:lstStyle/>
          <a:p>
            <a:r>
              <a:rPr lang="en-US" dirty="0"/>
              <a:t>Jennifer McMullen</a:t>
            </a:r>
          </a:p>
        </p:txBody>
      </p:sp>
    </p:spTree>
    <p:extLst>
      <p:ext uri="{BB962C8B-B14F-4D97-AF65-F5344CB8AC3E}">
        <p14:creationId xmlns:p14="http://schemas.microsoft.com/office/powerpoint/2010/main" val="10062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58ED023-3AE8-665D-ACD3-6C2320DD7002}"/>
              </a:ext>
            </a:extLst>
          </p:cNvPr>
          <p:cNvPicPr>
            <a:picLocks noGrp="1" noChangeAspect="1"/>
          </p:cNvPicPr>
          <p:nvPr>
            <p:ph idx="1"/>
          </p:nvPr>
        </p:nvPicPr>
        <p:blipFill>
          <a:blip r:embed="rId3"/>
          <a:stretch>
            <a:fillRect/>
          </a:stretch>
        </p:blipFill>
        <p:spPr>
          <a:xfrm>
            <a:off x="1930400" y="443057"/>
            <a:ext cx="7448357" cy="5586268"/>
          </a:xfrm>
          <a:prstGeom prst="rect">
            <a:avLst/>
          </a:prstGeom>
        </p:spPr>
      </p:pic>
    </p:spTree>
    <p:extLst>
      <p:ext uri="{BB962C8B-B14F-4D97-AF65-F5344CB8AC3E}">
        <p14:creationId xmlns:p14="http://schemas.microsoft.com/office/powerpoint/2010/main" val="97090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36" y="365124"/>
            <a:ext cx="4241800" cy="1666876"/>
          </a:xfrm>
        </p:spPr>
        <p:txBody>
          <a:bodyPr>
            <a:normAutofit/>
          </a:bodyPr>
          <a:lstStyle/>
          <a:p>
            <a:r>
              <a:rPr lang="en-US" dirty="0"/>
              <a:t>The Coach’s Role</a:t>
            </a:r>
          </a:p>
        </p:txBody>
      </p:sp>
      <p:graphicFrame>
        <p:nvGraphicFramePr>
          <p:cNvPr id="4" name="Diagram 3">
            <a:extLst>
              <a:ext uri="{FF2B5EF4-FFF2-40B4-BE49-F238E27FC236}">
                <a16:creationId xmlns:a16="http://schemas.microsoft.com/office/drawing/2014/main" id="{844F8200-FB23-760D-B2DB-371EDF1D60DC}"/>
              </a:ext>
            </a:extLst>
          </p:cNvPr>
          <p:cNvGraphicFramePr/>
          <p:nvPr>
            <p:extLst>
              <p:ext uri="{D42A27DB-BD31-4B8C-83A1-F6EECF244321}">
                <p14:modId xmlns:p14="http://schemas.microsoft.com/office/powerpoint/2010/main" val="2675854982"/>
              </p:ext>
            </p:extLst>
          </p:nvPr>
        </p:nvGraphicFramePr>
        <p:xfrm>
          <a:off x="2051423" y="207236"/>
          <a:ext cx="9547551" cy="6443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449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DF90DF-EB51-6596-2777-F07DDDDD3C77}"/>
              </a:ext>
            </a:extLst>
          </p:cNvPr>
          <p:cNvPicPr>
            <a:picLocks noChangeAspect="1"/>
          </p:cNvPicPr>
          <p:nvPr/>
        </p:nvPicPr>
        <p:blipFill>
          <a:blip r:embed="rId3"/>
          <a:stretch>
            <a:fillRect/>
          </a:stretch>
        </p:blipFill>
        <p:spPr>
          <a:xfrm>
            <a:off x="3191164" y="270164"/>
            <a:ext cx="5809672" cy="5809672"/>
          </a:xfrm>
          <a:prstGeom prst="rect">
            <a:avLst/>
          </a:prstGeom>
        </p:spPr>
      </p:pic>
    </p:spTree>
    <p:extLst>
      <p:ext uri="{BB962C8B-B14F-4D97-AF65-F5344CB8AC3E}">
        <p14:creationId xmlns:p14="http://schemas.microsoft.com/office/powerpoint/2010/main" val="2012979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EBEF0-2B03-8AC8-91D5-85849056CA62}"/>
              </a:ext>
            </a:extLst>
          </p:cNvPr>
          <p:cNvSpPr>
            <a:spLocks noGrp="1"/>
          </p:cNvSpPr>
          <p:nvPr>
            <p:ph type="title"/>
          </p:nvPr>
        </p:nvSpPr>
        <p:spPr/>
        <p:txBody>
          <a:bodyPr/>
          <a:lstStyle/>
          <a:p>
            <a:r>
              <a:rPr lang="en-US" dirty="0"/>
              <a:t>Let’s practice</a:t>
            </a:r>
          </a:p>
        </p:txBody>
      </p:sp>
      <p:sp>
        <p:nvSpPr>
          <p:cNvPr id="3" name="Content Placeholder 2">
            <a:extLst>
              <a:ext uri="{FF2B5EF4-FFF2-40B4-BE49-F238E27FC236}">
                <a16:creationId xmlns:a16="http://schemas.microsoft.com/office/drawing/2014/main" id="{16086927-7DD3-BB9C-A09B-E069C244CC15}"/>
              </a:ext>
            </a:extLst>
          </p:cNvPr>
          <p:cNvSpPr>
            <a:spLocks noGrp="1"/>
          </p:cNvSpPr>
          <p:nvPr>
            <p:ph idx="1"/>
          </p:nvPr>
        </p:nvSpPr>
        <p:spPr/>
        <p:txBody>
          <a:bodyPr/>
          <a:lstStyle/>
          <a:p>
            <a:r>
              <a:rPr lang="en-US" dirty="0"/>
              <a:t>You give the following feedback to a program:</a:t>
            </a:r>
          </a:p>
          <a:p>
            <a:r>
              <a:rPr lang="en-US" dirty="0"/>
              <a:t>“Based on your ECERS report, it looks like children only had 15 minutes of Free Play during your observation. They recommend you shorten transitions and group times to allow children more time to interact with the materials in your classroom. What steps do you think we could take to address that?”</a:t>
            </a:r>
          </a:p>
        </p:txBody>
      </p:sp>
    </p:spTree>
    <p:extLst>
      <p:ext uri="{BB962C8B-B14F-4D97-AF65-F5344CB8AC3E}">
        <p14:creationId xmlns:p14="http://schemas.microsoft.com/office/powerpoint/2010/main" val="856711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3C9DC2A-4788-9B7D-814C-F61E06BB062F}"/>
              </a:ext>
            </a:extLst>
          </p:cNvPr>
          <p:cNvGraphicFramePr>
            <a:graphicFrameLocks noGrp="1"/>
          </p:cNvGraphicFramePr>
          <p:nvPr>
            <p:extLst>
              <p:ext uri="{D42A27DB-BD31-4B8C-83A1-F6EECF244321}">
                <p14:modId xmlns:p14="http://schemas.microsoft.com/office/powerpoint/2010/main" val="4085704168"/>
              </p:ext>
            </p:extLst>
          </p:nvPr>
        </p:nvGraphicFramePr>
        <p:xfrm>
          <a:off x="147782" y="154880"/>
          <a:ext cx="11887199" cy="6001463"/>
        </p:xfrm>
        <a:graphic>
          <a:graphicData uri="http://schemas.openxmlformats.org/drawingml/2006/table">
            <a:tbl>
              <a:tblPr firstRow="1" firstCol="1" bandRow="1">
                <a:tableStyleId>{5C22544A-7EE6-4342-B048-85BDC9FD1C3A}</a:tableStyleId>
              </a:tblPr>
              <a:tblGrid>
                <a:gridCol w="1598552">
                  <a:extLst>
                    <a:ext uri="{9D8B030D-6E8A-4147-A177-3AD203B41FA5}">
                      <a16:colId xmlns:a16="http://schemas.microsoft.com/office/drawing/2014/main" val="1502196638"/>
                    </a:ext>
                  </a:extLst>
                </a:gridCol>
                <a:gridCol w="3025832">
                  <a:extLst>
                    <a:ext uri="{9D8B030D-6E8A-4147-A177-3AD203B41FA5}">
                      <a16:colId xmlns:a16="http://schemas.microsoft.com/office/drawing/2014/main" val="3427775106"/>
                    </a:ext>
                  </a:extLst>
                </a:gridCol>
                <a:gridCol w="2051206">
                  <a:extLst>
                    <a:ext uri="{9D8B030D-6E8A-4147-A177-3AD203B41FA5}">
                      <a16:colId xmlns:a16="http://schemas.microsoft.com/office/drawing/2014/main" val="3277927308"/>
                    </a:ext>
                  </a:extLst>
                </a:gridCol>
                <a:gridCol w="5211609">
                  <a:extLst>
                    <a:ext uri="{9D8B030D-6E8A-4147-A177-3AD203B41FA5}">
                      <a16:colId xmlns:a16="http://schemas.microsoft.com/office/drawing/2014/main" val="1237986735"/>
                    </a:ext>
                  </a:extLst>
                </a:gridCol>
              </a:tblGrid>
              <a:tr h="304971">
                <a:tc>
                  <a:txBody>
                    <a:bodyPr/>
                    <a:lstStyle/>
                    <a:p>
                      <a:pPr marL="0" marR="0" algn="ctr">
                        <a:lnSpc>
                          <a:spcPct val="107000"/>
                        </a:lnSpc>
                        <a:spcBef>
                          <a:spcPts val="0"/>
                        </a:spcBef>
                        <a:spcAft>
                          <a:spcPts val="0"/>
                        </a:spcAft>
                      </a:pPr>
                      <a:r>
                        <a:rPr lang="en-US" sz="1200" kern="100" dirty="0">
                          <a:effectLst/>
                        </a:rPr>
                        <a:t>Stage</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ctr">
                        <a:lnSpc>
                          <a:spcPct val="107000"/>
                        </a:lnSpc>
                        <a:spcBef>
                          <a:spcPts val="0"/>
                        </a:spcBef>
                        <a:spcAft>
                          <a:spcPts val="0"/>
                        </a:spcAft>
                      </a:pPr>
                      <a:r>
                        <a:rPr lang="en-US" sz="1200" kern="100">
                          <a:effectLst/>
                        </a:rPr>
                        <a:t>You might hear</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ctr">
                        <a:lnSpc>
                          <a:spcPct val="107000"/>
                        </a:lnSpc>
                        <a:spcBef>
                          <a:spcPts val="0"/>
                        </a:spcBef>
                        <a:spcAft>
                          <a:spcPts val="0"/>
                        </a:spcAft>
                      </a:pPr>
                      <a:r>
                        <a:rPr lang="en-US" sz="1200" kern="100" dirty="0">
                          <a:effectLst/>
                        </a:rPr>
                        <a:t>Feedback Strategies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ctr">
                        <a:lnSpc>
                          <a:spcPct val="107000"/>
                        </a:lnSpc>
                        <a:spcBef>
                          <a:spcPts val="0"/>
                        </a:spcBef>
                        <a:spcAft>
                          <a:spcPts val="0"/>
                        </a:spcAft>
                      </a:pPr>
                      <a:r>
                        <a:rPr lang="en-US" sz="1200" kern="100">
                          <a:effectLst/>
                        </a:rPr>
                        <a:t>What you might say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extLst>
                  <a:ext uri="{0D108BD9-81ED-4DB2-BD59-A6C34878D82A}">
                    <a16:rowId xmlns:a16="http://schemas.microsoft.com/office/drawing/2014/main" val="920627479"/>
                  </a:ext>
                </a:extLst>
              </a:tr>
              <a:tr h="774191">
                <a:tc>
                  <a:txBody>
                    <a:bodyPr/>
                    <a:lstStyle/>
                    <a:p>
                      <a:pPr marL="0" marR="0" algn="l">
                        <a:lnSpc>
                          <a:spcPct val="107000"/>
                        </a:lnSpc>
                        <a:spcBef>
                          <a:spcPts val="0"/>
                        </a:spcBef>
                        <a:spcAft>
                          <a:spcPts val="0"/>
                        </a:spcAft>
                      </a:pPr>
                      <a:r>
                        <a:rPr lang="en-US" sz="1200" kern="100">
                          <a:effectLst/>
                        </a:rPr>
                        <a:t>Precontemplation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dirty="0">
                          <a:effectLst/>
                        </a:rPr>
                        <a:t>That’s not an issue for us…</a:t>
                      </a:r>
                      <a:endParaRPr lang="en-US" sz="1100" kern="100" dirty="0">
                        <a:effectLst/>
                      </a:endParaRPr>
                    </a:p>
                    <a:p>
                      <a:pPr marL="0" marR="0" algn="l">
                        <a:lnSpc>
                          <a:spcPct val="107000"/>
                        </a:lnSpc>
                        <a:spcBef>
                          <a:spcPts val="0"/>
                        </a:spcBef>
                        <a:spcAft>
                          <a:spcPts val="0"/>
                        </a:spcAft>
                      </a:pPr>
                      <a:r>
                        <a:rPr lang="en-US" sz="1200" kern="100" dirty="0">
                          <a:effectLst/>
                        </a:rPr>
                        <a:t>That won’t work because…</a:t>
                      </a:r>
                      <a:endParaRPr lang="en-US" sz="1100" kern="100" dirty="0">
                        <a:effectLst/>
                      </a:endParaRPr>
                    </a:p>
                    <a:p>
                      <a:pPr marL="0" marR="0" algn="l">
                        <a:lnSpc>
                          <a:spcPct val="107000"/>
                        </a:lnSpc>
                        <a:spcBef>
                          <a:spcPts val="0"/>
                        </a:spcBef>
                        <a:spcAft>
                          <a:spcPts val="0"/>
                        </a:spcAft>
                      </a:pPr>
                      <a:r>
                        <a:rPr lang="en-US" sz="1200" kern="100" dirty="0">
                          <a:effectLst/>
                        </a:rPr>
                        <a:t>The way we do it works for us…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Show empathy</a:t>
                      </a:r>
                      <a:endParaRPr lang="en-US" sz="1100" kern="10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Raise doubt</a:t>
                      </a:r>
                      <a:endParaRPr lang="en-US" sz="1100" kern="10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Reflect and listen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a:effectLst/>
                        </a:rPr>
                        <a:t> </a:t>
                      </a:r>
                      <a:endParaRPr lang="en-US" sz="1100" kern="100">
                        <a:effectLst/>
                      </a:endParaRPr>
                    </a:p>
                    <a:p>
                      <a:pPr marL="0" marR="0" algn="l">
                        <a:lnSpc>
                          <a:spcPct val="107000"/>
                        </a:lnSpc>
                        <a:spcBef>
                          <a:spcPts val="0"/>
                        </a:spcBef>
                        <a:spcAft>
                          <a:spcPts val="0"/>
                        </a:spcAft>
                      </a:pPr>
                      <a:r>
                        <a:rPr lang="en-US" sz="1200" kern="100">
                          <a:effectLst/>
                        </a:rPr>
                        <a:t> </a:t>
                      </a:r>
                      <a:endParaRPr lang="en-US" sz="1100" kern="100">
                        <a:effectLst/>
                      </a:endParaRPr>
                    </a:p>
                    <a:p>
                      <a:pPr marL="0" marR="0" algn="l">
                        <a:lnSpc>
                          <a:spcPct val="107000"/>
                        </a:lnSpc>
                        <a:spcBef>
                          <a:spcPts val="0"/>
                        </a:spcBef>
                        <a:spcAft>
                          <a:spcPts val="0"/>
                        </a:spcAft>
                      </a:pPr>
                      <a:r>
                        <a:rPr lang="en-US" sz="1200" kern="100">
                          <a:effectLst/>
                        </a:rPr>
                        <a:t> </a:t>
                      </a:r>
                      <a:endParaRPr lang="en-US" sz="1100" kern="100">
                        <a:effectLst/>
                      </a:endParaRPr>
                    </a:p>
                    <a:p>
                      <a:pPr marL="0" marR="0" algn="l">
                        <a:lnSpc>
                          <a:spcPct val="107000"/>
                        </a:lnSpc>
                        <a:spcBef>
                          <a:spcPts val="0"/>
                        </a:spcBef>
                        <a:spcAft>
                          <a:spcPts val="0"/>
                        </a:spcAft>
                      </a:pPr>
                      <a:r>
                        <a:rPr lang="en-US" sz="1200" kern="100">
                          <a:effectLst/>
                        </a:rPr>
                        <a:t> </a:t>
                      </a:r>
                      <a:endParaRPr lang="en-US" sz="1100" kern="100">
                        <a:effectLst/>
                      </a:endParaRPr>
                    </a:p>
                    <a:p>
                      <a:pPr marL="0" marR="0" algn="l">
                        <a:lnSpc>
                          <a:spcPct val="107000"/>
                        </a:lnSpc>
                        <a:spcBef>
                          <a:spcPts val="0"/>
                        </a:spcBef>
                        <a:spcAft>
                          <a:spcPts val="0"/>
                        </a:spcAft>
                      </a:pPr>
                      <a:r>
                        <a:rPr lang="en-US" sz="12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2267427319"/>
                  </a:ext>
                </a:extLst>
              </a:tr>
              <a:tr h="1087005">
                <a:tc>
                  <a:txBody>
                    <a:bodyPr/>
                    <a:lstStyle/>
                    <a:p>
                      <a:pPr marL="0" marR="0" algn="l">
                        <a:lnSpc>
                          <a:spcPct val="107000"/>
                        </a:lnSpc>
                        <a:spcBef>
                          <a:spcPts val="0"/>
                        </a:spcBef>
                        <a:spcAft>
                          <a:spcPts val="0"/>
                        </a:spcAft>
                      </a:pPr>
                      <a:r>
                        <a:rPr lang="en-US" sz="1200" kern="100">
                          <a:effectLst/>
                        </a:rPr>
                        <a:t>Contemplation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dirty="0">
                          <a:effectLst/>
                        </a:rPr>
                        <a:t>I see what you’re saying, but it’s just not practical because…</a:t>
                      </a:r>
                      <a:endParaRPr lang="en-US" sz="1100" kern="100" dirty="0">
                        <a:effectLst/>
                      </a:endParaRPr>
                    </a:p>
                    <a:p>
                      <a:pPr marL="0" marR="0" algn="l">
                        <a:lnSpc>
                          <a:spcPct val="107000"/>
                        </a:lnSpc>
                        <a:spcBef>
                          <a:spcPts val="0"/>
                        </a:spcBef>
                        <a:spcAft>
                          <a:spcPts val="0"/>
                        </a:spcAft>
                      </a:pPr>
                      <a:r>
                        <a:rPr lang="en-US" sz="1200" kern="100" dirty="0">
                          <a:effectLst/>
                        </a:rPr>
                        <a:t>I’ve thought about that, but the problem is…</a:t>
                      </a:r>
                      <a:endParaRPr lang="en-US" sz="1100" kern="100" dirty="0">
                        <a:effectLst/>
                      </a:endParaRPr>
                    </a:p>
                    <a:p>
                      <a:pPr marL="0" marR="0" algn="l">
                        <a:lnSpc>
                          <a:spcPct val="107000"/>
                        </a:lnSpc>
                        <a:spcBef>
                          <a:spcPts val="0"/>
                        </a:spcBef>
                        <a:spcAft>
                          <a:spcPts val="0"/>
                        </a:spcAft>
                      </a:pPr>
                      <a:r>
                        <a:rPr lang="en-US" sz="1200" kern="100" dirty="0">
                          <a:effectLst/>
                        </a:rPr>
                        <a:t>We want to, but we can’t meet all our curriculum goals if we do that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dirty="0">
                          <a:effectLst/>
                        </a:rPr>
                        <a:t>Explore ambivalence</a:t>
                      </a:r>
                      <a:endParaRPr lang="en-US" sz="1100" kern="100" dirty="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dirty="0">
                          <a:effectLst/>
                        </a:rPr>
                        <a:t>Elicit change talk</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3818712820"/>
                  </a:ext>
                </a:extLst>
              </a:tr>
              <a:tr h="930598">
                <a:tc>
                  <a:txBody>
                    <a:bodyPr/>
                    <a:lstStyle/>
                    <a:p>
                      <a:pPr marL="0" marR="0" algn="l">
                        <a:lnSpc>
                          <a:spcPct val="107000"/>
                        </a:lnSpc>
                        <a:spcBef>
                          <a:spcPts val="0"/>
                        </a:spcBef>
                        <a:spcAft>
                          <a:spcPts val="0"/>
                        </a:spcAft>
                      </a:pPr>
                      <a:r>
                        <a:rPr lang="en-US" sz="1200" kern="100">
                          <a:effectLst/>
                        </a:rPr>
                        <a:t>Preparation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a:effectLst/>
                        </a:rPr>
                        <a:t>I noticed that last time I was in the classroom. We need to…</a:t>
                      </a:r>
                      <a:endParaRPr lang="en-US" sz="1100" kern="100">
                        <a:effectLst/>
                      </a:endParaRPr>
                    </a:p>
                    <a:p>
                      <a:pPr marL="0" marR="0" algn="l">
                        <a:lnSpc>
                          <a:spcPct val="107000"/>
                        </a:lnSpc>
                        <a:spcBef>
                          <a:spcPts val="0"/>
                        </a:spcBef>
                        <a:spcAft>
                          <a:spcPts val="0"/>
                        </a:spcAft>
                      </a:pPr>
                      <a:r>
                        <a:rPr lang="en-US" sz="1200" kern="100">
                          <a:effectLst/>
                        </a:rPr>
                        <a:t>That’s a great idea. We can work on that.</a:t>
                      </a:r>
                      <a:endParaRPr lang="en-US" sz="1100" kern="100">
                        <a:effectLst/>
                      </a:endParaRPr>
                    </a:p>
                    <a:p>
                      <a:pPr marL="0" marR="0" algn="l">
                        <a:lnSpc>
                          <a:spcPct val="107000"/>
                        </a:lnSpc>
                        <a:spcBef>
                          <a:spcPts val="0"/>
                        </a:spcBef>
                        <a:spcAft>
                          <a:spcPts val="0"/>
                        </a:spcAft>
                      </a:pPr>
                      <a:r>
                        <a:rPr lang="en-US" sz="1200" kern="100">
                          <a:effectLst/>
                        </a:rPr>
                        <a:t>We know it’s a problem, but we don’t know what to do about…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dirty="0">
                          <a:effectLst/>
                        </a:rPr>
                        <a:t>Support a change plan</a:t>
                      </a:r>
                      <a:endParaRPr lang="en-US" sz="1100" kern="100" dirty="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dirty="0">
                          <a:effectLst/>
                        </a:rPr>
                        <a:t>Remove obstacles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dirty="0">
                          <a:effectLst/>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3293009095"/>
                  </a:ext>
                </a:extLst>
              </a:tr>
              <a:tr h="930598">
                <a:tc>
                  <a:txBody>
                    <a:bodyPr/>
                    <a:lstStyle/>
                    <a:p>
                      <a:pPr marL="0" marR="0" algn="l">
                        <a:lnSpc>
                          <a:spcPct val="107000"/>
                        </a:lnSpc>
                        <a:spcBef>
                          <a:spcPts val="0"/>
                        </a:spcBef>
                        <a:spcAft>
                          <a:spcPts val="0"/>
                        </a:spcAft>
                      </a:pPr>
                      <a:r>
                        <a:rPr lang="en-US" sz="1200" kern="100">
                          <a:effectLst/>
                        </a:rPr>
                        <a:t>Action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dirty="0">
                          <a:effectLst/>
                        </a:rPr>
                        <a:t>We’ve been working on that for a while…</a:t>
                      </a:r>
                      <a:endParaRPr lang="en-US" sz="1100" kern="100" dirty="0">
                        <a:effectLst/>
                      </a:endParaRPr>
                    </a:p>
                    <a:p>
                      <a:pPr marL="0" marR="0" algn="l">
                        <a:lnSpc>
                          <a:spcPct val="107000"/>
                        </a:lnSpc>
                        <a:spcBef>
                          <a:spcPts val="0"/>
                        </a:spcBef>
                        <a:spcAft>
                          <a:spcPts val="0"/>
                        </a:spcAft>
                      </a:pPr>
                      <a:r>
                        <a:rPr lang="en-US" sz="1200" kern="100" dirty="0">
                          <a:effectLst/>
                        </a:rPr>
                        <a:t>We have a training plan/ordered some materials…</a:t>
                      </a:r>
                      <a:endParaRPr lang="en-US" sz="1100" kern="100" dirty="0">
                        <a:effectLst/>
                      </a:endParaRPr>
                    </a:p>
                    <a:p>
                      <a:pPr marL="0" marR="0" algn="l">
                        <a:lnSpc>
                          <a:spcPct val="107000"/>
                        </a:lnSpc>
                        <a:spcBef>
                          <a:spcPts val="0"/>
                        </a:spcBef>
                        <a:spcAft>
                          <a:spcPts val="0"/>
                        </a:spcAft>
                      </a:pPr>
                      <a:r>
                        <a:rPr lang="en-US" sz="1200" kern="100">
                          <a:effectLst/>
                        </a:rPr>
                        <a:t>That’s actually improved a lot. </a:t>
                      </a:r>
                      <a:r>
                        <a:rPr lang="en-US" sz="1200" kern="100" dirty="0">
                          <a:effectLst/>
                        </a:rPr>
                        <a:t>We used to…</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Support and affirm successes</a:t>
                      </a:r>
                      <a:endParaRPr lang="en-US" sz="1100" kern="10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Continue to remove obstacles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dirty="0">
                          <a:effectLst/>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1251449100"/>
                  </a:ext>
                </a:extLst>
              </a:tr>
              <a:tr h="461613">
                <a:tc>
                  <a:txBody>
                    <a:bodyPr/>
                    <a:lstStyle/>
                    <a:p>
                      <a:pPr marL="0" marR="0" algn="l">
                        <a:lnSpc>
                          <a:spcPct val="107000"/>
                        </a:lnSpc>
                        <a:spcBef>
                          <a:spcPts val="0"/>
                        </a:spcBef>
                        <a:spcAft>
                          <a:spcPts val="0"/>
                        </a:spcAft>
                      </a:pPr>
                      <a:r>
                        <a:rPr lang="en-US" sz="1200" kern="100">
                          <a:effectLst/>
                        </a:rPr>
                        <a:t>Maintenance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dirty="0">
                          <a:effectLst/>
                        </a:rPr>
                        <a:t>*This would be reflected in areas of strength</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Sustaining behavior long term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dirty="0">
                          <a:effectLst/>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873603499"/>
                  </a:ext>
                </a:extLst>
              </a:tr>
              <a:tr h="1087005">
                <a:tc>
                  <a:txBody>
                    <a:bodyPr/>
                    <a:lstStyle/>
                    <a:p>
                      <a:pPr marL="0" marR="0" algn="l">
                        <a:lnSpc>
                          <a:spcPct val="107000"/>
                        </a:lnSpc>
                        <a:spcBef>
                          <a:spcPts val="0"/>
                        </a:spcBef>
                        <a:spcAft>
                          <a:spcPts val="0"/>
                        </a:spcAft>
                      </a:pPr>
                      <a:r>
                        <a:rPr lang="en-US" sz="1200" kern="100">
                          <a:effectLst/>
                        </a:rPr>
                        <a:t>Relapse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nchor="ctr"/>
                </a:tc>
                <a:tc>
                  <a:txBody>
                    <a:bodyPr/>
                    <a:lstStyle/>
                    <a:p>
                      <a:pPr marL="0" marR="0" algn="l">
                        <a:lnSpc>
                          <a:spcPct val="107000"/>
                        </a:lnSpc>
                        <a:spcBef>
                          <a:spcPts val="0"/>
                        </a:spcBef>
                        <a:spcAft>
                          <a:spcPts val="0"/>
                        </a:spcAft>
                      </a:pPr>
                      <a:r>
                        <a:rPr lang="en-US" sz="1200" kern="100">
                          <a:effectLst/>
                        </a:rPr>
                        <a:t>We were doing that for a while, but every time we hire new staff…</a:t>
                      </a:r>
                      <a:endParaRPr lang="en-US" sz="1100" kern="100">
                        <a:effectLst/>
                      </a:endParaRPr>
                    </a:p>
                    <a:p>
                      <a:pPr marL="0" marR="0" algn="l">
                        <a:lnSpc>
                          <a:spcPct val="107000"/>
                        </a:lnSpc>
                        <a:spcBef>
                          <a:spcPts val="0"/>
                        </a:spcBef>
                        <a:spcAft>
                          <a:spcPts val="0"/>
                        </a:spcAft>
                      </a:pPr>
                      <a:r>
                        <a:rPr lang="en-US" sz="1200" kern="100">
                          <a:effectLst/>
                        </a:rPr>
                        <a:t>We tried more free play, but kids just couldn’t handle it. The behavior got out of control.</a:t>
                      </a:r>
                      <a:endParaRPr lang="en-US" sz="1100" kern="100">
                        <a:effectLst/>
                      </a:endParaRPr>
                    </a:p>
                    <a:p>
                      <a:pPr marL="0" marR="0" algn="l">
                        <a:lnSpc>
                          <a:spcPct val="107000"/>
                        </a:lnSpc>
                        <a:spcBef>
                          <a:spcPts val="0"/>
                        </a:spcBef>
                        <a:spcAft>
                          <a:spcPts val="0"/>
                        </a:spcAft>
                      </a:pPr>
                      <a:r>
                        <a:rPr lang="en-US" sz="12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Frame as a learning opportunity</a:t>
                      </a:r>
                      <a:endParaRPr lang="en-US" sz="1100" kern="100">
                        <a:effectLst/>
                      </a:endParaRPr>
                    </a:p>
                    <a:p>
                      <a:pPr marL="342900" marR="0" lvl="0" indent="-342900" algn="l">
                        <a:lnSpc>
                          <a:spcPct val="107000"/>
                        </a:lnSpc>
                        <a:spcBef>
                          <a:spcPts val="0"/>
                        </a:spcBef>
                        <a:spcAft>
                          <a:spcPts val="0"/>
                        </a:spcAft>
                        <a:buFont typeface="Symbol" panose="05050102010706020507" pitchFamily="18" charset="2"/>
                        <a:buChar char=""/>
                      </a:pPr>
                      <a:r>
                        <a:rPr lang="en-US" sz="1200" kern="100">
                          <a:effectLst/>
                        </a:rPr>
                        <a:t>Focus on what was learned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tc>
                  <a:txBody>
                    <a:bodyPr/>
                    <a:lstStyle/>
                    <a:p>
                      <a:pPr marL="0" marR="0" algn="l">
                        <a:lnSpc>
                          <a:spcPct val="107000"/>
                        </a:lnSpc>
                        <a:spcBef>
                          <a:spcPts val="0"/>
                        </a:spcBef>
                        <a:spcAft>
                          <a:spcPts val="0"/>
                        </a:spcAft>
                      </a:pPr>
                      <a:r>
                        <a:rPr lang="en-US" sz="1200" kern="100" dirty="0">
                          <a:effectLst/>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5635" marR="45635" marT="0" marB="0"/>
                </a:tc>
                <a:extLst>
                  <a:ext uri="{0D108BD9-81ED-4DB2-BD59-A6C34878D82A}">
                    <a16:rowId xmlns:a16="http://schemas.microsoft.com/office/drawing/2014/main" val="3322533196"/>
                  </a:ext>
                </a:extLst>
              </a:tr>
            </a:tbl>
          </a:graphicData>
        </a:graphic>
      </p:graphicFrame>
    </p:spTree>
    <p:extLst>
      <p:ext uri="{BB962C8B-B14F-4D97-AF65-F5344CB8AC3E}">
        <p14:creationId xmlns:p14="http://schemas.microsoft.com/office/powerpoint/2010/main" val="3280315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a:t>Thank you!</a:t>
            </a:r>
            <a:br>
              <a:rPr lang="en-US" dirty="0"/>
            </a:br>
            <a:endParaRPr lang="en-US" dirty="0">
              <a:latin typeface="+mn-lt"/>
            </a:endParaRPr>
          </a:p>
        </p:txBody>
      </p:sp>
      <p:sp>
        <p:nvSpPr>
          <p:cNvPr id="2" name="Subtitle 1">
            <a:extLst>
              <a:ext uri="{FF2B5EF4-FFF2-40B4-BE49-F238E27FC236}">
                <a16:creationId xmlns:a16="http://schemas.microsoft.com/office/drawing/2014/main" id="{AFEE6200-947B-2F3C-C281-49303B7F7EF5}"/>
              </a:ext>
            </a:extLst>
          </p:cNvPr>
          <p:cNvSpPr>
            <a:spLocks noGrp="1"/>
          </p:cNvSpPr>
          <p:nvPr>
            <p:ph type="subTitle" idx="1"/>
          </p:nvPr>
        </p:nvSpPr>
        <p:spPr/>
        <p:txBody>
          <a:bodyPr/>
          <a:lstStyle/>
          <a:p>
            <a:r>
              <a:rPr lang="en-US" dirty="0"/>
              <a:t>Jennifer McMullen</a:t>
            </a:r>
          </a:p>
          <a:p>
            <a:r>
              <a:rPr lang="en-US" dirty="0">
                <a:hlinkClick r:id="rId2"/>
              </a:rPr>
              <a:t>mcmullenja@wou.edu</a:t>
            </a:r>
            <a:endParaRPr lang="en-US" dirty="0"/>
          </a:p>
          <a:p>
            <a:endParaRPr lang="en-US" dirty="0"/>
          </a:p>
        </p:txBody>
      </p:sp>
    </p:spTree>
    <p:extLst>
      <p:ext uri="{BB962C8B-B14F-4D97-AF65-F5344CB8AC3E}">
        <p14:creationId xmlns:p14="http://schemas.microsoft.com/office/powerpoint/2010/main" val="3253903767"/>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6812C81-2DFC-8B47-BE2C-F5E7C4EB61BF}" vid="{462BC474-F961-3D4E-8CD0-F6FCA2EC83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 Powerpoint Template</Template>
  <TotalTime>378</TotalTime>
  <Words>613</Words>
  <Application>Microsoft Office PowerPoint</Application>
  <PresentationFormat>Widescreen</PresentationFormat>
  <Paragraphs>83</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AppleSymbols</vt:lpstr>
      <vt:lpstr>Arial</vt:lpstr>
      <vt:lpstr>Arial Black</vt:lpstr>
      <vt:lpstr>Calibri</vt:lpstr>
      <vt:lpstr>Symbol</vt:lpstr>
      <vt:lpstr>Spark Presentation Classic</vt:lpstr>
      <vt:lpstr>Using the Change Cycle to Support Coaching Conversations</vt:lpstr>
      <vt:lpstr>PowerPoint Presentation</vt:lpstr>
      <vt:lpstr>The Coach’s Role</vt:lpstr>
      <vt:lpstr>PowerPoint Presentation</vt:lpstr>
      <vt:lpstr>Let’s practice</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Change Cycle to Support Coaching Conversations</dc:title>
  <dc:creator>Jennifer McMullen</dc:creator>
  <cp:lastModifiedBy>Jennifer McMullen</cp:lastModifiedBy>
  <cp:revision>4</cp:revision>
  <cp:lastPrinted>2016-12-05T07:30:18Z</cp:lastPrinted>
  <dcterms:created xsi:type="dcterms:W3CDTF">2023-12-12T18:50:11Z</dcterms:created>
  <dcterms:modified xsi:type="dcterms:W3CDTF">2023-12-14T16:04:52Z</dcterms:modified>
</cp:coreProperties>
</file>