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91" r:id="rId3"/>
    <p:sldId id="292" r:id="rId4"/>
    <p:sldId id="293" r:id="rId5"/>
    <p:sldId id="294" r:id="rId6"/>
    <p:sldId id="296" r:id="rId7"/>
    <p:sldId id="299" r:id="rId8"/>
    <p:sldId id="295" r:id="rId9"/>
    <p:sldId id="297" r:id="rId10"/>
    <p:sldId id="300" r:id="rId11"/>
    <p:sldId id="415" r:id="rId12"/>
    <p:sldId id="409" r:id="rId13"/>
    <p:sldId id="417" r:id="rId14"/>
    <p:sldId id="418" r:id="rId15"/>
    <p:sldId id="298" r:id="rId16"/>
    <p:sldId id="290" r:id="rId17"/>
  </p:sldIdLst>
  <p:sldSz cx="12192000" cy="6858000"/>
  <p:notesSz cx="6858000" cy="9296400"/>
  <p:embeddedFontLst>
    <p:embeddedFont>
      <p:font typeface="Arial Black" panose="020B0A04020102020204" pitchFamily="34" charset="0"/>
      <p:regular r:id="rId19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pen Sans" panose="020B060603050402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itawIRBl4rmy75dVUbaHsIBIOlP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en S. Peterso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C4BE"/>
    <a:srgbClr val="99CA3C"/>
    <a:srgbClr val="1191D0"/>
    <a:srgbClr val="F89E49"/>
    <a:srgbClr val="DC5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025" autoAdjust="0"/>
  </p:normalViewPr>
  <p:slideViewPr>
    <p:cSldViewPr snapToGrid="0">
      <p:cViewPr varScale="1">
        <p:scale>
          <a:sx n="81" d="100"/>
          <a:sy n="81" d="100"/>
        </p:scale>
        <p:origin x="171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61" name="Google Shape;161;p1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9074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is eligible to participate</a:t>
            </a:r>
          </a:p>
          <a:p>
            <a:r>
              <a:rPr lang="en-US" dirty="0"/>
              <a:t>Tiers</a:t>
            </a:r>
          </a:p>
          <a:p>
            <a:r>
              <a:rPr lang="en-US" dirty="0"/>
              <a:t>CQI cycle framework (for example, the use of goal setting cycles, domains and standards, the use of badges or other quality indicators)</a:t>
            </a:r>
          </a:p>
          <a:p>
            <a:r>
              <a:rPr lang="en-US" dirty="0"/>
              <a:t>Process to measure improvement</a:t>
            </a:r>
          </a:p>
          <a:p>
            <a:r>
              <a:rPr lang="en-US" dirty="0"/>
              <a:t>Recognition (how will programs be recognized for their efforts</a:t>
            </a:r>
          </a:p>
          <a:p>
            <a:r>
              <a:rPr lang="en-US" dirty="0"/>
              <a:t>Information for families and inclusion of family voice (how will Spark help families find the best program for their children?)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84257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3A135A-5A43-4A13-A8EF-1BEDF1D8E9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72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6B10B-F0A4-44F5-BCCB-55890AEEA3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1217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6B10B-F0A4-44F5-BCCB-55890AEEA3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856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76B10B-F0A4-44F5-BCCB-55890AEEA33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8874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9024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p24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52" name="Google Shape;552;p24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without Logo">
  <p:cSld name="Big Statement without Log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6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">
  <p:cSld name="Big Statem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8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" name="Google Shape;4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" name="Google Shape;4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8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7164388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406400" algn="l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6" name="Google Shape;7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0" name="Google Shape;8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0"/>
          <p:cNvSpPr txBox="1">
            <a:spLocks noGrp="1"/>
          </p:cNvSpPr>
          <p:nvPr>
            <p:ph type="body" idx="2"/>
          </p:nvPr>
        </p:nvSpPr>
        <p:spPr>
          <a:xfrm>
            <a:off x="8153400" y="1825624"/>
            <a:ext cx="3200400" cy="420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7150" rIns="91425" bIns="45700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with Background">
  <p:cSld name="Blank Slide with Background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Turquoise">
  <p:cSld name="Section Header Turquoise">
    <p:bg>
      <p:bgPr>
        <a:solidFill>
          <a:schemeClr val="accen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lue">
  <p:cSld name="Section Header Blue">
    <p:bg>
      <p:bgPr>
        <a:solidFill>
          <a:schemeClr val="accen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reen">
  <p:cSld name="Section Header Green">
    <p:bg>
      <p:bgPr>
        <a:solidFill>
          <a:schemeClr val="accent3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Orange">
  <p:cSld name="Section Header Orange">
    <p:bg>
      <p:bgPr>
        <a:solidFill>
          <a:schemeClr val="accent4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6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erry">
  <p:cSld name="Section Header Berry">
    <p:bg>
      <p:bgPr>
        <a:solidFill>
          <a:schemeClr val="accent5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 Slide">
  <p:cSld name="Big Pictur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2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2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42"/>
          <p:cNvSpPr>
            <a:spLocks noGrp="1"/>
          </p:cNvSpPr>
          <p:nvPr>
            <p:ph type="pic" idx="2"/>
          </p:nvPr>
        </p:nvSpPr>
        <p:spPr>
          <a:xfrm>
            <a:off x="0" y="433953"/>
            <a:ext cx="12192000" cy="559566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ign-off">
  <p:cSld name="Closing Sign-off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4"/>
          <p:cNvSpPr txBox="1">
            <a:spLocks noGrp="1"/>
          </p:cNvSpPr>
          <p:nvPr>
            <p:ph type="ctrTitle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00" scaled="0"/>
        </a:gra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45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2" name="Google Shape;152;p45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3" name="Google Shape;153;p4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4" name="Google Shape;154;p45"/>
          <p:cNvSpPr txBox="1"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  <a:defRPr sz="4400" b="0" cap="none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5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7272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4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 -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34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C40CA-F305-4CD2-954D-B423492CA479}" type="datetimeFigureOut">
              <a:rPr lang="en-US" smtClean="0"/>
              <a:t>10/26/2023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BE44D-7BE8-4BA4-B72D-D1EB693EB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61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1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6" r:id="rId11"/>
    <p:sldLayoutId id="2147483667" r:id="rId12"/>
    <p:sldLayoutId id="2147483668" r:id="rId13"/>
    <p:sldLayoutId id="2147483669" r:id="rId14"/>
    <p:sldLayoutId id="2147483670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title"/>
          </p:nvPr>
        </p:nvSpPr>
        <p:spPr>
          <a:xfrm>
            <a:off x="1892850" y="1899120"/>
            <a:ext cx="8406300" cy="278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1481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5400"/>
              <a:buFont typeface="Arial Black"/>
              <a:buNone/>
            </a:pPr>
            <a:r>
              <a:rPr lang="en-US" sz="6000" dirty="0">
                <a:latin typeface="Open Sans" panose="020B0606030504020204" pitchFamily="34" charset="0"/>
              </a:rPr>
              <a:t>Spark Webinar</a:t>
            </a:r>
            <a:br>
              <a:rPr lang="en-US" sz="4800" dirty="0">
                <a:latin typeface="Open Sans" panose="020B0606030504020204" pitchFamily="34" charset="0"/>
              </a:rPr>
            </a:br>
            <a:br>
              <a:rPr lang="en-US" sz="4800" dirty="0">
                <a:latin typeface="Open Sans" panose="020B0606030504020204" pitchFamily="34" charset="0"/>
              </a:rPr>
            </a:br>
            <a:r>
              <a:rPr lang="en-US" sz="3600" dirty="0">
                <a:latin typeface="Open Sans" panose="020B0606030504020204" pitchFamily="34" charset="0"/>
              </a:rPr>
              <a:t>October 26, 2023</a:t>
            </a:r>
            <a:endParaRPr sz="3600" dirty="0">
              <a:latin typeface="Open Sans" panose="020B0606030504020204" pitchFamily="34" charset="0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2677" y="586216"/>
            <a:ext cx="1216615" cy="681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and Introductions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457" y="1437904"/>
            <a:ext cx="10635343" cy="4734221"/>
          </a:xfrm>
        </p:spPr>
        <p:txBody>
          <a:bodyPr/>
          <a:lstStyle/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Ash Mickels (they/them) Spark Specialist, DELC</a:t>
            </a:r>
          </a:p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ChienFei Huang (she/her) Bilingual Project Specialist, TRI</a:t>
            </a:r>
          </a:p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Marina Meaney (she/her) Lead Bilingual Project Specialist, TRI</a:t>
            </a:r>
          </a:p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Ivette Guevara (she/her) Bilingual Project Specialist, TRI</a:t>
            </a:r>
          </a:p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Lauren Peterson (she/her) Spark Program Director, TRI</a:t>
            </a:r>
          </a:p>
        </p:txBody>
      </p:sp>
    </p:spTree>
    <p:extLst>
      <p:ext uri="{BB962C8B-B14F-4D97-AF65-F5344CB8AC3E}">
        <p14:creationId xmlns:p14="http://schemas.microsoft.com/office/powerpoint/2010/main" val="212077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76449"/>
            <a:ext cx="8686800" cy="45600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Redesign Updates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Transition Team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Accountability Team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QI Cycles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Orientation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FCCN Process and Goal Setting</a:t>
            </a:r>
          </a:p>
        </p:txBody>
      </p:sp>
    </p:spTree>
    <p:extLst>
      <p:ext uri="{BB962C8B-B14F-4D97-AF65-F5344CB8AC3E}">
        <p14:creationId xmlns:p14="http://schemas.microsoft.com/office/powerpoint/2010/main" val="77195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421" y="328054"/>
            <a:ext cx="9318171" cy="1325880"/>
          </a:xfrm>
        </p:spPr>
        <p:txBody>
          <a:bodyPr/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Rated Transition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066" y="1687094"/>
            <a:ext cx="11213996" cy="4661672"/>
          </a:xfrm>
        </p:spPr>
        <p:txBody>
          <a:bodyPr/>
          <a:lstStyle/>
          <a:p>
            <a:pPr marL="571500" indent="-342900" rtl="0" fontAlgn="base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Spark Participation Experience survey was sent on October 12th.</a:t>
            </a: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28700" lvl="1" fontAlgn="base">
              <a:lnSpc>
                <a:spcPct val="150000"/>
              </a:lnSpc>
              <a:spcBef>
                <a:spcPts val="80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1,206 survey invitations were sent</a:t>
            </a:r>
          </a:p>
          <a:p>
            <a:pPr marL="5715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80000"/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Number of surveys completed as of </a:t>
            </a:r>
            <a:r>
              <a:rPr lang="en-US" sz="2400" b="1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(October 24)</a:t>
            </a:r>
            <a:endParaRPr lang="en-US" sz="2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028700" lvl="1" fontAlgn="base">
              <a:lnSpc>
                <a:spcPct val="15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77 English | 16 Russian | 48 Spanish</a:t>
            </a:r>
          </a:p>
          <a:p>
            <a:pPr marL="571500" indent="-342900" fontAlgn="base">
              <a:lnSpc>
                <a:spcPct val="15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Transition team continues to connect with providers in person to further discuss their experiences in Spark</a:t>
            </a:r>
          </a:p>
          <a:p>
            <a:pPr marL="571500" indent="-342900" fontAlgn="base">
              <a:lnSpc>
                <a:spcPct val="1500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Survey will close on Tuesday, October 31st</a:t>
            </a:r>
          </a:p>
          <a:p>
            <a:pPr marL="800100" lvl="1" fontAlgn="base">
              <a:lnSpc>
                <a:spcPct val="150000"/>
              </a:lnSpc>
              <a:spcBef>
                <a:spcPts val="0"/>
              </a:spcBef>
              <a:buSzPct val="80000"/>
            </a:pPr>
            <a:endParaRPr lang="en-US" sz="2400" b="0" i="0" u="none" strike="noStrike" dirty="0">
              <a:solidFill>
                <a:schemeClr val="tx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342900">
              <a:lnSpc>
                <a:spcPct val="150000"/>
              </a:lnSpc>
              <a:buSzPct val="80000"/>
              <a:buFont typeface="Arial" panose="020B0604020202020204" pitchFamily="34" charset="0"/>
              <a:buChar char="•"/>
            </a:pP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91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9318171" cy="1325880"/>
          </a:xfrm>
        </p:spPr>
        <p:txBody>
          <a:bodyPr/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Accountability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943" y="1825625"/>
            <a:ext cx="11038114" cy="4203996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Accountability Team will begin their work together on October 30</a:t>
            </a:r>
            <a:r>
              <a:rPr lang="en-US" baseline="30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team includes a geographically, linguistically, racially, and ethnically diverse group of early educators and families.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members include participants from both the Listening and Design Teams and the Spark Rated Program Transition Team.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992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9318171" cy="1325880"/>
          </a:xfrm>
        </p:spPr>
        <p:txBody>
          <a:bodyPr/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Accountability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825625"/>
            <a:ext cx="10559143" cy="42039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team will begin with 3 tasks: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development of a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charter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determine guidelines of how the team will function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development of a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vision statement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Recommendations on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level design concepts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31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9318171" cy="1202419"/>
          </a:xfrm>
        </p:spPr>
        <p:txBody>
          <a:bodyPr/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Accountability Team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48793"/>
            <a:ext cx="10205852" cy="42126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high level design concepts include: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Eligibility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Tiers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Framework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Measurement of improvement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Recognition</a:t>
            </a:r>
          </a:p>
          <a:p>
            <a:pPr marL="5715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Information for families and family voice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809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9318171" cy="1325880"/>
          </a:xfrm>
        </p:spPr>
        <p:txBody>
          <a:bodyPr/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QI Cycles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407732" cy="4203996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QI Cycle pathway to participate in Spark is live!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that are not ERDC listed will access this pathway on the Spark application.</a:t>
            </a:r>
          </a:p>
          <a:p>
            <a:pPr marL="228600" indent="0">
              <a:lnSpc>
                <a:spcPct val="100000"/>
              </a:lnSpc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0">
              <a:lnSpc>
                <a:spcPct val="10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questions coming up about this change? </a:t>
            </a:r>
          </a:p>
        </p:txBody>
      </p:sp>
    </p:spTree>
    <p:extLst>
      <p:ext uri="{BB962C8B-B14F-4D97-AF65-F5344CB8AC3E}">
        <p14:creationId xmlns:p14="http://schemas.microsoft.com/office/powerpoint/2010/main" val="1248383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5503224" cy="1325880"/>
          </a:xfrm>
        </p:spPr>
        <p:txBody>
          <a:bodyPr/>
          <a:lstStyle/>
          <a:p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Orientation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769" y="1702879"/>
            <a:ext cx="10810461" cy="3344134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Spark Orientation has been updated with information about the Spark Redesign process, the new ERDC requirement for portfolio submission, and the QI Cycles option.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 is available in Spanish, Russian, and English in the QIS portal on the Spark website.</a:t>
            </a:r>
          </a:p>
        </p:txBody>
      </p:sp>
    </p:spTree>
    <p:extLst>
      <p:ext uri="{BB962C8B-B14F-4D97-AF65-F5344CB8AC3E}">
        <p14:creationId xmlns:p14="http://schemas.microsoft.com/office/powerpoint/2010/main" val="2913025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5882"/>
            <a:ext cx="9350829" cy="862625"/>
          </a:xfrm>
        </p:spPr>
        <p:txBody>
          <a:bodyPr/>
          <a:lstStyle/>
          <a:p>
            <a:pPr marL="228600">
              <a:lnSpc>
                <a:spcPct val="100000"/>
              </a:lnSpc>
            </a:pP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FCCN Participation Payment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53129"/>
            <a:ext cx="8686800" cy="2591996"/>
          </a:xfrm>
        </p:spPr>
        <p:txBody>
          <a:bodyPr/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changing?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staying the same?</a:t>
            </a:r>
          </a:p>
        </p:txBody>
      </p:sp>
    </p:spTree>
    <p:extLst>
      <p:ext uri="{BB962C8B-B14F-4D97-AF65-F5344CB8AC3E}">
        <p14:creationId xmlns:p14="http://schemas.microsoft.com/office/powerpoint/2010/main" val="2203239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EE46A3A-7138-1DC9-5CF0-29A294849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19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B6A00-B64B-21A6-1B9D-75846219D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</p:spPr>
        <p:txBody>
          <a:bodyPr wrap="square" anchor="b">
            <a:noAutofit/>
          </a:bodyPr>
          <a:lstStyle/>
          <a:p>
            <a:pPr>
              <a:lnSpc>
                <a:spcPct val="234444"/>
              </a:lnSpc>
            </a:pP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FCCN Participation Payments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D5297A-D106-F101-F496-9B009BB20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0061" y="1599994"/>
            <a:ext cx="11179629" cy="4203996"/>
          </a:xfrm>
        </p:spPr>
        <p:txBody>
          <a:bodyPr vert="horz" wrap="square" lIns="91440" tIns="45720" rIns="91440" bIns="45720" rtlCol="0" anchor="t">
            <a:noAutofit/>
          </a:bodyPr>
          <a:lstStyle/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Funds could be used to support quality improvement </a:t>
            </a:r>
            <a:r>
              <a:rPr lang="en-US" sz="2000" dirty="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FCCN meeting attendance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Awarded in two payments, one for each year in FCCN. No requirement for length of time in network before eligible for payment.</a:t>
            </a:r>
          </a:p>
          <a:p>
            <a:pPr marL="457200" indent="-4572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be eligible, they must have a signed FCCN MOU with their CCR&amp;R, set goals with their QIS, and “actively participating” in their FCCN</a:t>
            </a:r>
          </a:p>
          <a:p>
            <a:pPr marL="1143000" lvl="1" indent="-457200">
              <a:lnSpc>
                <a:spcPct val="9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Attending at least 10 of the 12 monthly in-person meetings</a:t>
            </a:r>
          </a:p>
          <a:p>
            <a:pPr marL="1143000" lvl="1" indent="-457200">
              <a:lnSpc>
                <a:spcPct val="9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Participating in the peer discussions</a:t>
            </a:r>
          </a:p>
          <a:p>
            <a:pPr marL="1143000" lvl="1" indent="-457200">
              <a:lnSpc>
                <a:spcPct val="9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Actively participating in goal setting, reflection, homework and 1:1 follow-up with their QIS</a:t>
            </a:r>
            <a:endParaRPr lang="en-US" sz="2000" dirty="0"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lvl="1" indent="-457200">
              <a:lnSpc>
                <a:spcPct val="90000"/>
              </a:lnSpc>
            </a:pPr>
            <a:r>
              <a:rPr lang="en-US" sz="2000" dirty="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Working towards increasing program quality and professional development</a:t>
            </a:r>
          </a:p>
          <a:p>
            <a:pPr marL="457200" indent="-457200">
              <a:lnSpc>
                <a:spcPct val="90000"/>
              </a:lnSpc>
            </a:pP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529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D5297A-D106-F101-F496-9B009BB20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763992" cy="4203996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Removed the “active participation” definition from TRI’s contract 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TRI will create a proposal for Year 1 and Year 2 for a new verification process - what does a program need to do before they can receive their payment(s)?</a:t>
            </a:r>
          </a:p>
          <a:p>
            <a:pPr marL="1143000" lvl="1" indent="-457200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 is to align requirements/evidence with things QIS are already doing </a:t>
            </a:r>
            <a:r>
              <a:rPr lang="en-US" sz="2400" dirty="0"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not trying to create more work</a:t>
            </a:r>
          </a:p>
          <a:p>
            <a:pPr marL="1600200" lvl="2" indent="-457200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Year 1 – worked with their QIS to set goals </a:t>
            </a:r>
          </a:p>
          <a:p>
            <a:pPr marL="1600200" lvl="2" indent="-457200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Year 2 - ?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CB6A00-B64B-21A6-1B9D-75846219D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</p:spPr>
        <p:txBody>
          <a:bodyPr wrap="square" anchor="b">
            <a:noAutofit/>
          </a:bodyPr>
          <a:lstStyle/>
          <a:p>
            <a:pPr>
              <a:lnSpc>
                <a:spcPct val="234444"/>
              </a:lnSpc>
            </a:pP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plan to find a better solution</a:t>
            </a:r>
          </a:p>
        </p:txBody>
      </p:sp>
    </p:spTree>
    <p:extLst>
      <p:ext uri="{BB962C8B-B14F-4D97-AF65-F5344CB8AC3E}">
        <p14:creationId xmlns:p14="http://schemas.microsoft.com/office/powerpoint/2010/main" val="1565308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B6A00-B64B-21A6-1B9D-75846219D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</p:spPr>
        <p:txBody>
          <a:bodyPr wrap="square" anchor="b">
            <a:noAutofit/>
          </a:bodyPr>
          <a:lstStyle/>
          <a:p>
            <a:pPr>
              <a:lnSpc>
                <a:spcPct val="234444"/>
              </a:lnSpc>
            </a:pP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Next Steps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5D5297A-D106-F101-F496-9B009BB20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2440" y="1691004"/>
            <a:ext cx="10847119" cy="4203996"/>
          </a:xfrm>
        </p:spPr>
        <p:txBody>
          <a:bodyPr vert="horz" wrap="square" lIns="91440" tIns="45720" rIns="91440" bIns="45720" rtlCol="0" anchor="t">
            <a:normAutofit fontScale="92500" lnSpcReduction="10000"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CCR&amp;R contracts will be amended to </a:t>
            </a: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remove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language about requiring 80% attendance (or 10 out of 12 meetings per year) for FCCN participants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Starting today, TRI will connect with you all to:</a:t>
            </a:r>
          </a:p>
          <a:p>
            <a:pPr marL="1143000" lvl="1" indent="-457200">
              <a:lnSpc>
                <a:spcPct val="11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Better understand what you are already doing with programs – specifically around goal setting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TRI will submit Year 1 and Year 2 “proposals” </a:t>
            </a:r>
          </a:p>
          <a:p>
            <a:pPr marL="1143000" lvl="1" indent="-457200">
              <a:lnSpc>
                <a:spcPct val="11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Year 1 due in ~30 days</a:t>
            </a:r>
          </a:p>
          <a:p>
            <a:pPr marL="1143000" lvl="1" indent="-457200">
              <a:lnSpc>
                <a:spcPct val="11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Year 2 due in ~60 days</a:t>
            </a:r>
          </a:p>
        </p:txBody>
      </p:sp>
    </p:spTree>
    <p:extLst>
      <p:ext uri="{BB962C8B-B14F-4D97-AF65-F5344CB8AC3E}">
        <p14:creationId xmlns:p14="http://schemas.microsoft.com/office/powerpoint/2010/main" val="4086706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441" y="602747"/>
            <a:ext cx="8495806" cy="862625"/>
          </a:xfrm>
        </p:spPr>
        <p:txBody>
          <a:bodyPr/>
          <a:lstStyle/>
          <a:p>
            <a:pPr marL="228600">
              <a:lnSpc>
                <a:spcPct val="100000"/>
              </a:lnSpc>
            </a:pPr>
            <a:r>
              <a:rPr lang="en-US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FCCN Process and Goal Setting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0698" y="1604550"/>
            <a:ext cx="9980221" cy="3648900"/>
          </a:xfrm>
        </p:spPr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Small group breakout discussion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do you approach goal setting with your network participants?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can this process </a:t>
            </a:r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and empower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early educators? </a:t>
            </a:r>
          </a:p>
        </p:txBody>
      </p:sp>
    </p:spTree>
    <p:extLst>
      <p:ext uri="{BB962C8B-B14F-4D97-AF65-F5344CB8AC3E}">
        <p14:creationId xmlns:p14="http://schemas.microsoft.com/office/powerpoint/2010/main" val="2843291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CBFCD8-2EB3-403A-B6F1-7F5B4603D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0" y="2450275"/>
            <a:ext cx="3429000" cy="978725"/>
          </a:xfrm>
        </p:spPr>
        <p:txBody>
          <a:bodyPr/>
          <a:lstStyle/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Help Desk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11799</TotalTime>
  <Words>748</Words>
  <Application>Microsoft Office PowerPoint</Application>
  <PresentationFormat>Widescreen</PresentationFormat>
  <Paragraphs>90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Open Sans</vt:lpstr>
      <vt:lpstr>Twentieth Century</vt:lpstr>
      <vt:lpstr>Arial Black</vt:lpstr>
      <vt:lpstr>Arial</vt:lpstr>
      <vt:lpstr>Calibri</vt:lpstr>
      <vt:lpstr>Noto Sans Symbols</vt:lpstr>
      <vt:lpstr>Spark Presentation Classic</vt:lpstr>
      <vt:lpstr>Spark Webinar  October 26, 2023</vt:lpstr>
      <vt:lpstr>Welcome and Introductions</vt:lpstr>
      <vt:lpstr>Agenda</vt:lpstr>
      <vt:lpstr>Spark Rated Transition Team</vt:lpstr>
      <vt:lpstr>Spark Accountability Team</vt:lpstr>
      <vt:lpstr>Spark Accountability Team</vt:lpstr>
      <vt:lpstr>Spark Accountability Team</vt:lpstr>
      <vt:lpstr>QI Cycles</vt:lpstr>
      <vt:lpstr>Spark Orientation</vt:lpstr>
      <vt:lpstr>FCCN Participation Payment Updates</vt:lpstr>
      <vt:lpstr>PowerPoint Presentation</vt:lpstr>
      <vt:lpstr>FCCN Participation Payments</vt:lpstr>
      <vt:lpstr>A plan to find a better solution</vt:lpstr>
      <vt:lpstr>Next Steps</vt:lpstr>
      <vt:lpstr>FCCN Process and Goal Setting</vt:lpstr>
      <vt:lpstr>Help Desk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Spark  Trainers name Training date CKC: Program Management, Set 1</dc:title>
  <dc:creator>Schuyler Crawford</dc:creator>
  <cp:lastModifiedBy>Chien Fei Huang</cp:lastModifiedBy>
  <cp:revision>49</cp:revision>
  <dcterms:created xsi:type="dcterms:W3CDTF">2016-12-06T01:06:34Z</dcterms:created>
  <dcterms:modified xsi:type="dcterms:W3CDTF">2023-10-26T22:07:58Z</dcterms:modified>
</cp:coreProperties>
</file>