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91" r:id="rId3"/>
    <p:sldId id="292" r:id="rId4"/>
    <p:sldId id="296" r:id="rId5"/>
    <p:sldId id="293" r:id="rId6"/>
    <p:sldId id="297" r:id="rId7"/>
    <p:sldId id="298" r:id="rId8"/>
    <p:sldId id="299" r:id="rId9"/>
    <p:sldId id="300" r:id="rId10"/>
    <p:sldId id="303" r:id="rId11"/>
    <p:sldId id="304" r:id="rId12"/>
    <p:sldId id="305" r:id="rId13"/>
    <p:sldId id="306" r:id="rId14"/>
    <p:sldId id="294" r:id="rId15"/>
    <p:sldId id="259" r:id="rId16"/>
    <p:sldId id="295" r:id="rId17"/>
    <p:sldId id="290" r:id="rId18"/>
  </p:sldIdLst>
  <p:sldSz cx="12192000" cy="6858000"/>
  <p:notesSz cx="6858000" cy="9296400"/>
  <p:embeddedFontLst>
    <p:embeddedFont>
      <p:font typeface="Arial Black" panose="020B0A04020102020204" pitchFamily="34" charset="0"/>
      <p:regular r:id="rId20"/>
      <p:bold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oper Black" panose="0208090404030B020404" pitchFamily="18" charset="0"/>
      <p:regular r:id="rId26"/>
    </p:embeddedFont>
    <p:embeddedFont>
      <p:font typeface="Open Sans" panose="020B0606030504020204" pitchFamily="34" charset="0"/>
      <p:regular r:id="rId27"/>
      <p:bold r:id="rId28"/>
      <p:italic r:id="rId29"/>
      <p:boldItalic r:id="rId30"/>
    </p:embeddedFont>
    <p:embeddedFont>
      <p:font typeface="Open Sans SemiBold" panose="020B0706030804020204" pitchFamily="34" charset="0"/>
      <p:bold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itawIRBl4rmy75dVUbaHsIBIOlPw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auren S. Peterson" initials="" lastIdx="1" clrIdx="0"/>
  <p:cmAuthor id="1" name="Lauren S. Peterson" initials="LSP" lastIdx="1" clrIdx="1">
    <p:extLst>
      <p:ext uri="{19B8F6BF-5375-455C-9EA6-DF929625EA0E}">
        <p15:presenceInfo xmlns:p15="http://schemas.microsoft.com/office/powerpoint/2012/main" userId="S-1-5-21-2161550645-8252473-3133604535-9973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A3C"/>
    <a:srgbClr val="5AC4BE"/>
    <a:srgbClr val="1191D0"/>
    <a:srgbClr val="F89E49"/>
    <a:srgbClr val="DC5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23" autoAdjust="0"/>
  </p:normalViewPr>
  <p:slideViewPr>
    <p:cSldViewPr snapToGrid="0">
      <p:cViewPr varScale="1">
        <p:scale>
          <a:sx n="83" d="100"/>
          <a:sy n="83" d="100"/>
        </p:scale>
        <p:origin x="163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21" Type="http://schemas.openxmlformats.org/officeDocument/2006/relationships/font" Target="fonts/font2.fntdata"/><Relationship Id="rId55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2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n"/>
          <p:cNvSpPr>
            <a:spLocks noGrp="1" noRot="1" noChangeAspect="1"/>
          </p:cNvSpPr>
          <p:nvPr>
            <p:ph type="sldImg" idx="3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61" name="Google Shape;161;p1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9090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9109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5684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33586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47561c6dc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5" name="Google Shape;175;g247561c6dc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-Teachers, program administrators, providers and program owners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-regions we are covering: marion, polk, yamhill, lane, Multnomah, douglas, klamath, Lake, </a:t>
            </a:r>
            <a:r>
              <a:rPr lang="en" b="1" dirty="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Malheur, Wallowa, Baker, Jackson, Josephine</a:t>
            </a:r>
            <a:endParaRPr dirty="0"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1" name="Google Shape;551;p24:notes"/>
          <p:cNvSpPr txBox="1">
            <a:spLocks noGrp="1"/>
          </p:cNvSpPr>
          <p:nvPr>
            <p:ph type="body" idx="1"/>
          </p:nvPr>
        </p:nvSpPr>
        <p:spPr>
          <a:xfrm>
            <a:off x="685800" y="4473892"/>
            <a:ext cx="548640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Money delay announcement </a:t>
            </a:r>
            <a:endParaRPr dirty="0"/>
          </a:p>
        </p:txBody>
      </p:sp>
      <p:sp>
        <p:nvSpPr>
          <p:cNvPr id="552" name="Google Shape;552;p24:notes"/>
          <p:cNvSpPr txBox="1">
            <a:spLocks noGrp="1"/>
          </p:cNvSpPr>
          <p:nvPr>
            <p:ph type="sldNum" idx="12"/>
          </p:nvPr>
        </p:nvSpPr>
        <p:spPr>
          <a:xfrm>
            <a:off x="3884613" y="8829967"/>
            <a:ext cx="297180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4:notes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 without Logo">
  <p:cSld name="Big Statement without Log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6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" name="Google Shape;22;p26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7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5" name="Google Shape;25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" name="Google Shape;29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8686800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2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3429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Statement">
  <p:cSld name="Big Statem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38"/>
          <p:cNvSpPr txBox="1">
            <a:spLocks noGrp="1"/>
          </p:cNvSpPr>
          <p:nvPr>
            <p:ph type="title"/>
          </p:nvPr>
        </p:nvSpPr>
        <p:spPr>
          <a:xfrm>
            <a:off x="838200" y="1028064"/>
            <a:ext cx="8686800" cy="3983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b="0" i="0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1" name="Google Shape;41;p3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5" name="Google Shape;45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38"/>
          <p:cNvSpPr txBox="1">
            <a:spLocks noGrp="1"/>
          </p:cNvSpPr>
          <p:nvPr>
            <p:ph type="body" idx="1"/>
          </p:nvPr>
        </p:nvSpPr>
        <p:spPr>
          <a:xfrm>
            <a:off x="838200" y="5209788"/>
            <a:ext cx="8686800" cy="834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0" tIns="137150" rIns="91425" bIns="45700" anchor="t" anchorCtr="0">
            <a:noAutofit/>
          </a:bodyPr>
          <a:lstStyle>
            <a:lvl1pPr marL="457200" marR="0" lvl="0" indent="-355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⎯"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>
            <a:off x="838200" y="1825626"/>
            <a:ext cx="7164388" cy="4203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406400" algn="l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55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title"/>
          </p:nvPr>
        </p:nvSpPr>
        <p:spPr>
          <a:xfrm>
            <a:off x="838200" y="365124"/>
            <a:ext cx="8686800" cy="1325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244444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0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80" name="Google Shape;80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1638" y="865399"/>
            <a:ext cx="1262162" cy="742177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40"/>
          <p:cNvSpPr txBox="1">
            <a:spLocks noGrp="1"/>
          </p:cNvSpPr>
          <p:nvPr>
            <p:ph type="body" idx="2"/>
          </p:nvPr>
        </p:nvSpPr>
        <p:spPr>
          <a:xfrm>
            <a:off x="8153400" y="1825624"/>
            <a:ext cx="3200400" cy="4203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50" rIns="91425" bIns="45700" anchor="t" anchorCtr="0">
            <a:noAutofit/>
          </a:bodyPr>
          <a:lstStyle>
            <a:lvl1pPr marL="457200" marR="0" lvl="0" indent="-2286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/>
            </a:lvl1pPr>
            <a:lvl2pPr marL="914400" lvl="1" indent="-228600" algn="l">
              <a:lnSpc>
                <a:spcPct val="2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0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3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6000"/>
              <a:buFont typeface="Arial Black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 i="0"/>
            </a:lvl1pPr>
            <a:lvl2pPr lvl="1" algn="ctr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pic>
        <p:nvPicPr>
          <p:cNvPr id="95" name="Google Shape;95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Background">
  <p:cSld name="Blank Slide with Background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8" name="Google Shape;98;p3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Turquoise">
  <p:cSld name="Section Header Turquoise">
    <p:bg>
      <p:bgPr>
        <a:solidFill>
          <a:schemeClr val="accen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33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lue">
  <p:cSld name="Section Header Blue">
    <p:bg>
      <p:bgPr>
        <a:solidFill>
          <a:schemeClr val="accen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4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reen">
  <p:cSld name="Section Header Green">
    <p:bg>
      <p:bgPr>
        <a:solidFill>
          <a:schemeClr val="accent3"/>
        </a:soli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5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Orange">
  <p:cSld name="Section Header Orang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6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6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6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Berry">
  <p:cSld name="Section Header Berry">
    <p:bg>
      <p:bgPr>
        <a:solidFill>
          <a:schemeClr val="accent5"/>
        </a:solid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37"/>
          <p:cNvSpPr txBox="1">
            <a:spLocks noGrp="1"/>
          </p:cNvSpPr>
          <p:nvPr>
            <p:ph type="title"/>
          </p:nvPr>
        </p:nvSpPr>
        <p:spPr>
          <a:xfrm>
            <a:off x="831850" y="1341517"/>
            <a:ext cx="8686800" cy="1376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 Black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37"/>
          <p:cNvSpPr txBox="1">
            <a:spLocks noGrp="1"/>
          </p:cNvSpPr>
          <p:nvPr>
            <p:ph type="body" idx="1"/>
          </p:nvPr>
        </p:nvSpPr>
        <p:spPr>
          <a:xfrm>
            <a:off x="838200" y="2802018"/>
            <a:ext cx="8686800" cy="14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 i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60000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2000"/>
              <a:buNone/>
              <a:defRPr sz="20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7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icture Slide">
  <p:cSld name="Big Picture Slid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2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Google Shape;140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9190"/>
            <a:ext cx="12192000" cy="13716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42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000" b="1" i="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4" name="Google Shape;144;p42"/>
          <p:cNvSpPr>
            <a:spLocks noGrp="1"/>
          </p:cNvSpPr>
          <p:nvPr>
            <p:ph type="pic" idx="2"/>
          </p:nvPr>
        </p:nvSpPr>
        <p:spPr>
          <a:xfrm>
            <a:off x="0" y="433953"/>
            <a:ext cx="12192000" cy="5595669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ign-off">
  <p:cSld name="Closing Sign-off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4"/>
          <p:cNvSpPr/>
          <p:nvPr/>
        </p:nvSpPr>
        <p:spPr>
          <a:xfrm>
            <a:off x="1" y="433953"/>
            <a:ext cx="12192000" cy="5595668"/>
          </a:xfrm>
          <a:prstGeom prst="rect">
            <a:avLst/>
          </a:prstGeom>
          <a:solidFill>
            <a:schemeClr val="lt2">
              <a:alpha val="48627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44"/>
          <p:cNvSpPr txBox="1">
            <a:spLocks noGrp="1"/>
          </p:cNvSpPr>
          <p:nvPr>
            <p:ph type="ctrTitle"/>
          </p:nvPr>
        </p:nvSpPr>
        <p:spPr>
          <a:xfrm>
            <a:off x="1524000" y="2652651"/>
            <a:ext cx="9144000" cy="155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48" name="Google Shape;148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6212501"/>
            <a:ext cx="12192000" cy="137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gradFill>
          <a:gsLst>
            <a:gs pos="0">
              <a:schemeClr val="lt1"/>
            </a:gs>
            <a:gs pos="50000">
              <a:srgbClr val="FAFAFA"/>
            </a:gs>
            <a:gs pos="100000">
              <a:srgbClr val="CECECE"/>
            </a:gs>
          </a:gsLst>
          <a:lin ang="5400000" scaled="0"/>
        </a:gradFill>
        <a:effectLst/>
      </p:bgPr>
    </p:bg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5"/>
          <p:cNvSpPr txBox="1">
            <a:spLocks noGrp="1"/>
          </p:cNvSpPr>
          <p:nvPr>
            <p:ph type="body" idx="1"/>
          </p:nvPr>
        </p:nvSpPr>
        <p:spPr>
          <a:xfrm>
            <a:off x="1828801" y="2743200"/>
            <a:ext cx="9497484" cy="1673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177777"/>
              </a:lnSpc>
              <a:spcBef>
                <a:spcPts val="1800"/>
              </a:spcBef>
              <a:spcAft>
                <a:spcPts val="0"/>
              </a:spcAft>
              <a:buClr>
                <a:srgbClr val="A1A0A0"/>
              </a:buClr>
              <a:buSzPts val="1800"/>
              <a:buNone/>
              <a:defRPr sz="1800">
                <a:solidFill>
                  <a:srgbClr val="A1A0A0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600"/>
              <a:buNone/>
              <a:defRPr sz="1600">
                <a:solidFill>
                  <a:srgbClr val="A1A0A0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1A0A0"/>
              </a:buClr>
              <a:buSzPts val="1400"/>
              <a:buNone/>
              <a:defRPr sz="1400">
                <a:solidFill>
                  <a:srgbClr val="A1A0A0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1" name="Google Shape;151;p45"/>
          <p:cNvSpPr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2" name="Google Shape;152;p45"/>
          <p:cNvSpPr/>
          <p:nvPr/>
        </p:nvSpPr>
        <p:spPr>
          <a:xfrm>
            <a:off x="0" y="1600200"/>
            <a:ext cx="1727200" cy="990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3" name="Google Shape;153;p45"/>
          <p:cNvSpPr/>
          <p:nvPr/>
        </p:nvSpPr>
        <p:spPr>
          <a:xfrm>
            <a:off x="1828800" y="1600200"/>
            <a:ext cx="10363200" cy="990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>
          <a:xfrm>
            <a:off x="1828800" y="1600200"/>
            <a:ext cx="10160000" cy="9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Arial Black"/>
              <a:buNone/>
              <a:defRPr sz="4400" b="0" cap="none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5"/>
          <p:cNvSpPr txBox="1">
            <a:spLocks noGrp="1"/>
          </p:cNvSpPr>
          <p:nvPr>
            <p:ph type="sldNum" idx="12"/>
          </p:nvPr>
        </p:nvSpPr>
        <p:spPr>
          <a:xfrm>
            <a:off x="0" y="1752600"/>
            <a:ext cx="1727200" cy="701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1" i="0" u="none" strike="noStrike" cap="none">
                <a:solidFill>
                  <a:srgbClr val="FFFFFF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" name="Google Shape;157;p4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28571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14285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4400"/>
              <a:buFont typeface="Arial Black"/>
              <a:buNone/>
              <a:defRPr sz="4400" b="1" i="0" u="none" strike="noStrike" cap="none">
                <a:solidFill>
                  <a:srgbClr val="6D6B6B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143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25"/>
          <p:cNvSpPr txBox="1">
            <a:spLocks noGrp="1"/>
          </p:cNvSpPr>
          <p:nvPr>
            <p:ph type="ftr" idx="11"/>
          </p:nvPr>
        </p:nvSpPr>
        <p:spPr>
          <a:xfrm>
            <a:off x="19812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6" r:id="rId12"/>
    <p:sldLayoutId id="2147483667" r:id="rId13"/>
    <p:sldLayoutId id="2147483668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oregonspark.org/current-participant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title"/>
          </p:nvPr>
        </p:nvSpPr>
        <p:spPr>
          <a:xfrm>
            <a:off x="448733" y="2405076"/>
            <a:ext cx="11294533" cy="2047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1481"/>
              </a:lnSpc>
              <a:spcBef>
                <a:spcPts val="0"/>
              </a:spcBef>
              <a:spcAft>
                <a:spcPts val="0"/>
              </a:spcAft>
              <a:buClr>
                <a:srgbClr val="6D6B6B"/>
              </a:buClr>
              <a:buSzPts val="5400"/>
              <a:buFont typeface="Arial Black"/>
              <a:buNone/>
            </a:pPr>
            <a:r>
              <a:rPr lang="en-US" sz="48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Spark September Webinar </a:t>
            </a:r>
            <a:br>
              <a:rPr lang="en-US" sz="6600" dirty="0">
                <a:latin typeface="Open Sans" panose="020B0606030504020204" pitchFamily="34" charset="0"/>
              </a:rPr>
            </a:br>
            <a:br>
              <a:rPr lang="en-US" sz="6600" dirty="0">
                <a:latin typeface="Open Sans" panose="020B0606030504020204" pitchFamily="34" charset="0"/>
              </a:rPr>
            </a:br>
            <a:r>
              <a:rPr lang="en-US" sz="2400" dirty="0">
                <a:latin typeface="Open Sans" panose="020B0606030504020204" pitchFamily="34" charset="0"/>
              </a:rPr>
              <a:t>September 28, 2023</a:t>
            </a:r>
            <a:endParaRPr dirty="0">
              <a:latin typeface="Open Sans" panose="020B0606030504020204" pitchFamily="34" charset="0"/>
            </a:endParaRPr>
          </a:p>
        </p:txBody>
      </p:sp>
      <p:pic>
        <p:nvPicPr>
          <p:cNvPr id="166" name="Google Shape;1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82677" y="586216"/>
            <a:ext cx="1216615" cy="6812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Welcome and Introductions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39333"/>
            <a:ext cx="10947400" cy="4590288"/>
          </a:xfrm>
        </p:spPr>
        <p:txBody>
          <a:bodyPr/>
          <a:lstStyle/>
          <a:p>
            <a:pPr marL="571500" indent="-3429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Ash Mickels, Spark Specialist, DELC</a:t>
            </a:r>
          </a:p>
          <a:p>
            <a:pPr marL="571500" indent="-3429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Debbie Gouger, Spark Lead Administrative Project Specialist</a:t>
            </a:r>
          </a:p>
          <a:p>
            <a:pPr marL="571500" indent="-3429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Marina Meaney, Spark Lead Project Specialist</a:t>
            </a:r>
          </a:p>
          <a:p>
            <a:pPr marL="571500" indent="-3429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ChienFei Huang, Spark Administrative Project Specialist</a:t>
            </a:r>
          </a:p>
          <a:p>
            <a:pPr marL="571500" indent="-3429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Ivette Guevara, Spark Project Specialist </a:t>
            </a:r>
          </a:p>
          <a:p>
            <a:pPr marL="571500" indent="-342900">
              <a:lnSpc>
                <a:spcPct val="10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Lauren Peterson, Spark Program Director</a:t>
            </a:r>
          </a:p>
        </p:txBody>
      </p:sp>
    </p:spTree>
    <p:extLst>
      <p:ext uri="{BB962C8B-B14F-4D97-AF65-F5344CB8AC3E}">
        <p14:creationId xmlns:p14="http://schemas.microsoft.com/office/powerpoint/2010/main" val="21207737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8686800" cy="1209676"/>
          </a:xfrm>
        </p:spPr>
        <p:txBody>
          <a:bodyPr/>
          <a:lstStyle/>
          <a:p>
            <a:r>
              <a:rPr lang="en-US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337733"/>
            <a:ext cx="10710333" cy="46918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Redesign Updates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Portfolio Alternatives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 Improvement Cycles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Transition Team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Accountability Team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Help Desk </a:t>
            </a:r>
          </a:p>
          <a:p>
            <a:pPr>
              <a:lnSpc>
                <a:spcPct val="100000"/>
              </a:lnSpc>
            </a:pPr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195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Portfolio Submission Changes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8832" y="1432081"/>
            <a:ext cx="8686800" cy="4203996"/>
          </a:xfrm>
        </p:spPr>
        <p:txBody>
          <a:bodyPr/>
          <a:lstStyle/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Reminder: As of </a:t>
            </a:r>
            <a:r>
              <a:rPr lang="en-US" sz="240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October 1, 2023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, programs must be listed with ERDC to receive, submit, or resubmit a Spark portfolio. </a:t>
            </a:r>
          </a:p>
          <a:p>
            <a:pPr marL="5715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Additional information can be found on the Spark website. </a:t>
            </a: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/>
              </a:rPr>
              <a:t>https://oregonspark.org/current-participants/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945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7702"/>
            <a:ext cx="8686800" cy="1325880"/>
          </a:xfrm>
        </p:spPr>
        <p:txBody>
          <a:bodyPr/>
          <a:lstStyle/>
          <a:p>
            <a:r>
              <a:rPr lang="en-US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Portfolio Alternatives Update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5FA1EF-CA8B-4805-AD59-94B7794E86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281" y="2577974"/>
            <a:ext cx="8686800" cy="1325880"/>
          </a:xfrm>
        </p:spPr>
        <p:txBody>
          <a:bodyPr/>
          <a:lstStyle/>
          <a:p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Quality Improvement Cycles – Debbie Gouger</a:t>
            </a:r>
          </a:p>
        </p:txBody>
      </p:sp>
    </p:spTree>
    <p:extLst>
      <p:ext uri="{BB962C8B-B14F-4D97-AF65-F5344CB8AC3E}">
        <p14:creationId xmlns:p14="http://schemas.microsoft.com/office/powerpoint/2010/main" val="2976916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C7229-71EA-AEB8-BA02-E9FCF11E0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4"/>
            <a:ext cx="9137073" cy="1325880"/>
          </a:xfrm>
        </p:spPr>
        <p:txBody>
          <a:bodyPr/>
          <a:lstStyle/>
          <a:p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Spark Application -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CACE1-8663-F5D8-E84F-A1636E366C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199" y="1420511"/>
            <a:ext cx="10363200" cy="4203996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Electronic format on </a:t>
            </a:r>
            <a:r>
              <a:rPr lang="en-US" sz="24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Formsite</a:t>
            </a:r>
            <a:endParaRPr lang="en-US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Already translated in Spanish and Russian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Introductory message has information about Oct 1 deadline &amp; portfolio alternative. 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will select if of ERDC listed or not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will receive a specific notification based on listing status (verified)</a:t>
            </a:r>
          </a:p>
        </p:txBody>
      </p:sp>
    </p:spTree>
    <p:extLst>
      <p:ext uri="{BB962C8B-B14F-4D97-AF65-F5344CB8AC3E}">
        <p14:creationId xmlns:p14="http://schemas.microsoft.com/office/powerpoint/2010/main" val="1491328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application form with text and images&#10;&#10;Description automatically generated">
            <a:extLst>
              <a:ext uri="{FF2B5EF4-FFF2-40B4-BE49-F238E27FC236}">
                <a16:creationId xmlns:a16="http://schemas.microsoft.com/office/drawing/2014/main" id="{43EC215A-A0EE-43B2-B052-47D866D98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6" y="245219"/>
            <a:ext cx="6317527" cy="5845047"/>
          </a:xfrm>
          <a:prstGeom prst="rect">
            <a:avLst/>
          </a:prstGeom>
        </p:spPr>
      </p:pic>
      <p:sp>
        <p:nvSpPr>
          <p:cNvPr id="4" name="Arrow: Left 3">
            <a:extLst>
              <a:ext uri="{FF2B5EF4-FFF2-40B4-BE49-F238E27FC236}">
                <a16:creationId xmlns:a16="http://schemas.microsoft.com/office/drawing/2014/main" id="{9161A813-167B-7A33-7AAB-89C3D70D90A1}"/>
              </a:ext>
            </a:extLst>
          </p:cNvPr>
          <p:cNvSpPr/>
          <p:nvPr/>
        </p:nvSpPr>
        <p:spPr>
          <a:xfrm>
            <a:off x="4191001" y="3031089"/>
            <a:ext cx="3559629" cy="838200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 to listing information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A8BD2A-B7DC-2EDB-7A95-784AC3660756}"/>
              </a:ext>
            </a:extLst>
          </p:cNvPr>
          <p:cNvSpPr txBox="1"/>
          <p:nvPr/>
        </p:nvSpPr>
        <p:spPr>
          <a:xfrm>
            <a:off x="7837714" y="1034143"/>
            <a:ext cx="3962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Programs are informed of the change when they open the application. The pathway for each listing status is clearly explained and they have a link to the listing information if they want to know more and consider getting listed.</a:t>
            </a:r>
          </a:p>
        </p:txBody>
      </p:sp>
    </p:spTree>
    <p:extLst>
      <p:ext uri="{BB962C8B-B14F-4D97-AF65-F5344CB8AC3E}">
        <p14:creationId xmlns:p14="http://schemas.microsoft.com/office/powerpoint/2010/main" val="11706527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B5D9F709-5473-3736-53EE-A41D8272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522" y="247374"/>
            <a:ext cx="10318374" cy="636325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CD0A29-26BD-45D3-CE4A-C5312E8D6CA3}"/>
              </a:ext>
            </a:extLst>
          </p:cNvPr>
          <p:cNvSpPr/>
          <p:nvPr/>
        </p:nvSpPr>
        <p:spPr>
          <a:xfrm>
            <a:off x="2757268" y="692727"/>
            <a:ext cx="4530223" cy="623455"/>
          </a:xfrm>
          <a:prstGeom prst="rect">
            <a:avLst/>
          </a:prstGeom>
          <a:solidFill>
            <a:srgbClr val="99CA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Notification – ERDC Listed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C5C0902F-2EA2-632B-8B37-50B739914ABF}"/>
              </a:ext>
            </a:extLst>
          </p:cNvPr>
          <p:cNvSpPr/>
          <p:nvPr/>
        </p:nvSpPr>
        <p:spPr>
          <a:xfrm>
            <a:off x="8824684" y="1828801"/>
            <a:ext cx="2670629" cy="1814285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 to apply for Support Funds</a:t>
            </a:r>
          </a:p>
        </p:txBody>
      </p:sp>
      <p:sp>
        <p:nvSpPr>
          <p:cNvPr id="8" name="Arrow: Left 7">
            <a:extLst>
              <a:ext uri="{FF2B5EF4-FFF2-40B4-BE49-F238E27FC236}">
                <a16:creationId xmlns:a16="http://schemas.microsoft.com/office/drawing/2014/main" id="{DA93F9E9-349D-19B3-2431-E79DC90B65B4}"/>
              </a:ext>
            </a:extLst>
          </p:cNvPr>
          <p:cNvSpPr/>
          <p:nvPr/>
        </p:nvSpPr>
        <p:spPr>
          <a:xfrm>
            <a:off x="4616862" y="5043715"/>
            <a:ext cx="2670629" cy="1814285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Spark Welcome Materials</a:t>
            </a:r>
          </a:p>
        </p:txBody>
      </p:sp>
    </p:spTree>
    <p:extLst>
      <p:ext uri="{BB962C8B-B14F-4D97-AF65-F5344CB8AC3E}">
        <p14:creationId xmlns:p14="http://schemas.microsoft.com/office/powerpoint/2010/main" val="38220793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">
            <a:extLst>
              <a:ext uri="{FF2B5EF4-FFF2-40B4-BE49-F238E27FC236}">
                <a16:creationId xmlns:a16="http://schemas.microsoft.com/office/drawing/2014/main" id="{A9B47CA8-0643-4D51-4A5E-EACA59BA0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468" y="343663"/>
            <a:ext cx="10425063" cy="60050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5ADA711-54A1-9BB2-8FA4-6C8926789A50}"/>
              </a:ext>
            </a:extLst>
          </p:cNvPr>
          <p:cNvSpPr/>
          <p:nvPr/>
        </p:nvSpPr>
        <p:spPr>
          <a:xfrm>
            <a:off x="2881959" y="1025236"/>
            <a:ext cx="5416914" cy="623455"/>
          </a:xfrm>
          <a:prstGeom prst="rect">
            <a:avLst/>
          </a:prstGeom>
          <a:solidFill>
            <a:srgbClr val="99CA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2">
                    <a:lumMod val="10000"/>
                  </a:schemeClr>
                </a:solidFill>
              </a:rPr>
              <a:t>Notification – Not ERDC Listed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80C50F75-A1A3-6516-A57E-F930F50C37B7}"/>
              </a:ext>
            </a:extLst>
          </p:cNvPr>
          <p:cNvSpPr/>
          <p:nvPr/>
        </p:nvSpPr>
        <p:spPr>
          <a:xfrm>
            <a:off x="6289303" y="2330264"/>
            <a:ext cx="4683497" cy="1814285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10000"/>
                  </a:schemeClr>
                </a:solidFill>
              </a:rPr>
              <a:t>Link to Quality Improvement Cycle Participation Form</a:t>
            </a:r>
          </a:p>
        </p:txBody>
      </p:sp>
      <p:sp>
        <p:nvSpPr>
          <p:cNvPr id="6" name="Arrow: Left 5">
            <a:extLst>
              <a:ext uri="{FF2B5EF4-FFF2-40B4-BE49-F238E27FC236}">
                <a16:creationId xmlns:a16="http://schemas.microsoft.com/office/drawing/2014/main" id="{6D72A26C-09D2-8291-16A3-88A1B65CC9BF}"/>
              </a:ext>
            </a:extLst>
          </p:cNvPr>
          <p:cNvSpPr/>
          <p:nvPr/>
        </p:nvSpPr>
        <p:spPr>
          <a:xfrm>
            <a:off x="2704934" y="5043715"/>
            <a:ext cx="2670629" cy="1814285"/>
          </a:xfrm>
          <a:prstGeom prst="leftArrow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>
                    <a:lumMod val="10000"/>
                  </a:schemeClr>
                </a:solidFill>
              </a:rPr>
              <a:t>Spark Welcome Materials</a:t>
            </a:r>
          </a:p>
        </p:txBody>
      </p:sp>
    </p:spTree>
    <p:extLst>
      <p:ext uri="{BB962C8B-B14F-4D97-AF65-F5344CB8AC3E}">
        <p14:creationId xmlns:p14="http://schemas.microsoft.com/office/powerpoint/2010/main" val="3203219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C5101-C502-E19D-2E8C-20E7D860D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9109364" cy="1325880"/>
          </a:xfrm>
        </p:spPr>
        <p:txBody>
          <a:bodyPr/>
          <a:lstStyle/>
          <a:p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Quality Improvement Cycles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FDE672-C8B6-FB24-9579-66C97C759B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43660"/>
            <a:ext cx="10910455" cy="4203996"/>
          </a:xfrm>
        </p:spPr>
        <p:txBody>
          <a:bodyPr/>
          <a:lstStyle/>
          <a:p>
            <a:pPr marL="234950" indent="-6350">
              <a:lnSpc>
                <a:spcPct val="100000"/>
              </a:lnSpc>
              <a:spcAft>
                <a:spcPts val="600"/>
              </a:spcAft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Steps of a QI cycle (simplified)</a:t>
            </a:r>
          </a:p>
          <a:p>
            <a:pPr marL="858838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2000"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Choose a goal </a:t>
            </a:r>
          </a:p>
          <a:p>
            <a:pPr marL="858838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2000"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Record the goal on QI Cycle Participation Form</a:t>
            </a:r>
          </a:p>
          <a:p>
            <a:pPr marL="858838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2000"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Spark Request for Support Form</a:t>
            </a:r>
          </a:p>
          <a:p>
            <a:pPr marL="858838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2000"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Explore resources, work on goal, reach out for help if needed</a:t>
            </a:r>
          </a:p>
          <a:p>
            <a:pPr marL="858838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2000"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reflection after 12 months</a:t>
            </a:r>
          </a:p>
          <a:p>
            <a:pPr marL="858838" indent="-5143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SzPct val="92000"/>
              <a:buFont typeface="+mj-lt"/>
              <a:buAutoNum type="arabicPeriod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Incentive funds distributed (amount to be determined)</a:t>
            </a:r>
          </a:p>
        </p:txBody>
      </p:sp>
    </p:spTree>
    <p:extLst>
      <p:ext uri="{BB962C8B-B14F-4D97-AF65-F5344CB8AC3E}">
        <p14:creationId xmlns:p14="http://schemas.microsoft.com/office/powerpoint/2010/main" val="3336588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BAC2D-3B96-35BF-D5EA-5C8A06C20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QI Cycle Participation Form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A21A0B-1232-D114-5CEA-7C7B85564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8280" y="1429298"/>
            <a:ext cx="10515601" cy="4588748"/>
          </a:xfrm>
        </p:spPr>
        <p:txBody>
          <a:bodyPr/>
          <a:lstStyle/>
          <a:p>
            <a:pPr marL="6858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Explains steps in detail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 section on goal planning &amp; resources</a:t>
            </a:r>
          </a:p>
          <a:p>
            <a:pPr marL="1143000" lvl="1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Tips on how to choose goals</a:t>
            </a:r>
          </a:p>
          <a:p>
            <a:pPr marL="1143000" lvl="1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Examples of goals have been provided in each Spark domain and potential resources (clickable links)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Has section for goal documentation – using SMARTIE goal framework (Specific, Measurable, Achievable, Realistic, Time-bound &amp; Tracked, Inclusive, Equitable)</a:t>
            </a:r>
          </a:p>
          <a:p>
            <a:pPr marL="685800" indent="-4572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 notification sent after submission to submitter and QIS</a:t>
            </a:r>
          </a:p>
        </p:txBody>
      </p:sp>
    </p:spTree>
    <p:extLst>
      <p:ext uri="{BB962C8B-B14F-4D97-AF65-F5344CB8AC3E}">
        <p14:creationId xmlns:p14="http://schemas.microsoft.com/office/powerpoint/2010/main" val="3708034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657AD-A3F2-39BA-D045-888FCA95E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8" y="295852"/>
            <a:ext cx="10494819" cy="1325880"/>
          </a:xfrm>
        </p:spPr>
        <p:txBody>
          <a:bodyPr/>
          <a:lstStyle/>
          <a:p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Submission Confirmation Email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EFF572-2686-2172-75E9-7B825DD66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8708" y="1524684"/>
            <a:ext cx="8686800" cy="420399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Includes: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copy of their participation form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Links to payments portal to request support funds</a:t>
            </a:r>
          </a:p>
          <a:p>
            <a:pPr marL="6858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 to Reflection Form (to be completed after 12 months but provided if they want to see it)</a:t>
            </a:r>
          </a:p>
        </p:txBody>
      </p:sp>
    </p:spTree>
    <p:extLst>
      <p:ext uri="{BB962C8B-B14F-4D97-AF65-F5344CB8AC3E}">
        <p14:creationId xmlns:p14="http://schemas.microsoft.com/office/powerpoint/2010/main" val="212564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 descr="Question mark on green pastel background">
            <a:extLst>
              <a:ext uri="{FF2B5EF4-FFF2-40B4-BE49-F238E27FC236}">
                <a16:creationId xmlns:a16="http://schemas.microsoft.com/office/drawing/2014/main" id="{0CE2767A-BFC8-E94F-AB5C-0EC31F0B8B74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t="19401" b="19401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2701197-58CC-8457-C24B-47E79F5B78D2}"/>
              </a:ext>
            </a:extLst>
          </p:cNvPr>
          <p:cNvSpPr txBox="1"/>
          <p:nvPr/>
        </p:nvSpPr>
        <p:spPr>
          <a:xfrm>
            <a:off x="1704108" y="2400790"/>
            <a:ext cx="40671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Cooper Black" panose="0208090404030B020404" pitchFamily="18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33458255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82348"/>
            <a:ext cx="8686800" cy="1325880"/>
          </a:xfrm>
        </p:spPr>
        <p:txBody>
          <a:bodyPr/>
          <a:lstStyle/>
          <a:p>
            <a:r>
              <a:rPr lang="en-US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Spark Transition Team Update</a:t>
            </a:r>
          </a:p>
        </p:txBody>
      </p:sp>
    </p:spTree>
    <p:extLst>
      <p:ext uri="{BB962C8B-B14F-4D97-AF65-F5344CB8AC3E}">
        <p14:creationId xmlns:p14="http://schemas.microsoft.com/office/powerpoint/2010/main" val="2276560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5"/>
          <p:cNvSpPr txBox="1">
            <a:spLocks noGrp="1"/>
          </p:cNvSpPr>
          <p:nvPr>
            <p:ph type="title"/>
          </p:nvPr>
        </p:nvSpPr>
        <p:spPr>
          <a:xfrm>
            <a:off x="838200" y="590313"/>
            <a:ext cx="8686800" cy="86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>
              <a:lnSpc>
                <a:spcPct val="100000"/>
              </a:lnSpc>
              <a:buSzPts val="3300"/>
            </a:pPr>
            <a:r>
              <a:rPr lang="en" dirty="0">
                <a:latin typeface="Open Sans SemiBold"/>
                <a:ea typeface="Open Sans SemiBold"/>
                <a:cs typeface="Open Sans SemiBold"/>
                <a:sym typeface="Open Sans SemiBold"/>
              </a:rPr>
              <a:t>Spark Transition Team</a:t>
            </a:r>
            <a:endParaRPr dirty="0"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78" name="Google Shape;178;p25"/>
          <p:cNvSpPr txBox="1"/>
          <p:nvPr/>
        </p:nvSpPr>
        <p:spPr>
          <a:xfrm>
            <a:off x="838200" y="1497121"/>
            <a:ext cx="9577600" cy="418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609585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●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15 early educators from 13 CCR&amp;R regions 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09585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●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5 members in each language group (Russian, English, Spanish)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609585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●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Diverse program types and roles 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19170" lvl="1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○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1 Head Start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19170" lvl="1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○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5 Registered Family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19170" lvl="1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○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6 Certified Family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19170" lvl="1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○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2 Certified Centers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1219170" lvl="1" indent="-440256">
              <a:lnSpc>
                <a:spcPct val="150000"/>
              </a:lnSpc>
              <a:buClr>
                <a:srgbClr val="666666"/>
              </a:buClr>
              <a:buSzPts val="1600"/>
              <a:buFont typeface="Open Sans"/>
              <a:buChar char="○"/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1 License Exempt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150000"/>
              </a:lnSpc>
            </a:pPr>
            <a:r>
              <a:rPr lang="en" sz="2133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endParaRPr sz="2133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A3A5-A953-4CBD-8D95-309FF89B4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476" y="2051062"/>
            <a:ext cx="8686800" cy="1806751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4000" b="0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Spark Accountability Team</a:t>
            </a:r>
            <a:br>
              <a:rPr lang="en-US" sz="40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2800" b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Ash </a:t>
            </a:r>
            <a:r>
              <a:rPr lang="en-US" sz="2800" b="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Mickels</a:t>
            </a:r>
            <a:endParaRPr lang="en-US" sz="40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347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CBFCD8-2EB3-403A-B6F1-7F5B4603D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0" y="2250371"/>
            <a:ext cx="8686800" cy="2357258"/>
          </a:xfrm>
        </p:spPr>
        <p:txBody>
          <a:bodyPr/>
          <a:lstStyle/>
          <a:p>
            <a:pPr algn="ctr"/>
            <a:r>
              <a:rPr lang="en-US" dirty="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Spark Help Desk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park Presentation Classic">
  <a:themeElements>
    <a:clrScheme name="Spark Oregon Colors">
      <a:dk1>
        <a:srgbClr val="6D6A6A"/>
      </a:dk1>
      <a:lt1>
        <a:srgbClr val="FFFFFF"/>
      </a:lt1>
      <a:dk2>
        <a:srgbClr val="6D6A6A"/>
      </a:dk2>
      <a:lt2>
        <a:srgbClr val="E7E6E6"/>
      </a:lt2>
      <a:accent1>
        <a:srgbClr val="009DA5"/>
      </a:accent1>
      <a:accent2>
        <a:srgbClr val="0090D0"/>
      </a:accent2>
      <a:accent3>
        <a:srgbClr val="6AA744"/>
      </a:accent3>
      <a:accent4>
        <a:srgbClr val="E05E1F"/>
      </a:accent4>
      <a:accent5>
        <a:srgbClr val="B62654"/>
      </a:accent5>
      <a:accent6>
        <a:srgbClr val="EEBC5F"/>
      </a:accent6>
      <a:hlink>
        <a:srgbClr val="00A59A"/>
      </a:hlink>
      <a:folHlink>
        <a:srgbClr val="00A4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4450</TotalTime>
  <Words>524</Words>
  <Application>Microsoft Office PowerPoint</Application>
  <PresentationFormat>Widescreen</PresentationFormat>
  <Paragraphs>78</Paragraphs>
  <Slides>17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Calibri</vt:lpstr>
      <vt:lpstr>Arial Black</vt:lpstr>
      <vt:lpstr>Open Sans</vt:lpstr>
      <vt:lpstr>Open Sans SemiBold</vt:lpstr>
      <vt:lpstr>Twentieth Century</vt:lpstr>
      <vt:lpstr>Cooper Black</vt:lpstr>
      <vt:lpstr>Arial</vt:lpstr>
      <vt:lpstr>Noto Sans Symbols</vt:lpstr>
      <vt:lpstr>Spark Presentation Classic</vt:lpstr>
      <vt:lpstr>Spark September Webinar   September 28, 2023</vt:lpstr>
      <vt:lpstr>Welcome and Introductions</vt:lpstr>
      <vt:lpstr>Agenda</vt:lpstr>
      <vt:lpstr>Portfolio Submission Changes</vt:lpstr>
      <vt:lpstr>Portfolio Alternatives Update</vt:lpstr>
      <vt:lpstr>Spark Application - updates</vt:lpstr>
      <vt:lpstr>PowerPoint Presentation</vt:lpstr>
      <vt:lpstr>PowerPoint Presentation</vt:lpstr>
      <vt:lpstr>PowerPoint Presentation</vt:lpstr>
      <vt:lpstr>Quality Improvement Cycles</vt:lpstr>
      <vt:lpstr>QI Cycle Participation Form</vt:lpstr>
      <vt:lpstr>Submission Confirmation Email</vt:lpstr>
      <vt:lpstr>PowerPoint Presentation</vt:lpstr>
      <vt:lpstr>Spark Transition Team Update</vt:lpstr>
      <vt:lpstr>Spark Transition Team</vt:lpstr>
      <vt:lpstr>Spark Accountability Team Ash Mickels</vt:lpstr>
      <vt:lpstr>Spark Help Desk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Spark  Trainers name Training date CKC: Program Management, Set 1</dc:title>
  <dc:creator>Schuyler Crawford</dc:creator>
  <cp:lastModifiedBy>Chien Fei Huang</cp:lastModifiedBy>
  <cp:revision>50</cp:revision>
  <dcterms:created xsi:type="dcterms:W3CDTF">2016-12-06T01:06:34Z</dcterms:created>
  <dcterms:modified xsi:type="dcterms:W3CDTF">2023-09-29T16:19:12Z</dcterms:modified>
</cp:coreProperties>
</file>