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5"/>
  </p:notesMasterIdLst>
  <p:sldIdLst>
    <p:sldId id="294" r:id="rId2"/>
    <p:sldId id="291" r:id="rId3"/>
    <p:sldId id="292" r:id="rId4"/>
    <p:sldId id="353" r:id="rId5"/>
    <p:sldId id="354" r:id="rId6"/>
    <p:sldId id="363" r:id="rId7"/>
    <p:sldId id="355" r:id="rId8"/>
    <p:sldId id="375" r:id="rId9"/>
    <p:sldId id="376" r:id="rId10"/>
    <p:sldId id="377" r:id="rId11"/>
    <p:sldId id="356" r:id="rId12"/>
    <p:sldId id="256" r:id="rId13"/>
    <p:sldId id="257" r:id="rId14"/>
    <p:sldId id="258" r:id="rId15"/>
    <p:sldId id="259" r:id="rId16"/>
    <p:sldId id="260" r:id="rId17"/>
    <p:sldId id="358" r:id="rId18"/>
    <p:sldId id="262" r:id="rId19"/>
    <p:sldId id="263" r:id="rId20"/>
    <p:sldId id="264" r:id="rId21"/>
    <p:sldId id="265" r:id="rId22"/>
    <p:sldId id="365" r:id="rId23"/>
    <p:sldId id="374" r:id="rId24"/>
    <p:sldId id="366" r:id="rId25"/>
    <p:sldId id="359" r:id="rId26"/>
    <p:sldId id="368" r:id="rId27"/>
    <p:sldId id="367" r:id="rId28"/>
    <p:sldId id="373" r:id="rId29"/>
    <p:sldId id="370" r:id="rId30"/>
    <p:sldId id="352" r:id="rId31"/>
    <p:sldId id="360" r:id="rId32"/>
    <p:sldId id="361" r:id="rId33"/>
    <p:sldId id="290" r:id="rId34"/>
  </p:sldIdLst>
  <p:sldSz cx="12192000" cy="6858000"/>
  <p:notesSz cx="6858000" cy="9296400"/>
  <p:embeddedFontLst>
    <p:embeddedFont>
      <p:font typeface="Arial Black" panose="020B0A04020102020204" pitchFamily="34" charset="0"/>
      <p:regular r:id="rId36"/>
      <p:bold r:id="rId37"/>
    </p:embeddedFont>
    <p:embeddedFont>
      <p:font typeface="Calibri" panose="020F0502020204030204" pitchFamily="34" charset="0"/>
      <p:regular r:id="rId38"/>
      <p:bold r:id="rId39"/>
      <p:italic r:id="rId40"/>
      <p:boldItalic r:id="rId41"/>
    </p:embeddedFont>
    <p:embeddedFont>
      <p:font typeface="Open Sans" panose="020B0606030504020204" pitchFamily="34" charset="0"/>
      <p:regular r:id="rId42"/>
      <p:bold r:id="rId43"/>
      <p:italic r:id="rId44"/>
      <p:boldItalic r:id="rId45"/>
    </p:embeddedFont>
    <p:embeddedFont>
      <p:font typeface="Open Sans SemiBold" panose="020B0706030804020204" pitchFamily="34" charset="0"/>
      <p:bold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5" roundtripDataSignature="AMtx7mitawIRBl4rmy75dVUbaHsIBIOlP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uren S. Peterson" initials="" lastIdx="1" clrIdx="0"/>
  <p:cmAuthor id="1" name="Lauren S. Peterson" initials="LSP" lastIdx="2" clrIdx="1">
    <p:extLst>
      <p:ext uri="{19B8F6BF-5375-455C-9EA6-DF929625EA0E}">
        <p15:presenceInfo xmlns:p15="http://schemas.microsoft.com/office/powerpoint/2012/main" userId="S-1-5-21-2161550645-8252473-3133604535-997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C4BE"/>
    <a:srgbClr val="99CA3C"/>
    <a:srgbClr val="1191D0"/>
    <a:srgbClr val="F89E49"/>
    <a:srgbClr val="DC58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75" autoAdjust="0"/>
    <p:restoredTop sz="78297" autoAdjust="0"/>
  </p:normalViewPr>
  <p:slideViewPr>
    <p:cSldViewPr snapToGrid="0">
      <p:cViewPr varScale="1">
        <p:scale>
          <a:sx n="87" d="100"/>
          <a:sy n="87" d="100"/>
        </p:scale>
        <p:origin x="1482" y="90"/>
      </p:cViewPr>
      <p:guideLst>
        <p:guide orient="horz" pos="2160"/>
        <p:guide pos="3840"/>
      </p:guideLst>
    </p:cSldViewPr>
  </p:slideViewPr>
  <p:notesTextViewPr>
    <p:cViewPr>
      <p:scale>
        <a:sx n="3" d="2"/>
        <a:sy n="3" d="2"/>
      </p:scale>
      <p:origin x="0" y="0"/>
    </p:cViewPr>
  </p:notesTextViewPr>
  <p:sorterViewPr>
    <p:cViewPr>
      <p:scale>
        <a:sx n="100" d="100"/>
        <a:sy n="100" d="100"/>
      </p:scale>
      <p:origin x="0" y="-49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font" Target="fonts/font12.fntdata"/><Relationship Id="rId55"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8"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56"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57"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66434"/>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6" name="Google Shape;6;n"/>
          <p:cNvSpPr txBox="1">
            <a:spLocks noGrp="1"/>
          </p:cNvSpPr>
          <p:nvPr>
            <p:ph type="ftr" idx="11"/>
          </p:nvPr>
        </p:nvSpPr>
        <p:spPr>
          <a:xfrm>
            <a:off x="0" y="8829967"/>
            <a:ext cx="2971800" cy="466433"/>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
        <p:nvSpPr>
          <p:cNvPr id="8" name="Google Shape;8;n"/>
          <p:cNvSpPr>
            <a:spLocks noGrp="1" noRot="1" noChangeAspect="1"/>
          </p:cNvSpPr>
          <p:nvPr>
            <p:ph type="sldImg" idx="3"/>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74167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057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58580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99268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53090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74421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 put screenshot of QI Cycle documentation form</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21126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17818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3efb9bcd40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6" name="Google Shape;156;g23efb9bcd40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dirty="0"/>
              <a:t>Marina</a:t>
            </a:r>
            <a:endParaRPr dirty="0"/>
          </a:p>
          <a:p>
            <a:pPr marL="0" lvl="0" indent="0" algn="l" rtl="0">
              <a:lnSpc>
                <a:spcPct val="100000"/>
              </a:lnSpc>
              <a:spcBef>
                <a:spcPts val="0"/>
              </a:spcBef>
              <a:spcAft>
                <a:spcPts val="0"/>
              </a:spcAft>
              <a:buSzPts val="1100"/>
              <a:buNone/>
            </a:pPr>
            <a:r>
              <a:rPr lang="en" dirty="0"/>
              <a:t>The Spark Transition Team is a group of 15 early educators in Spark 3, 4, or 5-star-rated programs. The Spark Transition team will assist in gathering information and ideas from other Spark-rated programs about their experiences in Spark to help with the transition to the redesigned Spark system.</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 dirty="0"/>
              <a:t>ChienFei shares flyers and job descriptions</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3efb9bcd40_1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2" name="Google Shape;162;g23efb9bcd40_1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r>
              <a:rPr lang="en"/>
              <a:t>Marina</a:t>
            </a:r>
            <a:endParaRPr/>
          </a:p>
          <a:p>
            <a:pPr marL="342900" lvl="0" indent="-234950" algn="l" rtl="0">
              <a:spcBef>
                <a:spcPts val="0"/>
              </a:spcBef>
              <a:spcAft>
                <a:spcPts val="0"/>
              </a:spcAft>
              <a:buSzPts val="1100"/>
              <a:buChar char="●"/>
            </a:pPr>
            <a:r>
              <a:rPr lang="en"/>
              <a:t>Provide all communications and documents  in English, Spanish, and Russian</a:t>
            </a:r>
            <a:endParaRPr/>
          </a:p>
          <a:p>
            <a:pPr marL="342900" lvl="0" indent="-234950" algn="l" rtl="0">
              <a:spcBef>
                <a:spcPts val="0"/>
              </a:spcBef>
              <a:spcAft>
                <a:spcPts val="0"/>
              </a:spcAft>
              <a:buSzPts val="1100"/>
              <a:buChar char="●"/>
            </a:pPr>
            <a:r>
              <a:rPr lang="en"/>
              <a:t>Interview and hire linguistically diverse applicants from various backgrounds, experience, and  locations across Oregon by prioritizing those who have been historically underserved and underrepresented. </a:t>
            </a:r>
            <a:endParaRPr/>
          </a:p>
          <a:p>
            <a:pPr marL="342900" lvl="0" indent="-234950" algn="l" rtl="0">
              <a:spcBef>
                <a:spcPts val="0"/>
              </a:spcBef>
              <a:spcAft>
                <a:spcPts val="0"/>
              </a:spcAft>
              <a:buSzPts val="1100"/>
              <a:buChar char="●"/>
            </a:pPr>
            <a:r>
              <a:rPr lang="en"/>
              <a:t>Ensure to get input from diverse representation across geographies, identities, provider/program type, and languages spoken, in addition to English among the Spark rated early learning programs</a:t>
            </a:r>
            <a:endParaRPr/>
          </a:p>
          <a:p>
            <a:pPr marL="342900" lvl="0" indent="-234950" algn="l" rtl="0">
              <a:spcBef>
                <a:spcPts val="0"/>
              </a:spcBef>
              <a:spcAft>
                <a:spcPts val="0"/>
              </a:spcAft>
              <a:buSzPts val="1100"/>
              <a:buChar char="●"/>
            </a:pPr>
            <a:r>
              <a:rPr lang="en"/>
              <a:t>Compile outcome report with authentic data from the Transition Team</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23efb9bcd40_1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 name="Google Shape;168;g23efb9bcd40_1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Marina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3efb9bcd40_1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4" name="Google Shape;174;g23efb9bcd40_1_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Marina</a:t>
            </a:r>
            <a:endParaRPr/>
          </a:p>
          <a:p>
            <a:pPr marL="0" lvl="0" indent="0" algn="l" rtl="0">
              <a:lnSpc>
                <a:spcPct val="100000"/>
              </a:lnSpc>
              <a:spcBef>
                <a:spcPts val="0"/>
              </a:spcBef>
              <a:spcAft>
                <a:spcPts val="0"/>
              </a:spcAft>
              <a:buSzPts val="1100"/>
              <a:buNone/>
            </a:pPr>
            <a:r>
              <a:rPr lang="en"/>
              <a:t>When the participant is selected and accepted to be part of the Transition Team, they will be given and sign a full job description and Western Oregon University Substitute W-9 form at the orientation meeting.</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ChienFei</a:t>
            </a:r>
            <a:endParaRPr dirty="0"/>
          </a:p>
          <a:p>
            <a:pPr marL="0" lvl="0" indent="0" algn="l" rtl="0">
              <a:spcBef>
                <a:spcPts val="0"/>
              </a:spcBef>
              <a:spcAft>
                <a:spcPts val="0"/>
              </a:spcAft>
              <a:buNone/>
            </a:pPr>
            <a:r>
              <a:rPr lang="en" dirty="0"/>
              <a:t>Flyers, job description and application link are on Spark website.</a:t>
            </a:r>
            <a:endParaRPr dirty="0"/>
          </a:p>
          <a:p>
            <a:pPr marL="0" lvl="0" indent="0" algn="l" rtl="0">
              <a:spcBef>
                <a:spcPts val="0"/>
              </a:spcBef>
              <a:spcAft>
                <a:spcPts val="0"/>
              </a:spcAft>
              <a:buNone/>
            </a:pPr>
            <a:r>
              <a:rPr lang="en" dirty="0"/>
              <a:t>All recruiting message were sent last week and at this moment, we have received 22 applications.</a:t>
            </a:r>
            <a:endParaRPr dirty="0"/>
          </a:p>
          <a:p>
            <a:pPr marL="0" lvl="0" indent="0" algn="l" rtl="0">
              <a:spcBef>
                <a:spcPts val="0"/>
              </a:spcBef>
              <a:spcAft>
                <a:spcPts val="0"/>
              </a:spcAft>
              <a:buNone/>
            </a:pPr>
            <a:r>
              <a:rPr lang="en" dirty="0"/>
              <a:t>English 18</a:t>
            </a:r>
            <a:endParaRPr dirty="0"/>
          </a:p>
          <a:p>
            <a:pPr marL="0" lvl="0" indent="0" algn="l" rtl="0">
              <a:spcBef>
                <a:spcPts val="0"/>
              </a:spcBef>
              <a:spcAft>
                <a:spcPts val="0"/>
              </a:spcAft>
              <a:buNone/>
            </a:pPr>
            <a:r>
              <a:rPr lang="en" dirty="0"/>
              <a:t>Spanish 4</a:t>
            </a:r>
          </a:p>
          <a:p>
            <a:pPr marL="0" lvl="0" indent="0" algn="l" rtl="0">
              <a:spcBef>
                <a:spcPts val="0"/>
              </a:spcBef>
              <a:spcAft>
                <a:spcPts val="0"/>
              </a:spcAft>
              <a:buNone/>
            </a:pPr>
            <a:r>
              <a:rPr lang="en" dirty="0"/>
              <a:t>Russian 0</a:t>
            </a:r>
            <a:endParaRPr dirty="0"/>
          </a:p>
          <a:p>
            <a:pPr marL="0" lvl="0" indent="0" algn="l" rtl="0">
              <a:spcBef>
                <a:spcPts val="0"/>
              </a:spcBef>
              <a:spcAft>
                <a:spcPts val="0"/>
              </a:spcAft>
              <a:buNone/>
            </a:pPr>
            <a:r>
              <a:rPr lang="en" dirty="0"/>
              <a:t>Please encourage programs to apply!</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277745d5657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277745d5657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ChienFei</a:t>
            </a:r>
            <a:endParaRPr/>
          </a:p>
          <a:p>
            <a:pPr marL="0" lvl="0" indent="0" algn="l" rtl="0">
              <a:spcBef>
                <a:spcPts val="0"/>
              </a:spcBef>
              <a:spcAft>
                <a:spcPts val="0"/>
              </a:spcAft>
              <a:buNone/>
            </a:pPr>
            <a:endParaRPr/>
          </a:p>
          <a:p>
            <a:pPr marL="0" lvl="0" indent="0" algn="l" rtl="0">
              <a:spcBef>
                <a:spcPts val="0"/>
              </a:spcBef>
              <a:spcAft>
                <a:spcPts val="0"/>
              </a:spcAft>
              <a:buNone/>
            </a:pPr>
            <a:r>
              <a:rPr lang="en"/>
              <a:t>We will be using a Screening Form you see here to help us screen through all the applicants to determine not only if they qualify for the role, but to also help us determine candidates who could be best fit based on the criteria determined. In the interview process we will ask candidates more specific questions to help us determine their experience and strengths that can help us build a strong Transition team. We want to encompass a wide range of experiences and backgrounds to best create a team that will be able to reach a vast variety of programs and providers in Oregon. </a:t>
            </a:r>
            <a:endParaRPr/>
          </a:p>
          <a:p>
            <a:pPr marL="0" lvl="0" indent="0" algn="l" rtl="0">
              <a:spcBef>
                <a:spcPts val="0"/>
              </a:spcBef>
              <a:spcAft>
                <a:spcPts val="0"/>
              </a:spcAft>
              <a:buNone/>
            </a:pPr>
            <a:endParaRPr/>
          </a:p>
          <a:p>
            <a:pPr marL="0" lvl="0" indent="0" algn="l" rtl="0">
              <a:spcBef>
                <a:spcPts val="0"/>
              </a:spcBef>
              <a:spcAft>
                <a:spcPts val="0"/>
              </a:spcAft>
              <a:buNone/>
            </a:pPr>
            <a:r>
              <a:rPr lang="en"/>
              <a:t>We will not prioritize applicants based on their star-rating.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77745d565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277745d565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ChienFei</a:t>
            </a:r>
            <a:endParaRPr/>
          </a:p>
          <a:p>
            <a:pPr marL="0" lvl="0" indent="0" algn="l" rtl="0">
              <a:spcBef>
                <a:spcPts val="0"/>
              </a:spcBef>
              <a:spcAft>
                <a:spcPts val="0"/>
              </a:spcAft>
              <a:buNone/>
            </a:pPr>
            <a:endParaRPr/>
          </a:p>
          <a:p>
            <a:pPr marL="0" lvl="0" indent="0" algn="l" rtl="0">
              <a:spcBef>
                <a:spcPts val="0"/>
              </a:spcBef>
              <a:spcAft>
                <a:spcPts val="0"/>
              </a:spcAft>
              <a:buNone/>
            </a:pPr>
            <a:r>
              <a:rPr lang="en"/>
              <a:t>The application for the Transition Team will close September 8th at 5pm. If folks need support or have questions regarding the application or process of consideration please reach out to our QRIS helpline and our team will reach out as soon as possible with support. All applications will be screened and reviewed by the Spark team as they begin to come in. Following the screening and determination of qualifications the Spark team will reach out to provide an invitation to interview. We will communicate out via phone call, text message and email. We will be selecting 15 applicants to join the transition team and support this work for the next couple of months. I do want to mention that we will be providing rolling interviews through this process as well to help with the short timeframe we have to select the participants. All participants will be informed of our decision by September 22nd. </a:t>
            </a:r>
            <a:endParaRPr/>
          </a:p>
          <a:p>
            <a:pPr marL="0" lvl="0" indent="0" algn="l" rtl="0">
              <a:spcBef>
                <a:spcPts val="0"/>
              </a:spcBef>
              <a:spcAft>
                <a:spcPts val="0"/>
              </a:spcAft>
              <a:buNone/>
            </a:pPr>
            <a:endParaRPr/>
          </a:p>
          <a:p>
            <a:pPr marL="457200" lvl="0" indent="-298450" algn="l" rtl="0">
              <a:lnSpc>
                <a:spcPct val="107916"/>
              </a:lnSpc>
              <a:spcBef>
                <a:spcPts val="0"/>
              </a:spcBef>
              <a:spcAft>
                <a:spcPts val="0"/>
              </a:spcAft>
              <a:buClr>
                <a:schemeClr val="dk1"/>
              </a:buClr>
              <a:buSzPts val="1100"/>
              <a:buFont typeface="Calibri"/>
              <a:buChar char="●"/>
            </a:pPr>
            <a:r>
              <a:rPr lang="en" sz="1200" u="sng">
                <a:solidFill>
                  <a:schemeClr val="dk1"/>
                </a:solidFill>
                <a:latin typeface="Calibri"/>
                <a:ea typeface="Calibri"/>
                <a:cs typeface="Calibri"/>
                <a:sym typeface="Calibri"/>
              </a:rPr>
              <a:t>Interviews and Selection</a:t>
            </a: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marL="457200" lvl="0" indent="0" algn="l" rtl="0">
              <a:lnSpc>
                <a:spcPct val="107916"/>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We will use the criteria in the job description as a baseline to select applicants for the interview.</a:t>
            </a:r>
            <a:endParaRPr>
              <a:solidFill>
                <a:schemeClr val="dk1"/>
              </a:solidFill>
              <a:latin typeface="Calibri"/>
              <a:ea typeface="Calibri"/>
              <a:cs typeface="Calibri"/>
              <a:sym typeface="Calibri"/>
            </a:endParaRPr>
          </a:p>
          <a:p>
            <a:pPr marL="914400" lvl="1" indent="-298450" algn="l" rtl="0">
              <a:lnSpc>
                <a:spcPct val="107916"/>
              </a:lnSpc>
              <a:spcBef>
                <a:spcPts val="0"/>
              </a:spcBef>
              <a:spcAft>
                <a:spcPts val="0"/>
              </a:spcAft>
              <a:buClr>
                <a:schemeClr val="dk1"/>
              </a:buClr>
              <a:buSzPts val="1100"/>
              <a:buFont typeface="Calibri"/>
              <a:buChar char="o"/>
            </a:pPr>
            <a:r>
              <a:rPr lang="en">
                <a:solidFill>
                  <a:schemeClr val="dk1"/>
                </a:solidFill>
                <a:latin typeface="Calibri"/>
                <a:ea typeface="Calibri"/>
                <a:cs typeface="Calibri"/>
                <a:sym typeface="Calibri"/>
              </a:rPr>
              <a:t>All candidates will be asked the same interview questions to reduce bias.</a:t>
            </a:r>
            <a:endParaRPr>
              <a:solidFill>
                <a:schemeClr val="dk1"/>
              </a:solidFill>
              <a:latin typeface="Calibri"/>
              <a:ea typeface="Calibri"/>
              <a:cs typeface="Calibri"/>
              <a:sym typeface="Calibri"/>
            </a:endParaRPr>
          </a:p>
          <a:p>
            <a:pPr marL="914400" lvl="1" indent="-298450" algn="l" rtl="0">
              <a:lnSpc>
                <a:spcPct val="107916"/>
              </a:lnSpc>
              <a:spcBef>
                <a:spcPts val="0"/>
              </a:spcBef>
              <a:spcAft>
                <a:spcPts val="0"/>
              </a:spcAft>
              <a:buClr>
                <a:schemeClr val="dk1"/>
              </a:buClr>
              <a:buSzPts val="1100"/>
              <a:buFont typeface="Calibri"/>
              <a:buChar char="o"/>
            </a:pPr>
            <a:r>
              <a:rPr lang="en">
                <a:solidFill>
                  <a:schemeClr val="dk1"/>
                </a:solidFill>
                <a:latin typeface="Calibri"/>
                <a:ea typeface="Calibri"/>
                <a:cs typeface="Calibri"/>
                <a:sym typeface="Calibri"/>
              </a:rPr>
              <a:t>Interviews will be conducted in the applicant’s preferred language.  </a:t>
            </a:r>
            <a:endParaRPr>
              <a:solidFill>
                <a:schemeClr val="dk1"/>
              </a:solidFill>
              <a:latin typeface="Calibri"/>
              <a:ea typeface="Calibri"/>
              <a:cs typeface="Calibri"/>
              <a:sym typeface="Calibri"/>
            </a:endParaRPr>
          </a:p>
          <a:p>
            <a:pPr marL="914400" lvl="1" indent="-298450" algn="l" rtl="0">
              <a:lnSpc>
                <a:spcPct val="107916"/>
              </a:lnSpc>
              <a:spcBef>
                <a:spcPts val="0"/>
              </a:spcBef>
              <a:spcAft>
                <a:spcPts val="0"/>
              </a:spcAft>
              <a:buClr>
                <a:schemeClr val="dk1"/>
              </a:buClr>
              <a:buSzPts val="1100"/>
              <a:buFont typeface="Calibri"/>
              <a:buChar char="o"/>
            </a:pPr>
            <a:r>
              <a:rPr lang="en">
                <a:solidFill>
                  <a:schemeClr val="dk1"/>
                </a:solidFill>
                <a:latin typeface="Calibri"/>
                <a:ea typeface="Calibri"/>
                <a:cs typeface="Calibri"/>
                <a:sym typeface="Calibri"/>
              </a:rPr>
              <a:t>Interview time slots will be given to candidates for selecting the time at their most convenience.</a:t>
            </a:r>
            <a:endParaRPr>
              <a:solidFill>
                <a:schemeClr val="dk1"/>
              </a:solidFill>
              <a:latin typeface="Calibri"/>
              <a:ea typeface="Calibri"/>
              <a:cs typeface="Calibri"/>
              <a:sym typeface="Calibri"/>
            </a:endParaRPr>
          </a:p>
          <a:p>
            <a:pPr marL="914400" lvl="1" indent="-298450" algn="l" rtl="0">
              <a:lnSpc>
                <a:spcPct val="107916"/>
              </a:lnSpc>
              <a:spcBef>
                <a:spcPts val="0"/>
              </a:spcBef>
              <a:spcAft>
                <a:spcPts val="0"/>
              </a:spcAft>
              <a:buClr>
                <a:schemeClr val="dk1"/>
              </a:buClr>
              <a:buSzPts val="1100"/>
              <a:buFont typeface="Courier New"/>
              <a:buChar char="o"/>
            </a:pPr>
            <a:r>
              <a:rPr lang="en">
                <a:solidFill>
                  <a:schemeClr val="dk1"/>
                </a:solidFill>
                <a:latin typeface="Calibri"/>
                <a:ea typeface="Calibri"/>
                <a:cs typeface="Calibri"/>
                <a:sym typeface="Calibri"/>
              </a:rPr>
              <a:t>An interview rubric will be used to help the panel select the qualified candidates to ensure the process is fair, consistent, and objective.</a:t>
            </a:r>
            <a:endParaRPr/>
          </a:p>
          <a:p>
            <a:pPr marL="0" lvl="0" indent="0" algn="l" rtl="0">
              <a:lnSpc>
                <a:spcPct val="120000"/>
              </a:lnSpc>
              <a:spcBef>
                <a:spcPts val="1000"/>
              </a:spcBef>
              <a:spcAft>
                <a:spcPts val="0"/>
              </a:spcAft>
              <a:buClr>
                <a:schemeClr val="dk1"/>
              </a:buClr>
              <a:buSzPts val="1100"/>
              <a:buFont typeface="Arial"/>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3efb9bcd40_1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4" name="Google Shape;204;g23efb9bcd40_1_1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Ivette</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Once those teams have been established, the outreach work will begin.</a:t>
            </a:r>
            <a:endParaRPr>
              <a:solidFill>
                <a:schemeClr val="dk1"/>
              </a:solidFill>
              <a:latin typeface="Open Sans"/>
              <a:ea typeface="Open Sans"/>
              <a:cs typeface="Open Sans"/>
              <a:sym typeface="Open Sans"/>
            </a:endParaRPr>
          </a:p>
          <a:p>
            <a:pPr marL="0" lvl="0" indent="0" algn="l" rtl="0">
              <a:spcBef>
                <a:spcPts val="0"/>
              </a:spcBef>
              <a:spcAft>
                <a:spcPts val="0"/>
              </a:spcAft>
              <a:buNone/>
            </a:pPr>
            <a:r>
              <a:rPr lang="en">
                <a:solidFill>
                  <a:schemeClr val="dk1"/>
                </a:solidFill>
                <a:latin typeface="Open Sans"/>
                <a:ea typeface="Open Sans"/>
                <a:cs typeface="Open Sans"/>
                <a:sym typeface="Open Sans"/>
              </a:rPr>
              <a:t>The Transition Team will be responsible for collecting information from Spark-rated programs regarding program experiences in Spark and their ideas about transitioning into the redesigned Spark system. So, Who…? How…? When…?</a:t>
            </a:r>
            <a:endParaRPr>
              <a:solidFill>
                <a:schemeClr val="dk1"/>
              </a:solidFill>
              <a:latin typeface="Open Sans"/>
              <a:ea typeface="Open Sans"/>
              <a:cs typeface="Open Sans"/>
              <a:sym typeface="Open Sans"/>
            </a:endParaRPr>
          </a:p>
          <a:p>
            <a:pPr marL="0" lvl="0" indent="0" algn="l" rtl="0">
              <a:spcBef>
                <a:spcPts val="0"/>
              </a:spcBef>
              <a:spcAft>
                <a:spcPts val="0"/>
              </a:spcAft>
              <a:buNone/>
            </a:pPr>
            <a:endParaRPr>
              <a:solidFill>
                <a:schemeClr val="dk1"/>
              </a:solidFill>
              <a:latin typeface="Open Sans"/>
              <a:ea typeface="Open Sans"/>
              <a:cs typeface="Open Sans"/>
              <a:sym typeface="Open Sans"/>
            </a:endParaRPr>
          </a:p>
          <a:p>
            <a:pPr marL="0" lvl="0" indent="0" algn="l" rtl="0">
              <a:lnSpc>
                <a:spcPct val="100000"/>
              </a:lnSpc>
              <a:spcBef>
                <a:spcPts val="0"/>
              </a:spcBef>
              <a:spcAft>
                <a:spcPts val="0"/>
              </a:spcAft>
              <a:buSzPts val="1100"/>
              <a:buNone/>
            </a:pPr>
            <a:r>
              <a:rPr lang="en"/>
              <a:t>Questions Spark and DELC want to know: </a:t>
            </a:r>
            <a:endParaRPr/>
          </a:p>
          <a:p>
            <a:pPr marL="0" lvl="0" indent="0" algn="l" rtl="0">
              <a:lnSpc>
                <a:spcPct val="107916"/>
              </a:lnSpc>
              <a:spcBef>
                <a:spcPts val="0"/>
              </a:spcBef>
              <a:spcAft>
                <a:spcPts val="0"/>
              </a:spcAft>
              <a:buClr>
                <a:schemeClr val="dk1"/>
              </a:buClr>
              <a:buSzPts val="1100"/>
              <a:buFont typeface="Arial"/>
              <a:buNone/>
            </a:pPr>
            <a:r>
              <a:rPr lang="en" i="1">
                <a:solidFill>
                  <a:schemeClr val="dk1"/>
                </a:solidFill>
                <a:latin typeface="Calibri"/>
                <a:ea typeface="Calibri"/>
                <a:cs typeface="Calibri"/>
                <a:sym typeface="Calibri"/>
              </a:rPr>
              <a:t>List of research questions that could include but are not limited to:</a:t>
            </a:r>
            <a:endParaRPr i="1">
              <a:solidFill>
                <a:schemeClr val="dk1"/>
              </a:solidFill>
              <a:latin typeface="Calibri"/>
              <a:ea typeface="Calibri"/>
              <a:cs typeface="Calibri"/>
              <a:sym typeface="Calibri"/>
            </a:endParaRPr>
          </a:p>
          <a:p>
            <a:pPr marL="685800" lvl="0" indent="-298450" algn="l" rtl="0">
              <a:lnSpc>
                <a:spcPct val="107916"/>
              </a:lnSpc>
              <a:spcBef>
                <a:spcPts val="800"/>
              </a:spcBef>
              <a:spcAft>
                <a:spcPts val="0"/>
              </a:spcAft>
              <a:buClr>
                <a:schemeClr val="dk1"/>
              </a:buClr>
              <a:buSzPts val="1100"/>
              <a:buFont typeface="Calibri"/>
              <a:buChar char="o"/>
            </a:pPr>
            <a:r>
              <a:rPr lang="en" i="1">
                <a:solidFill>
                  <a:schemeClr val="dk1"/>
                </a:solidFill>
                <a:latin typeface="Calibri"/>
                <a:ea typeface="Calibri"/>
                <a:cs typeface="Calibri"/>
                <a:sym typeface="Calibri"/>
              </a:rPr>
              <a:t>Why did you pursue a star rating?</a:t>
            </a:r>
            <a:endParaRPr i="1">
              <a:solidFill>
                <a:schemeClr val="dk1"/>
              </a:solidFill>
              <a:latin typeface="Calibri"/>
              <a:ea typeface="Calibri"/>
              <a:cs typeface="Calibri"/>
              <a:sym typeface="Calibri"/>
            </a:endParaRPr>
          </a:p>
          <a:p>
            <a:pPr marL="685800" lvl="0" indent="-298450" algn="l" rtl="0">
              <a:lnSpc>
                <a:spcPct val="107916"/>
              </a:lnSpc>
              <a:spcBef>
                <a:spcPts val="0"/>
              </a:spcBef>
              <a:spcAft>
                <a:spcPts val="0"/>
              </a:spcAft>
              <a:buClr>
                <a:schemeClr val="dk1"/>
              </a:buClr>
              <a:buSzPts val="1100"/>
              <a:buFont typeface="Calibri"/>
              <a:buChar char="o"/>
            </a:pPr>
            <a:r>
              <a:rPr lang="en" i="1">
                <a:solidFill>
                  <a:schemeClr val="dk1"/>
                </a:solidFill>
                <a:latin typeface="Calibri"/>
                <a:ea typeface="Calibri"/>
                <a:cs typeface="Calibri"/>
                <a:sym typeface="Calibri"/>
              </a:rPr>
              <a:t>What does it mean to you?</a:t>
            </a:r>
            <a:endParaRPr i="1">
              <a:solidFill>
                <a:schemeClr val="dk1"/>
              </a:solidFill>
              <a:latin typeface="Calibri"/>
              <a:ea typeface="Calibri"/>
              <a:cs typeface="Calibri"/>
              <a:sym typeface="Calibri"/>
            </a:endParaRPr>
          </a:p>
          <a:p>
            <a:pPr marL="685800" lvl="0" indent="-298450" algn="l" rtl="0">
              <a:lnSpc>
                <a:spcPct val="107916"/>
              </a:lnSpc>
              <a:spcBef>
                <a:spcPts val="0"/>
              </a:spcBef>
              <a:spcAft>
                <a:spcPts val="0"/>
              </a:spcAft>
              <a:buClr>
                <a:schemeClr val="dk1"/>
              </a:buClr>
              <a:buSzPts val="1100"/>
              <a:buFont typeface="Calibri"/>
              <a:buChar char="o"/>
            </a:pPr>
            <a:r>
              <a:rPr lang="en" i="1">
                <a:solidFill>
                  <a:schemeClr val="dk1"/>
                </a:solidFill>
                <a:latin typeface="Calibri"/>
                <a:ea typeface="Calibri"/>
                <a:cs typeface="Calibri"/>
                <a:sym typeface="Calibri"/>
              </a:rPr>
              <a:t>What does it communicate to families?</a:t>
            </a:r>
            <a:endParaRPr i="1">
              <a:solidFill>
                <a:schemeClr val="dk1"/>
              </a:solidFill>
              <a:latin typeface="Calibri"/>
              <a:ea typeface="Calibri"/>
              <a:cs typeface="Calibri"/>
              <a:sym typeface="Calibri"/>
            </a:endParaRPr>
          </a:p>
          <a:p>
            <a:pPr marL="685800" lvl="0" indent="-298450" algn="l" rtl="0">
              <a:lnSpc>
                <a:spcPct val="107916"/>
              </a:lnSpc>
              <a:spcBef>
                <a:spcPts val="0"/>
              </a:spcBef>
              <a:spcAft>
                <a:spcPts val="0"/>
              </a:spcAft>
              <a:buClr>
                <a:schemeClr val="dk1"/>
              </a:buClr>
              <a:buSzPts val="1100"/>
              <a:buFont typeface="Calibri"/>
              <a:buChar char="o"/>
            </a:pPr>
            <a:r>
              <a:rPr lang="en" i="1">
                <a:solidFill>
                  <a:schemeClr val="dk1"/>
                </a:solidFill>
                <a:latin typeface="Calibri"/>
                <a:ea typeface="Calibri"/>
                <a:cs typeface="Calibri"/>
                <a:sym typeface="Calibri"/>
              </a:rPr>
              <a:t>What strengths would Spark rated programs like families to know about their program?</a:t>
            </a:r>
            <a:endParaRPr i="1">
              <a:solidFill>
                <a:schemeClr val="dk1"/>
              </a:solidFill>
              <a:latin typeface="Calibri"/>
              <a:ea typeface="Calibri"/>
              <a:cs typeface="Calibri"/>
              <a:sym typeface="Calibri"/>
            </a:endParaRPr>
          </a:p>
          <a:p>
            <a:pPr marL="685800" lvl="0" indent="-298450" algn="l" rtl="0">
              <a:lnSpc>
                <a:spcPct val="107916"/>
              </a:lnSpc>
              <a:spcBef>
                <a:spcPts val="0"/>
              </a:spcBef>
              <a:spcAft>
                <a:spcPts val="800"/>
              </a:spcAft>
              <a:buClr>
                <a:schemeClr val="dk1"/>
              </a:buClr>
              <a:buSzPts val="1100"/>
              <a:buFont typeface="Calibri"/>
              <a:buChar char="o"/>
            </a:pPr>
            <a:r>
              <a:rPr lang="en" i="1">
                <a:solidFill>
                  <a:schemeClr val="dk1"/>
                </a:solidFill>
                <a:latin typeface="Calibri"/>
                <a:ea typeface="Calibri"/>
                <a:cs typeface="Calibri"/>
                <a:sym typeface="Calibri"/>
              </a:rPr>
              <a:t>After reviewing the redesign recommendations, how do you propose we transition current Spark rated programs into the new version of Spark?</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3efb9bcd40_1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0" name="Google Shape;210;g23efb9bcd40_1_1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en">
                <a:latin typeface="Open Sans"/>
                <a:ea typeface="Open Sans"/>
                <a:cs typeface="Open Sans"/>
                <a:sym typeface="Open Sans"/>
              </a:rPr>
              <a:t>Ivette</a:t>
            </a:r>
            <a:endParaRPr>
              <a:latin typeface="Open Sans"/>
              <a:ea typeface="Open Sans"/>
              <a:cs typeface="Open Sans"/>
              <a:sym typeface="Open Sans"/>
            </a:endParaRPr>
          </a:p>
          <a:p>
            <a:pPr marL="0" lvl="0" indent="0" algn="l" rtl="0">
              <a:lnSpc>
                <a:spcPct val="115000"/>
              </a:lnSpc>
              <a:spcBef>
                <a:spcPts val="0"/>
              </a:spcBef>
              <a:spcAft>
                <a:spcPts val="0"/>
              </a:spcAft>
              <a:buSzPts val="1100"/>
              <a:buNone/>
            </a:pPr>
            <a:endParaRPr>
              <a:latin typeface="Open Sans"/>
              <a:ea typeface="Open Sans"/>
              <a:cs typeface="Open Sans"/>
              <a:sym typeface="Open Sans"/>
            </a:endParaRPr>
          </a:p>
          <a:p>
            <a:pPr marL="0" lvl="0" indent="0" algn="l" rtl="0">
              <a:lnSpc>
                <a:spcPct val="115000"/>
              </a:lnSpc>
              <a:spcBef>
                <a:spcPts val="0"/>
              </a:spcBef>
              <a:spcAft>
                <a:spcPts val="0"/>
              </a:spcAft>
              <a:buNone/>
            </a:pPr>
            <a:r>
              <a:rPr lang="en">
                <a:solidFill>
                  <a:schemeClr val="dk1"/>
                </a:solidFill>
                <a:latin typeface="Open Sans"/>
                <a:ea typeface="Open Sans"/>
                <a:cs typeface="Open Sans"/>
                <a:sym typeface="Open Sans"/>
              </a:rPr>
              <a:t>The Synthesis Report for the Transition team will summarize data and themes of what was learned, the Transition team with the support of the Spark team will compile findings and recommendations into a written report that will then be presented to DELC and the Spark Accountability Team by mid-November.</a:t>
            </a:r>
            <a:endParaRPr>
              <a:solidFill>
                <a:schemeClr val="dk1"/>
              </a:solidFill>
              <a:latin typeface="Open Sans"/>
              <a:ea typeface="Open Sans"/>
              <a:cs typeface="Open Sans"/>
              <a:sym typeface="Open Sans"/>
            </a:endParaRPr>
          </a:p>
          <a:p>
            <a:pPr marL="0" lvl="0" indent="0" algn="l" rtl="0">
              <a:lnSpc>
                <a:spcPct val="115000"/>
              </a:lnSpc>
              <a:spcBef>
                <a:spcPts val="1000"/>
              </a:spcBef>
              <a:spcAft>
                <a:spcPts val="0"/>
              </a:spcAft>
              <a:buClr>
                <a:schemeClr val="dk1"/>
              </a:buClr>
              <a:buSzPts val="1100"/>
              <a:buFont typeface="Arial"/>
              <a:buNone/>
            </a:pPr>
            <a:r>
              <a:rPr lang="en">
                <a:latin typeface="Open Sans"/>
                <a:ea typeface="Open Sans"/>
                <a:cs typeface="Open Sans"/>
                <a:sym typeface="Open Sans"/>
              </a:rPr>
              <a:t>The transition team recommendations will include:</a:t>
            </a:r>
            <a:endParaRPr>
              <a:latin typeface="Open Sans"/>
              <a:ea typeface="Open Sans"/>
              <a:cs typeface="Open Sans"/>
              <a:sym typeface="Open Sans"/>
            </a:endParaRPr>
          </a:p>
          <a:p>
            <a:pPr marL="342900" lvl="0" indent="-234950" algn="l" rtl="0">
              <a:lnSpc>
                <a:spcPct val="115000"/>
              </a:lnSpc>
              <a:spcBef>
                <a:spcPts val="0"/>
              </a:spcBef>
              <a:spcAft>
                <a:spcPts val="0"/>
              </a:spcAft>
              <a:buSzPts val="1100"/>
              <a:buFont typeface="Open Sans"/>
              <a:buChar char="●"/>
            </a:pPr>
            <a:r>
              <a:rPr lang="en">
                <a:latin typeface="Open Sans"/>
                <a:ea typeface="Open Sans"/>
                <a:cs typeface="Open Sans"/>
                <a:sym typeface="Open Sans"/>
              </a:rPr>
              <a:t>Key considerations from Spark-rated programs to take into account when transitioning the existing Spark rating to the redesigned Spark system. </a:t>
            </a:r>
            <a:endParaRPr>
              <a:latin typeface="Open Sans"/>
              <a:ea typeface="Open Sans"/>
              <a:cs typeface="Open Sans"/>
              <a:sym typeface="Open Sans"/>
            </a:endParaRPr>
          </a:p>
          <a:p>
            <a:pPr marL="342900" lvl="0" indent="-234950" algn="l" rtl="0">
              <a:lnSpc>
                <a:spcPct val="115000"/>
              </a:lnSpc>
              <a:spcBef>
                <a:spcPts val="0"/>
              </a:spcBef>
              <a:spcAft>
                <a:spcPts val="0"/>
              </a:spcAft>
              <a:buSzPts val="1100"/>
              <a:buFont typeface="Open Sans"/>
              <a:buChar char="●"/>
            </a:pPr>
            <a:r>
              <a:rPr lang="en">
                <a:latin typeface="Open Sans"/>
                <a:ea typeface="Open Sans"/>
                <a:cs typeface="Open Sans"/>
                <a:sym typeface="Open Sans"/>
              </a:rPr>
              <a:t>How to best meet Spark-rated program needs</a:t>
            </a:r>
            <a:endParaRPr>
              <a:latin typeface="Open Sans"/>
              <a:ea typeface="Open Sans"/>
              <a:cs typeface="Open Sans"/>
              <a:sym typeface="Open Sans"/>
            </a:endParaRPr>
          </a:p>
          <a:p>
            <a:pPr marL="0" lvl="0" indent="0" algn="l" rtl="0">
              <a:lnSpc>
                <a:spcPct val="115000"/>
              </a:lnSpc>
              <a:spcBef>
                <a:spcPts val="0"/>
              </a:spcBef>
              <a:spcAft>
                <a:spcPts val="0"/>
              </a:spcAft>
              <a:buNone/>
            </a:pPr>
            <a:r>
              <a:rPr lang="en">
                <a:latin typeface="Open Sans"/>
                <a:ea typeface="Open Sans"/>
                <a:cs typeface="Open Sans"/>
                <a:sym typeface="Open Sans"/>
              </a:rPr>
              <a:t>AND</a:t>
            </a:r>
            <a:endParaRPr>
              <a:latin typeface="Open Sans"/>
              <a:ea typeface="Open Sans"/>
              <a:cs typeface="Open Sans"/>
              <a:sym typeface="Open Sans"/>
            </a:endParaRPr>
          </a:p>
          <a:p>
            <a:pPr marL="342900" lvl="0" indent="-234950" algn="l" rtl="0">
              <a:lnSpc>
                <a:spcPct val="115000"/>
              </a:lnSpc>
              <a:spcBef>
                <a:spcPts val="0"/>
              </a:spcBef>
              <a:spcAft>
                <a:spcPts val="0"/>
              </a:spcAft>
              <a:buSzPts val="1100"/>
              <a:buFont typeface="Open Sans"/>
              <a:buChar char="●"/>
            </a:pPr>
            <a:r>
              <a:rPr lang="en">
                <a:latin typeface="Open Sans"/>
                <a:ea typeface="Open Sans"/>
                <a:cs typeface="Open Sans"/>
                <a:sym typeface="Open Sans"/>
              </a:rPr>
              <a:t>Achieve the Agency’s goals of an equitable, inclusive, responsive, connected, and supportive system focused on Continuous Quality Improvement.</a:t>
            </a:r>
            <a:endParaRPr>
              <a:latin typeface="Open Sans"/>
              <a:ea typeface="Open Sans"/>
              <a:cs typeface="Open Sans"/>
              <a:sym typeface="Open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groups of 15 </a:t>
            </a:r>
          </a:p>
          <a:p>
            <a:r>
              <a:rPr lang="en-US" dirty="0" err="1"/>
              <a:t>Equipo</a:t>
            </a:r>
            <a:r>
              <a:rPr lang="en-US" dirty="0"/>
              <a:t> de </a:t>
            </a:r>
            <a:r>
              <a:rPr lang="en-US" dirty="0" err="1"/>
              <a:t>Escucha</a:t>
            </a:r>
            <a:r>
              <a:rPr lang="en-US" dirty="0"/>
              <a:t> monolingual Spanish language</a:t>
            </a:r>
          </a:p>
          <a:p>
            <a:endParaRPr lang="en-US" dirty="0"/>
          </a:p>
          <a:p>
            <a:r>
              <a:rPr lang="en-US" dirty="0"/>
              <a:t>Spark connections English/bilingual </a:t>
            </a:r>
          </a:p>
          <a:p>
            <a:r>
              <a:rPr lang="en-US" dirty="0"/>
              <a:t>Recommendations include a variety of </a:t>
            </a:r>
            <a:r>
              <a:rPr lang="en-US" dirty="0" err="1"/>
              <a:t>of</a:t>
            </a:r>
            <a:r>
              <a:rPr lang="en-US" dirty="0"/>
              <a:t> ideas, some very Spark specific, and some related to the early learning system more generally where we will explore what the Spark response can be.</a:t>
            </a:r>
          </a:p>
          <a:p>
            <a:r>
              <a:rPr lang="en-US" dirty="0"/>
              <a:t>There is a lot of great information here for all of us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857914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Feedback included experiences with many aspects of the early learning system including, but not limited to Spark.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51700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936086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2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1" name="Google Shape;551;p24: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52" name="Google Shape;552;p24: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33</a:t>
            </a:fld>
            <a:endParaRPr>
              <a:solidFill>
                <a:srgbClr val="000000"/>
              </a:solidFill>
              <a:latin typeface="Calibri"/>
              <a:ea typeface="Calibri"/>
              <a:cs typeface="Calibri"/>
              <a:sym typeface="Calibri"/>
            </a:endParaRPr>
          </a:p>
        </p:txBody>
      </p:sp>
      <p:sp>
        <p:nvSpPr>
          <p:cNvPr id="553" name="Google Shape;553;p24: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3"/>
        <p:cNvGrpSpPr/>
        <p:nvPr/>
      </p:nvGrpSpPr>
      <p:grpSpPr>
        <a:xfrm>
          <a:off x="0" y="0"/>
          <a:ext cx="0" cy="0"/>
          <a:chOff x="0" y="0"/>
          <a:chExt cx="0" cy="0"/>
        </a:xfrm>
      </p:grpSpPr>
      <p:sp>
        <p:nvSpPr>
          <p:cNvPr id="24" name="Google Shape;24;p27"/>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5" name="Google Shape;25;p27"/>
          <p:cNvPicPr preferRelativeResize="0"/>
          <p:nvPr/>
        </p:nvPicPr>
        <p:blipFill rotWithShape="1">
          <a:blip r:embed="rId2">
            <a:alphaModFix/>
          </a:blip>
          <a:srcRect/>
          <a:stretch/>
        </p:blipFill>
        <p:spPr>
          <a:xfrm>
            <a:off x="0" y="6212501"/>
            <a:ext cx="12192000" cy="137160"/>
          </a:xfrm>
          <a:prstGeom prst="rect">
            <a:avLst/>
          </a:prstGeom>
          <a:noFill/>
          <a:ln>
            <a:noFill/>
          </a:ln>
        </p:spPr>
      </p:pic>
      <p:sp>
        <p:nvSpPr>
          <p:cNvPr id="26" name="Google Shape;26;p27"/>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7"/>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9" name="Google Shape;29;p27"/>
          <p:cNvPicPr preferRelativeResize="0"/>
          <p:nvPr/>
        </p:nvPicPr>
        <p:blipFill rotWithShape="1">
          <a:blip r:embed="rId3">
            <a:alphaModFix/>
          </a:blip>
          <a:srcRect/>
          <a:stretch/>
        </p:blipFill>
        <p:spPr>
          <a:xfrm>
            <a:off x="10091638" y="865399"/>
            <a:ext cx="1262162" cy="742177"/>
          </a:xfrm>
          <a:prstGeom prst="rect">
            <a:avLst/>
          </a:prstGeom>
          <a:noFill/>
          <a:ln>
            <a:noFill/>
          </a:ln>
        </p:spPr>
      </p:pic>
      <p:sp>
        <p:nvSpPr>
          <p:cNvPr id="30" name="Google Shape;30;p27"/>
          <p:cNvSpPr txBox="1">
            <a:spLocks noGrp="1"/>
          </p:cNvSpPr>
          <p:nvPr>
            <p:ph type="body" idx="1"/>
          </p:nvPr>
        </p:nvSpPr>
        <p:spPr>
          <a:xfrm>
            <a:off x="838200" y="1825625"/>
            <a:ext cx="8686800" cy="4203996"/>
          </a:xfrm>
          <a:prstGeom prst="rect">
            <a:avLst/>
          </a:prstGeom>
          <a:noFill/>
          <a:ln>
            <a:noFill/>
          </a:ln>
        </p:spPr>
        <p:txBody>
          <a:bodyPr spcFirstLastPara="1" wrap="square" lIns="91425" tIns="45700" rIns="91425" bIns="45700" anchor="t" anchorCtr="0">
            <a:noAutofit/>
          </a:bodyPr>
          <a:lstStyle>
            <a:lvl1pPr marL="457200" lvl="0" indent="-228600" algn="l">
              <a:lnSpc>
                <a:spcPct val="200000"/>
              </a:lnSpc>
              <a:spcBef>
                <a:spcPts val="1800"/>
              </a:spcBef>
              <a:spcAft>
                <a:spcPts val="0"/>
              </a:spcAft>
              <a:buClr>
                <a:schemeClr val="dk1"/>
              </a:buClr>
              <a:buSzPts val="1800"/>
              <a:buNone/>
              <a:defRPr/>
            </a:lvl1pPr>
            <a:lvl2pPr marL="914400" lvl="1" indent="-342900" algn="l">
              <a:lnSpc>
                <a:spcPct val="177777"/>
              </a:lnSpc>
              <a:spcBef>
                <a:spcPts val="1800"/>
              </a:spcBef>
              <a:spcAft>
                <a:spcPts val="0"/>
              </a:spcAft>
              <a:buClr>
                <a:schemeClr val="dk1"/>
              </a:buClr>
              <a:buSzPts val="1800"/>
              <a:buChar char="•"/>
              <a:defRPr/>
            </a:lvl2pPr>
            <a:lvl3pPr marL="1371600" lvl="2" indent="-342900" algn="l">
              <a:lnSpc>
                <a:spcPct val="100000"/>
              </a:lnSpc>
              <a:spcBef>
                <a:spcPts val="500"/>
              </a:spcBef>
              <a:spcAft>
                <a:spcPts val="0"/>
              </a:spcAft>
              <a:buClr>
                <a:schemeClr val="dk1"/>
              </a:buClr>
              <a:buSzPts val="1800"/>
              <a:buChar char="•"/>
              <a:defRPr/>
            </a:lvl3pPr>
            <a:lvl4pPr marL="1828800" lvl="3" indent="-342900" algn="l">
              <a:lnSpc>
                <a:spcPct val="10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ig Statement">
  <p:cSld name="Big Statement">
    <p:spTree>
      <p:nvGrpSpPr>
        <p:cNvPr id="1" name="Shape 38"/>
        <p:cNvGrpSpPr/>
        <p:nvPr/>
      </p:nvGrpSpPr>
      <p:grpSpPr>
        <a:xfrm>
          <a:off x="0" y="0"/>
          <a:ext cx="0" cy="0"/>
          <a:chOff x="0" y="0"/>
          <a:chExt cx="0" cy="0"/>
        </a:xfrm>
      </p:grpSpPr>
      <p:sp>
        <p:nvSpPr>
          <p:cNvPr id="39" name="Google Shape;39;p38"/>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0" name="Google Shape;40;p38"/>
          <p:cNvSpPr txBox="1">
            <a:spLocks noGrp="1"/>
          </p:cNvSpPr>
          <p:nvPr>
            <p:ph type="title"/>
          </p:nvPr>
        </p:nvSpPr>
        <p:spPr>
          <a:xfrm>
            <a:off x="838200" y="1028064"/>
            <a:ext cx="8686800" cy="3983904"/>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6D6B6B"/>
              </a:buClr>
              <a:buSzPts val="4400"/>
              <a:buFont typeface="Arial Black"/>
              <a:buNone/>
              <a:defRPr b="0" i="0">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1" name="Google Shape;41;p38"/>
          <p:cNvPicPr preferRelativeResize="0"/>
          <p:nvPr/>
        </p:nvPicPr>
        <p:blipFill rotWithShape="1">
          <a:blip r:embed="rId2">
            <a:alphaModFix/>
          </a:blip>
          <a:srcRect/>
          <a:stretch/>
        </p:blipFill>
        <p:spPr>
          <a:xfrm>
            <a:off x="0" y="6212501"/>
            <a:ext cx="12192000" cy="137160"/>
          </a:xfrm>
          <a:prstGeom prst="rect">
            <a:avLst/>
          </a:prstGeom>
          <a:noFill/>
          <a:ln>
            <a:noFill/>
          </a:ln>
        </p:spPr>
      </p:pic>
      <p:sp>
        <p:nvSpPr>
          <p:cNvPr id="42" name="Google Shape;42;p38"/>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8"/>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45" name="Google Shape;45;p38"/>
          <p:cNvPicPr preferRelativeResize="0"/>
          <p:nvPr/>
        </p:nvPicPr>
        <p:blipFill rotWithShape="1">
          <a:blip r:embed="rId3">
            <a:alphaModFix/>
          </a:blip>
          <a:srcRect/>
          <a:stretch/>
        </p:blipFill>
        <p:spPr>
          <a:xfrm>
            <a:off x="10091638" y="865399"/>
            <a:ext cx="1262162" cy="742177"/>
          </a:xfrm>
          <a:prstGeom prst="rect">
            <a:avLst/>
          </a:prstGeom>
          <a:noFill/>
          <a:ln>
            <a:noFill/>
          </a:ln>
        </p:spPr>
      </p:pic>
      <p:sp>
        <p:nvSpPr>
          <p:cNvPr id="46" name="Google Shape;46;p38"/>
          <p:cNvSpPr txBox="1">
            <a:spLocks noGrp="1"/>
          </p:cNvSpPr>
          <p:nvPr>
            <p:ph type="body" idx="1"/>
          </p:nvPr>
        </p:nvSpPr>
        <p:spPr>
          <a:xfrm>
            <a:off x="838200" y="5209788"/>
            <a:ext cx="8686800" cy="834773"/>
          </a:xfrm>
          <a:prstGeom prst="rect">
            <a:avLst/>
          </a:prstGeom>
          <a:noFill/>
          <a:ln>
            <a:noFill/>
          </a:ln>
        </p:spPr>
        <p:txBody>
          <a:bodyPr spcFirstLastPara="1" wrap="square" lIns="457200" tIns="137150" rIns="91425" bIns="45700" anchor="t" anchorCtr="0">
            <a:noAutofit/>
          </a:bodyPr>
          <a:lstStyle>
            <a:lvl1pPr marL="457200" marR="0" lvl="0" indent="-355600" algn="l">
              <a:lnSpc>
                <a:spcPct val="120000"/>
              </a:lnSpc>
              <a:spcBef>
                <a:spcPts val="1000"/>
              </a:spcBef>
              <a:spcAft>
                <a:spcPts val="0"/>
              </a:spcAft>
              <a:buClr>
                <a:schemeClr val="dk1"/>
              </a:buClr>
              <a:buSzPts val="2000"/>
              <a:buFont typeface="Noto Sans Symbols"/>
              <a:buChar char="⎯"/>
              <a:defRPr sz="2000" b="0"/>
            </a:lvl1pPr>
            <a:lvl2pPr marL="914400" lvl="1" indent="-228600" algn="l">
              <a:lnSpc>
                <a:spcPct val="228571"/>
              </a:lnSpc>
              <a:spcBef>
                <a:spcPts val="1800"/>
              </a:spcBef>
              <a:spcAft>
                <a:spcPts val="0"/>
              </a:spcAft>
              <a:buClr>
                <a:schemeClr val="dk1"/>
              </a:buClr>
              <a:buSzPts val="1400"/>
              <a:buNone/>
              <a:defRPr sz="1400"/>
            </a:lvl2pPr>
            <a:lvl3pPr marL="1371600" lvl="2" indent="-228600" algn="l">
              <a:lnSpc>
                <a:spcPct val="100000"/>
              </a:lnSpc>
              <a:spcBef>
                <a:spcPts val="500"/>
              </a:spcBef>
              <a:spcAft>
                <a:spcPts val="0"/>
              </a:spcAft>
              <a:buClr>
                <a:schemeClr val="dk1"/>
              </a:buClr>
              <a:buSzPts val="1200"/>
              <a:buNone/>
              <a:defRPr sz="1200"/>
            </a:lvl3pPr>
            <a:lvl4pPr marL="1828800" lvl="3" indent="-228600" algn="l">
              <a:lnSpc>
                <a:spcPct val="10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73"/>
        <p:cNvGrpSpPr/>
        <p:nvPr/>
      </p:nvGrpSpPr>
      <p:grpSpPr>
        <a:xfrm>
          <a:off x="0" y="0"/>
          <a:ext cx="0" cy="0"/>
          <a:chOff x="0" y="0"/>
          <a:chExt cx="0" cy="0"/>
        </a:xfrm>
      </p:grpSpPr>
      <p:sp>
        <p:nvSpPr>
          <p:cNvPr id="74" name="Google Shape;74;p40"/>
          <p:cNvSpPr txBox="1">
            <a:spLocks noGrp="1"/>
          </p:cNvSpPr>
          <p:nvPr>
            <p:ph type="body" idx="1"/>
          </p:nvPr>
        </p:nvSpPr>
        <p:spPr>
          <a:xfrm>
            <a:off x="838200" y="1825626"/>
            <a:ext cx="7164388" cy="4203996"/>
          </a:xfrm>
          <a:prstGeom prst="rect">
            <a:avLst/>
          </a:prstGeom>
          <a:noFill/>
          <a:ln>
            <a:noFill/>
          </a:ln>
        </p:spPr>
        <p:txBody>
          <a:bodyPr spcFirstLastPara="1" wrap="square" lIns="91425" tIns="45700" rIns="91425" bIns="45700" anchor="t" anchorCtr="0">
            <a:noAutofit/>
          </a:bodyPr>
          <a:lstStyle>
            <a:lvl1pPr marL="457200" lvl="0" indent="-228600" algn="l">
              <a:lnSpc>
                <a:spcPct val="128571"/>
              </a:lnSpc>
              <a:spcBef>
                <a:spcPts val="1800"/>
              </a:spcBef>
              <a:spcAft>
                <a:spcPts val="0"/>
              </a:spcAft>
              <a:buClr>
                <a:schemeClr val="dk1"/>
              </a:buClr>
              <a:buSzPts val="2800"/>
              <a:buNone/>
              <a:defRPr sz="2800"/>
            </a:lvl1pPr>
            <a:lvl2pPr marL="914400" lvl="1" indent="-406400" algn="l">
              <a:lnSpc>
                <a:spcPct val="114285"/>
              </a:lnSpc>
              <a:spcBef>
                <a:spcPts val="1800"/>
              </a:spcBef>
              <a:spcAft>
                <a:spcPts val="0"/>
              </a:spcAft>
              <a:buClr>
                <a:schemeClr val="dk1"/>
              </a:buClr>
              <a:buSzPts val="2800"/>
              <a:buChar char="•"/>
              <a:defRPr sz="2800"/>
            </a:lvl2pPr>
            <a:lvl3pPr marL="1371600" lvl="2" indent="-355600" algn="l">
              <a:lnSpc>
                <a:spcPct val="100000"/>
              </a:lnSpc>
              <a:spcBef>
                <a:spcPts val="500"/>
              </a:spcBef>
              <a:spcAft>
                <a:spcPts val="0"/>
              </a:spcAft>
              <a:buClr>
                <a:schemeClr val="dk1"/>
              </a:buClr>
              <a:buSzPts val="2000"/>
              <a:buChar char="•"/>
              <a:defRPr sz="2000"/>
            </a:lvl3pPr>
            <a:lvl4pPr marL="1828800" lvl="3" indent="-342900" algn="l">
              <a:lnSpc>
                <a:spcPct val="100000"/>
              </a:lnSpc>
              <a:spcBef>
                <a:spcPts val="500"/>
              </a:spcBef>
              <a:spcAft>
                <a:spcPts val="0"/>
              </a:spcAft>
              <a:buClr>
                <a:schemeClr val="dk1"/>
              </a:buClr>
              <a:buSzPts val="1800"/>
              <a:buChar char="•"/>
              <a:defRPr sz="18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5" name="Google Shape;75;p40"/>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76" name="Google Shape;76;p40"/>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77" name="Google Shape;77;p40"/>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0"/>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80" name="Google Shape;80;p40"/>
          <p:cNvPicPr preferRelativeResize="0"/>
          <p:nvPr/>
        </p:nvPicPr>
        <p:blipFill rotWithShape="1">
          <a:blip r:embed="rId3">
            <a:alphaModFix/>
          </a:blip>
          <a:srcRect/>
          <a:stretch/>
        </p:blipFill>
        <p:spPr>
          <a:xfrm>
            <a:off x="10091638" y="865399"/>
            <a:ext cx="1262162" cy="742177"/>
          </a:xfrm>
          <a:prstGeom prst="rect">
            <a:avLst/>
          </a:prstGeom>
          <a:noFill/>
          <a:ln>
            <a:noFill/>
          </a:ln>
        </p:spPr>
      </p:pic>
      <p:sp>
        <p:nvSpPr>
          <p:cNvPr id="81" name="Google Shape;81;p40"/>
          <p:cNvSpPr txBox="1">
            <a:spLocks noGrp="1"/>
          </p:cNvSpPr>
          <p:nvPr>
            <p:ph type="body" idx="2"/>
          </p:nvPr>
        </p:nvSpPr>
        <p:spPr>
          <a:xfrm>
            <a:off x="8153400" y="1825624"/>
            <a:ext cx="3200400" cy="4203997"/>
          </a:xfrm>
          <a:prstGeom prst="rect">
            <a:avLst/>
          </a:prstGeom>
          <a:noFill/>
          <a:ln>
            <a:noFill/>
          </a:ln>
        </p:spPr>
        <p:txBody>
          <a:bodyPr spcFirstLastPara="1" wrap="square" lIns="91425" tIns="137150" rIns="91425" bIns="45700" anchor="t" anchorCtr="0">
            <a:noAutofit/>
          </a:bodyPr>
          <a:lstStyle>
            <a:lvl1pPr marL="457200" marR="0" lvl="0" indent="-228600" algn="l">
              <a:lnSpc>
                <a:spcPct val="120000"/>
              </a:lnSpc>
              <a:spcBef>
                <a:spcPts val="1000"/>
              </a:spcBef>
              <a:spcAft>
                <a:spcPts val="0"/>
              </a:spcAft>
              <a:buClr>
                <a:schemeClr val="dk1"/>
              </a:buClr>
              <a:buSzPts val="2000"/>
              <a:buFont typeface="Arial"/>
              <a:buNone/>
              <a:defRPr sz="2000" b="0"/>
            </a:lvl1pPr>
            <a:lvl2pPr marL="914400" lvl="1" indent="-228600" algn="l">
              <a:lnSpc>
                <a:spcPct val="228571"/>
              </a:lnSpc>
              <a:spcBef>
                <a:spcPts val="1800"/>
              </a:spcBef>
              <a:spcAft>
                <a:spcPts val="0"/>
              </a:spcAft>
              <a:buClr>
                <a:schemeClr val="dk1"/>
              </a:buClr>
              <a:buSzPts val="1400"/>
              <a:buNone/>
              <a:defRPr sz="1400"/>
            </a:lvl2pPr>
            <a:lvl3pPr marL="1371600" lvl="2" indent="-228600" algn="l">
              <a:lnSpc>
                <a:spcPct val="100000"/>
              </a:lnSpc>
              <a:spcBef>
                <a:spcPts val="500"/>
              </a:spcBef>
              <a:spcAft>
                <a:spcPts val="0"/>
              </a:spcAft>
              <a:buClr>
                <a:schemeClr val="dk1"/>
              </a:buClr>
              <a:buSzPts val="1200"/>
              <a:buNone/>
              <a:defRPr sz="1200"/>
            </a:lvl3pPr>
            <a:lvl4pPr marL="1828800" lvl="3" indent="-228600" algn="l">
              <a:lnSpc>
                <a:spcPct val="10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1"/>
        <p:cNvGrpSpPr/>
        <p:nvPr/>
      </p:nvGrpSpPr>
      <p:grpSpPr>
        <a:xfrm>
          <a:off x="0" y="0"/>
          <a:ext cx="0" cy="0"/>
          <a:chOff x="0" y="0"/>
          <a:chExt cx="0" cy="0"/>
        </a:xfrm>
      </p:grpSpPr>
      <p:sp>
        <p:nvSpPr>
          <p:cNvPr id="92" name="Google Shape;92;p30"/>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3" name="Google Shape;93;p3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Clr>
                <a:srgbClr val="6D6B6B"/>
              </a:buClr>
              <a:buSzPts val="6000"/>
              <a:buFont typeface="Arial Black"/>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3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150000"/>
              </a:lnSpc>
              <a:spcBef>
                <a:spcPts val="1800"/>
              </a:spcBef>
              <a:spcAft>
                <a:spcPts val="0"/>
              </a:spcAft>
              <a:buClr>
                <a:schemeClr val="dk1"/>
              </a:buClr>
              <a:buSzPts val="2400"/>
              <a:buNone/>
              <a:defRPr sz="2400" b="1" i="0"/>
            </a:lvl1pPr>
            <a:lvl2pPr lvl="1" algn="ctr">
              <a:lnSpc>
                <a:spcPct val="160000"/>
              </a:lnSpc>
              <a:spcBef>
                <a:spcPts val="1800"/>
              </a:spcBef>
              <a:spcAft>
                <a:spcPts val="0"/>
              </a:spcAft>
              <a:buClr>
                <a:schemeClr val="dk1"/>
              </a:buClr>
              <a:buSzPts val="2000"/>
              <a:buNone/>
              <a:defRPr sz="2000"/>
            </a:lvl2pPr>
            <a:lvl3pPr lvl="2" algn="ctr">
              <a:lnSpc>
                <a:spcPct val="100000"/>
              </a:lnSpc>
              <a:spcBef>
                <a:spcPts val="500"/>
              </a:spcBef>
              <a:spcAft>
                <a:spcPts val="0"/>
              </a:spcAft>
              <a:buClr>
                <a:schemeClr val="dk1"/>
              </a:buClr>
              <a:buSzPts val="1800"/>
              <a:buNone/>
              <a:defRPr sz="1800"/>
            </a:lvl3pPr>
            <a:lvl4pPr lvl="3" algn="ctr">
              <a:lnSpc>
                <a:spcPct val="10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95" name="Google Shape;95;p30"/>
          <p:cNvPicPr preferRelativeResize="0"/>
          <p:nvPr/>
        </p:nvPicPr>
        <p:blipFill rotWithShape="1">
          <a:blip r:embed="rId2">
            <a:alphaModFix/>
          </a:blip>
          <a:srcRect/>
          <a:stretch/>
        </p:blipFill>
        <p:spPr>
          <a:xfrm>
            <a:off x="0" y="6212501"/>
            <a:ext cx="12192000" cy="13716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Slide with Background">
  <p:cSld name="Blank Slide with Background">
    <p:bg>
      <p:bgPr>
        <a:solidFill>
          <a:schemeClr val="lt1"/>
        </a:solidFill>
        <a:effectLst/>
      </p:bgPr>
    </p:bg>
    <p:spTree>
      <p:nvGrpSpPr>
        <p:cNvPr id="1" name="Shape 96"/>
        <p:cNvGrpSpPr/>
        <p:nvPr/>
      </p:nvGrpSpPr>
      <p:grpSpPr>
        <a:xfrm>
          <a:off x="0" y="0"/>
          <a:ext cx="0" cy="0"/>
          <a:chOff x="0" y="0"/>
          <a:chExt cx="0" cy="0"/>
        </a:xfrm>
      </p:grpSpPr>
      <p:sp>
        <p:nvSpPr>
          <p:cNvPr id="97" name="Google Shape;97;p31"/>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98" name="Google Shape;98;p31"/>
          <p:cNvPicPr preferRelativeResize="0"/>
          <p:nvPr/>
        </p:nvPicPr>
        <p:blipFill rotWithShape="1">
          <a:blip r:embed="rId2">
            <a:alphaModFix/>
          </a:blip>
          <a:srcRect/>
          <a:stretch/>
        </p:blipFill>
        <p:spPr>
          <a:xfrm>
            <a:off x="0" y="6212501"/>
            <a:ext cx="12192000" cy="13716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urquoise">
  <p:cSld name="Section Header Turquoise">
    <p:bg>
      <p:bgPr>
        <a:solidFill>
          <a:schemeClr val="accent1"/>
        </a:solidFill>
        <a:effectLst/>
      </p:bgPr>
    </p:bg>
    <p:spTree>
      <p:nvGrpSpPr>
        <p:cNvPr id="1" name="Shape 99"/>
        <p:cNvGrpSpPr/>
        <p:nvPr/>
      </p:nvGrpSpPr>
      <p:grpSpPr>
        <a:xfrm>
          <a:off x="0" y="0"/>
          <a:ext cx="0" cy="0"/>
          <a:chOff x="0" y="0"/>
          <a:chExt cx="0" cy="0"/>
        </a:xfrm>
      </p:grpSpPr>
      <p:sp>
        <p:nvSpPr>
          <p:cNvPr id="100" name="Google Shape;100;p33"/>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33"/>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02" name="Google Shape;102;p33"/>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33"/>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Blue">
  <p:cSld name="Section Header Blue">
    <p:bg>
      <p:bgPr>
        <a:solidFill>
          <a:schemeClr val="accent2"/>
        </a:solidFill>
        <a:effectLst/>
      </p:bgPr>
    </p:bg>
    <p:spTree>
      <p:nvGrpSpPr>
        <p:cNvPr id="1" name="Shape 105"/>
        <p:cNvGrpSpPr/>
        <p:nvPr/>
      </p:nvGrpSpPr>
      <p:grpSpPr>
        <a:xfrm>
          <a:off x="0" y="0"/>
          <a:ext cx="0" cy="0"/>
          <a:chOff x="0" y="0"/>
          <a:chExt cx="0" cy="0"/>
        </a:xfrm>
      </p:grpSpPr>
      <p:sp>
        <p:nvSpPr>
          <p:cNvPr id="106" name="Google Shape;106;p34"/>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34"/>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08" name="Google Shape;108;p34"/>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34"/>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Green">
  <p:cSld name="Section Header Green">
    <p:bg>
      <p:bgPr>
        <a:solidFill>
          <a:schemeClr val="accent3"/>
        </a:solidFill>
        <a:effectLst/>
      </p:bgPr>
    </p:bg>
    <p:spTree>
      <p:nvGrpSpPr>
        <p:cNvPr id="1" name="Shape 111"/>
        <p:cNvGrpSpPr/>
        <p:nvPr/>
      </p:nvGrpSpPr>
      <p:grpSpPr>
        <a:xfrm>
          <a:off x="0" y="0"/>
          <a:ext cx="0" cy="0"/>
          <a:chOff x="0" y="0"/>
          <a:chExt cx="0" cy="0"/>
        </a:xfrm>
      </p:grpSpPr>
      <p:sp>
        <p:nvSpPr>
          <p:cNvPr id="112" name="Google Shape;112;p35"/>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35"/>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14" name="Google Shape;114;p35"/>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35"/>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Orange">
  <p:cSld name="Section Header Orange">
    <p:bg>
      <p:bgPr>
        <a:solidFill>
          <a:schemeClr val="accent4"/>
        </a:solidFill>
        <a:effectLst/>
      </p:bgPr>
    </p:bg>
    <p:spTree>
      <p:nvGrpSpPr>
        <p:cNvPr id="1" name="Shape 117"/>
        <p:cNvGrpSpPr/>
        <p:nvPr/>
      </p:nvGrpSpPr>
      <p:grpSpPr>
        <a:xfrm>
          <a:off x="0" y="0"/>
          <a:ext cx="0" cy="0"/>
          <a:chOff x="0" y="0"/>
          <a:chExt cx="0" cy="0"/>
        </a:xfrm>
      </p:grpSpPr>
      <p:sp>
        <p:nvSpPr>
          <p:cNvPr id="118" name="Google Shape;118;p36"/>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36"/>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20" name="Google Shape;120;p36"/>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36"/>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Berry">
  <p:cSld name="Section Header Berry">
    <p:bg>
      <p:bgPr>
        <a:solidFill>
          <a:schemeClr val="accent5"/>
        </a:solidFill>
        <a:effectLst/>
      </p:bgPr>
    </p:bg>
    <p:spTree>
      <p:nvGrpSpPr>
        <p:cNvPr id="1" name="Shape 123"/>
        <p:cNvGrpSpPr/>
        <p:nvPr/>
      </p:nvGrpSpPr>
      <p:grpSpPr>
        <a:xfrm>
          <a:off x="0" y="0"/>
          <a:ext cx="0" cy="0"/>
          <a:chOff x="0" y="0"/>
          <a:chExt cx="0" cy="0"/>
        </a:xfrm>
      </p:grpSpPr>
      <p:sp>
        <p:nvSpPr>
          <p:cNvPr id="124" name="Google Shape;124;p37"/>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37"/>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26" name="Google Shape;126;p37"/>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37"/>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Picture Slide">
  <p:cSld name="Big Picture Slide">
    <p:spTree>
      <p:nvGrpSpPr>
        <p:cNvPr id="1" name="Shape 138"/>
        <p:cNvGrpSpPr/>
        <p:nvPr/>
      </p:nvGrpSpPr>
      <p:grpSpPr>
        <a:xfrm>
          <a:off x="0" y="0"/>
          <a:ext cx="0" cy="0"/>
          <a:chOff x="0" y="0"/>
          <a:chExt cx="0" cy="0"/>
        </a:xfrm>
      </p:grpSpPr>
      <p:sp>
        <p:nvSpPr>
          <p:cNvPr id="139" name="Google Shape;139;p42"/>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40" name="Google Shape;140;p42"/>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141" name="Google Shape;141;p42"/>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42"/>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3" name="Google Shape;14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44" name="Google Shape;144;p42"/>
          <p:cNvSpPr>
            <a:spLocks noGrp="1"/>
          </p:cNvSpPr>
          <p:nvPr>
            <p:ph type="pic" idx="2"/>
          </p:nvPr>
        </p:nvSpPr>
        <p:spPr>
          <a:xfrm>
            <a:off x="0" y="433953"/>
            <a:ext cx="12192000" cy="5595669"/>
          </a:xfrm>
          <a:prstGeom prst="rect">
            <a:avLst/>
          </a:prstGeom>
          <a:no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losing Sign-off">
  <p:cSld name="Closing Sign-off">
    <p:spTree>
      <p:nvGrpSpPr>
        <p:cNvPr id="1" name="Shape 145"/>
        <p:cNvGrpSpPr/>
        <p:nvPr/>
      </p:nvGrpSpPr>
      <p:grpSpPr>
        <a:xfrm>
          <a:off x="0" y="0"/>
          <a:ext cx="0" cy="0"/>
          <a:chOff x="0" y="0"/>
          <a:chExt cx="0" cy="0"/>
        </a:xfrm>
      </p:grpSpPr>
      <p:sp>
        <p:nvSpPr>
          <p:cNvPr id="146" name="Google Shape;146;p44"/>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7" name="Google Shape;147;p44"/>
          <p:cNvSpPr txBox="1">
            <a:spLocks noGrp="1"/>
          </p:cNvSpPr>
          <p:nvPr>
            <p:ph type="ctrTitle"/>
          </p:nvPr>
        </p:nvSpPr>
        <p:spPr>
          <a:xfrm>
            <a:off x="1524000" y="2652651"/>
            <a:ext cx="9144000" cy="1552699"/>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6D6B6B"/>
              </a:buClr>
              <a:buSzPts val="4400"/>
              <a:buFont typeface="Arial Black"/>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48" name="Google Shape;148;p44"/>
          <p:cNvPicPr preferRelativeResize="0"/>
          <p:nvPr/>
        </p:nvPicPr>
        <p:blipFill rotWithShape="1">
          <a:blip r:embed="rId2">
            <a:alphaModFix/>
          </a:blip>
          <a:srcRect/>
          <a:stretch/>
        </p:blipFill>
        <p:spPr>
          <a:xfrm>
            <a:off x="0" y="6212501"/>
            <a:ext cx="12192000" cy="13716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gradFill>
          <a:gsLst>
            <a:gs pos="0">
              <a:schemeClr val="lt1"/>
            </a:gs>
            <a:gs pos="50000">
              <a:srgbClr val="FAFAFA"/>
            </a:gs>
            <a:gs pos="100000">
              <a:srgbClr val="CECECE"/>
            </a:gs>
          </a:gsLst>
          <a:lin ang="5400000" scaled="0"/>
        </a:gradFill>
        <a:effectLst/>
      </p:bgPr>
    </p:bg>
    <p:spTree>
      <p:nvGrpSpPr>
        <p:cNvPr id="1" name="Shape 149"/>
        <p:cNvGrpSpPr/>
        <p:nvPr/>
      </p:nvGrpSpPr>
      <p:grpSpPr>
        <a:xfrm>
          <a:off x="0" y="0"/>
          <a:ext cx="0" cy="0"/>
          <a:chOff x="0" y="0"/>
          <a:chExt cx="0" cy="0"/>
        </a:xfrm>
      </p:grpSpPr>
      <p:sp>
        <p:nvSpPr>
          <p:cNvPr id="150" name="Google Shape;150;p45"/>
          <p:cNvSpPr txBox="1">
            <a:spLocks noGrp="1"/>
          </p:cNvSpPr>
          <p:nvPr>
            <p:ph type="body" idx="1"/>
          </p:nvPr>
        </p:nvSpPr>
        <p:spPr>
          <a:xfrm>
            <a:off x="1828801" y="2743200"/>
            <a:ext cx="9497484" cy="1673225"/>
          </a:xfrm>
          <a:prstGeom prst="rect">
            <a:avLst/>
          </a:prstGeom>
          <a:noFill/>
          <a:ln>
            <a:noFill/>
          </a:ln>
        </p:spPr>
        <p:txBody>
          <a:bodyPr spcFirstLastPara="1" wrap="square" lIns="91425" tIns="45700" rIns="91425" bIns="45700" anchor="t" anchorCtr="0">
            <a:noAutofit/>
          </a:bodyPr>
          <a:lstStyle>
            <a:lvl1pPr marL="457200" lvl="0" indent="-228600" algn="l">
              <a:lnSpc>
                <a:spcPct val="128571"/>
              </a:lnSpc>
              <a:spcBef>
                <a:spcPts val="1800"/>
              </a:spcBef>
              <a:spcAft>
                <a:spcPts val="0"/>
              </a:spcAft>
              <a:buClr>
                <a:schemeClr val="dk2"/>
              </a:buClr>
              <a:buSzPts val="2800"/>
              <a:buNone/>
              <a:defRPr sz="2800">
                <a:solidFill>
                  <a:schemeClr val="dk2"/>
                </a:solidFill>
              </a:defRPr>
            </a:lvl1pPr>
            <a:lvl2pPr marL="914400" lvl="1" indent="-228600" algn="l">
              <a:lnSpc>
                <a:spcPct val="177777"/>
              </a:lnSpc>
              <a:spcBef>
                <a:spcPts val="1800"/>
              </a:spcBef>
              <a:spcAft>
                <a:spcPts val="0"/>
              </a:spcAft>
              <a:buClr>
                <a:srgbClr val="A1A0A0"/>
              </a:buClr>
              <a:buSzPts val="1800"/>
              <a:buNone/>
              <a:defRPr sz="1800">
                <a:solidFill>
                  <a:srgbClr val="A1A0A0"/>
                </a:solidFill>
              </a:defRPr>
            </a:lvl2pPr>
            <a:lvl3pPr marL="1371600" lvl="2" indent="-228600" algn="l">
              <a:lnSpc>
                <a:spcPct val="100000"/>
              </a:lnSpc>
              <a:spcBef>
                <a:spcPts val="500"/>
              </a:spcBef>
              <a:spcAft>
                <a:spcPts val="0"/>
              </a:spcAft>
              <a:buClr>
                <a:srgbClr val="A1A0A0"/>
              </a:buClr>
              <a:buSzPts val="1600"/>
              <a:buNone/>
              <a:defRPr sz="1600">
                <a:solidFill>
                  <a:srgbClr val="A1A0A0"/>
                </a:solidFill>
              </a:defRPr>
            </a:lvl3pPr>
            <a:lvl4pPr marL="1828800" lvl="3" indent="-228600" algn="l">
              <a:lnSpc>
                <a:spcPct val="100000"/>
              </a:lnSpc>
              <a:spcBef>
                <a:spcPts val="500"/>
              </a:spcBef>
              <a:spcAft>
                <a:spcPts val="0"/>
              </a:spcAft>
              <a:buClr>
                <a:srgbClr val="A1A0A0"/>
              </a:buClr>
              <a:buSzPts val="1400"/>
              <a:buNone/>
              <a:defRPr sz="1400">
                <a:solidFill>
                  <a:srgbClr val="A1A0A0"/>
                </a:solidFill>
              </a:defRPr>
            </a:lvl4pPr>
            <a:lvl5pPr marL="2286000" lvl="4" indent="-228600" algn="l">
              <a:lnSpc>
                <a:spcPct val="90000"/>
              </a:lnSpc>
              <a:spcBef>
                <a:spcPts val="500"/>
              </a:spcBef>
              <a:spcAft>
                <a:spcPts val="0"/>
              </a:spcAft>
              <a:buClr>
                <a:srgbClr val="A1A0A0"/>
              </a:buClr>
              <a:buSzPts val="1400"/>
              <a:buNone/>
              <a:defRPr sz="1400">
                <a:solidFill>
                  <a:srgbClr val="A1A0A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45"/>
          <p:cNvSpPr/>
          <p:nvPr/>
        </p:nvSpPr>
        <p:spPr>
          <a:xfrm>
            <a:off x="0" y="1524000"/>
            <a:ext cx="12192000" cy="1143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wentieth Century"/>
              <a:ea typeface="Twentieth Century"/>
              <a:cs typeface="Twentieth Century"/>
              <a:sym typeface="Twentieth Century"/>
            </a:endParaRPr>
          </a:p>
        </p:txBody>
      </p:sp>
      <p:sp>
        <p:nvSpPr>
          <p:cNvPr id="152" name="Google Shape;152;p45"/>
          <p:cNvSpPr/>
          <p:nvPr/>
        </p:nvSpPr>
        <p:spPr>
          <a:xfrm>
            <a:off x="0" y="1600200"/>
            <a:ext cx="1727200" cy="990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wentieth Century"/>
              <a:ea typeface="Twentieth Century"/>
              <a:cs typeface="Twentieth Century"/>
              <a:sym typeface="Twentieth Century"/>
            </a:endParaRPr>
          </a:p>
        </p:txBody>
      </p:sp>
      <p:sp>
        <p:nvSpPr>
          <p:cNvPr id="153" name="Google Shape;153;p45"/>
          <p:cNvSpPr/>
          <p:nvPr/>
        </p:nvSpPr>
        <p:spPr>
          <a:xfrm>
            <a:off x="1828800" y="1600200"/>
            <a:ext cx="10363200" cy="990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wentieth Century"/>
              <a:ea typeface="Twentieth Century"/>
              <a:cs typeface="Twentieth Century"/>
              <a:sym typeface="Twentieth Century"/>
            </a:endParaRPr>
          </a:p>
        </p:txBody>
      </p:sp>
      <p:sp>
        <p:nvSpPr>
          <p:cNvPr id="154" name="Google Shape;154;p45"/>
          <p:cNvSpPr txBox="1">
            <a:spLocks noGrp="1"/>
          </p:cNvSpPr>
          <p:nvPr>
            <p:ph type="title"/>
          </p:nvPr>
        </p:nvSpPr>
        <p:spPr>
          <a:xfrm>
            <a:off x="1828800" y="1600200"/>
            <a:ext cx="10160000" cy="9906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FFFFFF"/>
              </a:buClr>
              <a:buSzPts val="4400"/>
              <a:buFont typeface="Arial Black"/>
              <a:buNone/>
              <a:defRPr sz="4400" b="0" cap="none">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p45"/>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p45"/>
          <p:cNvSpPr txBox="1">
            <a:spLocks noGrp="1"/>
          </p:cNvSpPr>
          <p:nvPr>
            <p:ph type="sldNum" idx="12"/>
          </p:nvPr>
        </p:nvSpPr>
        <p:spPr>
          <a:xfrm>
            <a:off x="0" y="1752600"/>
            <a:ext cx="1727200" cy="701676"/>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
        <p:nvSpPr>
          <p:cNvPr id="157" name="Google Shape;157;p45"/>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8571"/>
              </a:lnSpc>
              <a:spcBef>
                <a:spcPts val="18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406400" algn="l" rtl="0">
              <a:lnSpc>
                <a:spcPct val="114285"/>
              </a:lnSpc>
              <a:spcBef>
                <a:spcPts val="18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1" name="Google Shape;11;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6D6B6B"/>
              </a:buClr>
              <a:buSzPts val="4400"/>
              <a:buFont typeface="Arial Black"/>
              <a:buNone/>
              <a:defRPr sz="4400" b="1" i="0" u="none" strike="noStrike" cap="none">
                <a:solidFill>
                  <a:srgbClr val="6D6B6B"/>
                </a:solidFill>
                <a:latin typeface="Arial Black"/>
                <a:ea typeface="Arial Black"/>
                <a:cs typeface="Arial Black"/>
                <a:sym typeface="Arial Black"/>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25"/>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1"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25"/>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1"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2" r:id="rId2"/>
    <p:sldLayoutId id="2147483656" r:id="rId3"/>
    <p:sldLayoutId id="2147483658" r:id="rId4"/>
    <p:sldLayoutId id="2147483659" r:id="rId5"/>
    <p:sldLayoutId id="2147483660" r:id="rId6"/>
    <p:sldLayoutId id="2147483661" r:id="rId7"/>
    <p:sldLayoutId id="2147483662" r:id="rId8"/>
    <p:sldLayoutId id="2147483663" r:id="rId9"/>
    <p:sldLayoutId id="2147483664" r:id="rId10"/>
    <p:sldLayoutId id="2147483666" r:id="rId11"/>
    <p:sldLayoutId id="2147483667" r:id="rId12"/>
    <p:sldLayoutId id="2147483668"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hyperlink" Target="mailto:assessment_team@wou.edu"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33FDE-F9B8-42FF-8150-D79ACEF93CBA}"/>
              </a:ext>
            </a:extLst>
          </p:cNvPr>
          <p:cNvSpPr>
            <a:spLocks noGrp="1"/>
          </p:cNvSpPr>
          <p:nvPr>
            <p:ph type="ctrTitle"/>
          </p:nvPr>
        </p:nvSpPr>
        <p:spPr>
          <a:xfrm>
            <a:off x="1524000" y="2641599"/>
            <a:ext cx="9144000" cy="868363"/>
          </a:xfrm>
        </p:spPr>
        <p:txBody>
          <a:bodyPr/>
          <a:lstStyle/>
          <a:p>
            <a:r>
              <a:rPr lang="en-US" sz="4800" b="0" dirty="0">
                <a:latin typeface="Open Sans SemiBold" panose="020B0706030804020204" pitchFamily="34" charset="0"/>
                <a:ea typeface="Open Sans SemiBold" panose="020B0706030804020204" pitchFamily="34" charset="0"/>
                <a:cs typeface="Open Sans SemiBold" panose="020B0706030804020204" pitchFamily="34" charset="0"/>
              </a:rPr>
              <a:t>August Spark Webinar </a:t>
            </a:r>
          </a:p>
        </p:txBody>
      </p:sp>
      <p:sp>
        <p:nvSpPr>
          <p:cNvPr id="3" name="Subtitle 2">
            <a:extLst>
              <a:ext uri="{FF2B5EF4-FFF2-40B4-BE49-F238E27FC236}">
                <a16:creationId xmlns:a16="http://schemas.microsoft.com/office/drawing/2014/main" id="{F20B6A20-A80F-440D-944F-FA9431C561AD}"/>
              </a:ext>
            </a:extLst>
          </p:cNvPr>
          <p:cNvSpPr>
            <a:spLocks noGrp="1"/>
          </p:cNvSpPr>
          <p:nvPr>
            <p:ph type="subTitle" idx="1"/>
          </p:nvPr>
        </p:nvSpPr>
        <p:spPr/>
        <p:txBody>
          <a:bodyPr/>
          <a:lstStyle/>
          <a:p>
            <a:r>
              <a:rPr lang="en-US" sz="2800" b="0" dirty="0">
                <a:latin typeface="Open Sans" panose="020B0606030504020204" pitchFamily="34" charset="0"/>
                <a:ea typeface="Open Sans" panose="020B0606030504020204" pitchFamily="34" charset="0"/>
                <a:cs typeface="Open Sans" panose="020B0606030504020204" pitchFamily="34" charset="0"/>
              </a:rPr>
              <a:t>August 31, 2023</a:t>
            </a:r>
          </a:p>
        </p:txBody>
      </p:sp>
    </p:spTree>
    <p:extLst>
      <p:ext uri="{BB962C8B-B14F-4D97-AF65-F5344CB8AC3E}">
        <p14:creationId xmlns:p14="http://schemas.microsoft.com/office/powerpoint/2010/main" val="69022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A3A5-A953-4CBD-8D95-309FF89B43AC}"/>
              </a:ext>
            </a:extLst>
          </p:cNvPr>
          <p:cNvSpPr>
            <a:spLocks noGrp="1"/>
          </p:cNvSpPr>
          <p:nvPr>
            <p:ph type="title"/>
          </p:nvPr>
        </p:nvSpPr>
        <p:spPr>
          <a:xfrm>
            <a:off x="695960" y="719590"/>
            <a:ext cx="8686800" cy="1028247"/>
          </a:xfrm>
        </p:spPr>
        <p:txBody>
          <a:bodyPr/>
          <a:lstStyle/>
          <a:p>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Welcome and Introductions</a:t>
            </a:r>
          </a:p>
        </p:txBody>
      </p:sp>
      <p:sp>
        <p:nvSpPr>
          <p:cNvPr id="3" name="Text Placeholder 2">
            <a:extLst>
              <a:ext uri="{FF2B5EF4-FFF2-40B4-BE49-F238E27FC236}">
                <a16:creationId xmlns:a16="http://schemas.microsoft.com/office/drawing/2014/main" id="{675FA1EF-CA8B-4805-AD59-94B7794E86C0}"/>
              </a:ext>
            </a:extLst>
          </p:cNvPr>
          <p:cNvSpPr>
            <a:spLocks noGrp="1"/>
          </p:cNvSpPr>
          <p:nvPr>
            <p:ph type="body" idx="1"/>
          </p:nvPr>
        </p:nvSpPr>
        <p:spPr>
          <a:xfrm>
            <a:off x="499592" y="1890485"/>
            <a:ext cx="10996448" cy="3889829"/>
          </a:xfrm>
        </p:spPr>
        <p:txBody>
          <a:bodyPr/>
          <a:lstStyle/>
          <a:p>
            <a:pPr marL="685800" indent="-457200">
              <a:lnSpc>
                <a:spcPct val="100000"/>
              </a:lnSpc>
              <a:buSzPct val="800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Ash Mickels (they/them), Spark Specialist, DELC</a:t>
            </a:r>
          </a:p>
          <a:p>
            <a:pPr marL="685800" indent="-457200">
              <a:lnSpc>
                <a:spcPct val="100000"/>
              </a:lnSpc>
              <a:buSzPct val="800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Lauren Peterson (she/her/hers), Spark Program Director, TRI</a:t>
            </a:r>
          </a:p>
          <a:p>
            <a:pPr marL="685800" indent="-457200">
              <a:lnSpc>
                <a:spcPct val="100000"/>
              </a:lnSpc>
              <a:buSzPct val="800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Debbie Gouger, Spark Lead Administrative Project, TRI</a:t>
            </a:r>
          </a:p>
          <a:p>
            <a:pPr marL="685800" indent="-457200">
              <a:lnSpc>
                <a:spcPct val="100000"/>
              </a:lnSpc>
              <a:buSzPct val="800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ChienFei Huang, Spark Bilingual Administrative Project Specialist, TRI</a:t>
            </a:r>
          </a:p>
          <a:p>
            <a:pPr marL="685800" indent="-457200">
              <a:lnSpc>
                <a:spcPct val="100000"/>
              </a:lnSpc>
              <a:buSzPct val="800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Marina Meaney, Spark Lead Bilingual Project Specialist, TRI</a:t>
            </a:r>
          </a:p>
          <a:p>
            <a:pPr marL="685800" indent="-457200">
              <a:lnSpc>
                <a:spcPct val="100000"/>
              </a:lnSpc>
              <a:buSzPct val="800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Ivette Guevarra, Spark Bilingual Project Specialist, TRI </a:t>
            </a:r>
          </a:p>
        </p:txBody>
      </p:sp>
    </p:spTree>
    <p:extLst>
      <p:ext uri="{BB962C8B-B14F-4D97-AF65-F5344CB8AC3E}">
        <p14:creationId xmlns:p14="http://schemas.microsoft.com/office/powerpoint/2010/main" val="2120773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A3A5-A953-4CBD-8D95-309FF89B43AC}"/>
              </a:ext>
            </a:extLst>
          </p:cNvPr>
          <p:cNvSpPr>
            <a:spLocks noGrp="1"/>
          </p:cNvSpPr>
          <p:nvPr>
            <p:ph type="title"/>
          </p:nvPr>
        </p:nvSpPr>
        <p:spPr>
          <a:xfrm>
            <a:off x="858520" y="697182"/>
            <a:ext cx="8686800" cy="883105"/>
          </a:xfrm>
        </p:spPr>
        <p:txBody>
          <a:bodyPr/>
          <a:lstStyle/>
          <a:p>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Agenda</a:t>
            </a:r>
          </a:p>
        </p:txBody>
      </p:sp>
      <p:sp>
        <p:nvSpPr>
          <p:cNvPr id="3" name="Text Placeholder 2">
            <a:extLst>
              <a:ext uri="{FF2B5EF4-FFF2-40B4-BE49-F238E27FC236}">
                <a16:creationId xmlns:a16="http://schemas.microsoft.com/office/drawing/2014/main" id="{675FA1EF-CA8B-4805-AD59-94B7794E86C0}"/>
              </a:ext>
            </a:extLst>
          </p:cNvPr>
          <p:cNvSpPr>
            <a:spLocks noGrp="1"/>
          </p:cNvSpPr>
          <p:nvPr>
            <p:ph type="body" idx="1"/>
          </p:nvPr>
        </p:nvSpPr>
        <p:spPr>
          <a:xfrm>
            <a:off x="676103" y="1580287"/>
            <a:ext cx="9474594" cy="3820160"/>
          </a:xfrm>
        </p:spPr>
        <p:txBody>
          <a:bodyPr/>
          <a:lstStyle/>
          <a:p>
            <a:pPr marL="685800" indent="-457200">
              <a:lnSpc>
                <a:spcPct val="100000"/>
              </a:lnSpc>
              <a:buSzPct val="800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Welcome and Introductions</a:t>
            </a:r>
          </a:p>
          <a:p>
            <a:pPr marL="685800" indent="-457200">
              <a:lnSpc>
                <a:spcPct val="100000"/>
              </a:lnSpc>
              <a:buSzPct val="800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Portfolio Alternatives </a:t>
            </a:r>
          </a:p>
          <a:p>
            <a:pPr marL="685800" indent="-457200">
              <a:lnSpc>
                <a:spcPct val="100000"/>
              </a:lnSpc>
              <a:buSzPct val="800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Spark Transition Team</a:t>
            </a:r>
          </a:p>
          <a:p>
            <a:pPr marL="685800" indent="-457200">
              <a:lnSpc>
                <a:spcPct val="100000"/>
              </a:lnSpc>
              <a:buSzPct val="800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Redesign Update and Listening Team Recommendations</a:t>
            </a:r>
          </a:p>
          <a:p>
            <a:pPr marL="685800" indent="-457200">
              <a:lnSpc>
                <a:spcPct val="100000"/>
              </a:lnSpc>
              <a:buSzPct val="800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Website updates</a:t>
            </a:r>
          </a:p>
          <a:p>
            <a:pPr marL="685800" indent="-457200">
              <a:lnSpc>
                <a:spcPct val="100000"/>
              </a:lnSpc>
              <a:buSzPct val="800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Spark Help Desk </a:t>
            </a:r>
          </a:p>
        </p:txBody>
      </p:sp>
    </p:spTree>
    <p:extLst>
      <p:ext uri="{BB962C8B-B14F-4D97-AF65-F5344CB8AC3E}">
        <p14:creationId xmlns:p14="http://schemas.microsoft.com/office/powerpoint/2010/main" val="77195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1401F7E6-53F5-36FD-89B7-402D827F1563}"/>
              </a:ext>
            </a:extLst>
          </p:cNvPr>
          <p:cNvSpPr>
            <a:spLocks noGrp="1"/>
          </p:cNvSpPr>
          <p:nvPr>
            <p:ph type="title"/>
          </p:nvPr>
        </p:nvSpPr>
        <p:spPr>
          <a:xfrm>
            <a:off x="740410" y="1707277"/>
            <a:ext cx="8686800" cy="1376522"/>
          </a:xfrm>
        </p:spPr>
        <p:txBody>
          <a:bodyPr/>
          <a:lstStyle/>
          <a:p>
            <a:r>
              <a:rPr lang="en-US" b="0" dirty="0">
                <a:latin typeface="Open Sans" panose="020B0606030504020204" pitchFamily="34" charset="0"/>
                <a:ea typeface="Open Sans" panose="020B0606030504020204" pitchFamily="34" charset="0"/>
                <a:cs typeface="Open Sans" panose="020B0606030504020204" pitchFamily="34" charset="0"/>
              </a:rPr>
              <a:t>Portfolio Alternatives</a:t>
            </a:r>
          </a:p>
        </p:txBody>
      </p:sp>
      <p:sp>
        <p:nvSpPr>
          <p:cNvPr id="17" name="Text Placeholder 2">
            <a:extLst>
              <a:ext uri="{FF2B5EF4-FFF2-40B4-BE49-F238E27FC236}">
                <a16:creationId xmlns:a16="http://schemas.microsoft.com/office/drawing/2014/main" id="{67E0E647-79BC-164C-E273-6E22A64D4E17}"/>
              </a:ext>
            </a:extLst>
          </p:cNvPr>
          <p:cNvSpPr>
            <a:spLocks noGrp="1"/>
          </p:cNvSpPr>
          <p:nvPr>
            <p:ph type="body" idx="1"/>
          </p:nvPr>
        </p:nvSpPr>
        <p:spPr>
          <a:xfrm>
            <a:off x="740410" y="2974738"/>
            <a:ext cx="8686800" cy="1376522"/>
          </a:xfrm>
        </p:spPr>
        <p:txBody>
          <a:bodyPr/>
          <a:lstStyle/>
          <a:p>
            <a:pPr marL="685800" indent="-457200">
              <a:buFont typeface="Wingdings" panose="05000000000000000000" pitchFamily="2" charset="2"/>
              <a:buChar char="q"/>
            </a:pPr>
            <a:r>
              <a:rPr lang="en-US" sz="2800" b="0" dirty="0">
                <a:latin typeface="Open Sans SemiBold" panose="020B0706030804020204" pitchFamily="34" charset="0"/>
                <a:ea typeface="Open Sans SemiBold" panose="020B0706030804020204" pitchFamily="34" charset="0"/>
                <a:cs typeface="Open Sans SemiBold" panose="020B0706030804020204" pitchFamily="34" charset="0"/>
              </a:rPr>
              <a:t>What is Changing October 1?</a:t>
            </a:r>
          </a:p>
        </p:txBody>
      </p:sp>
    </p:spTree>
    <p:extLst>
      <p:ext uri="{BB962C8B-B14F-4D97-AF65-F5344CB8AC3E}">
        <p14:creationId xmlns:p14="http://schemas.microsoft.com/office/powerpoint/2010/main" val="94950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B2F60-434B-5C8B-5DF6-35A2ADA0E260}"/>
              </a:ext>
            </a:extLst>
          </p:cNvPr>
          <p:cNvSpPr>
            <a:spLocks noGrp="1"/>
          </p:cNvSpPr>
          <p:nvPr>
            <p:ph type="title"/>
          </p:nvPr>
        </p:nvSpPr>
        <p:spPr>
          <a:xfrm>
            <a:off x="838200" y="1028064"/>
            <a:ext cx="8686800" cy="1134111"/>
          </a:xfrm>
        </p:spPr>
        <p:txBody>
          <a:bodyPr/>
          <a:lstStyle/>
          <a:p>
            <a:r>
              <a:rPr lang="en-US" sz="3600" b="1" dirty="0">
                <a:latin typeface="Open Sans SemiBold" panose="020B0706030804020204" pitchFamily="34" charset="0"/>
                <a:ea typeface="Open Sans SemiBold" panose="020B0706030804020204" pitchFamily="34" charset="0"/>
                <a:cs typeface="Open Sans SemiBold" panose="020B0706030804020204" pitchFamily="34" charset="0"/>
              </a:rPr>
              <a:t>Beginning 10/1/2023</a:t>
            </a:r>
            <a:endParaRPr lang="en-US" sz="1800" b="1"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477DED55-732A-7711-419B-36C245BC745B}"/>
              </a:ext>
            </a:extLst>
          </p:cNvPr>
          <p:cNvSpPr>
            <a:spLocks noGrp="1"/>
          </p:cNvSpPr>
          <p:nvPr>
            <p:ph type="body" idx="1"/>
          </p:nvPr>
        </p:nvSpPr>
        <p:spPr>
          <a:xfrm>
            <a:off x="396239" y="1953900"/>
            <a:ext cx="11247121" cy="4152260"/>
          </a:xfrm>
        </p:spPr>
        <p:txBody>
          <a:bodyPr/>
          <a:lstStyle/>
          <a:p>
            <a:pP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Programs must be DHS listed to complete a portfolio and achieve a rating.</a:t>
            </a:r>
          </a:p>
          <a:p>
            <a:pPr marL="101600" indent="0">
              <a:buNone/>
            </a:pPr>
            <a:r>
              <a:rPr lang="en-US" sz="2400" b="1" dirty="0">
                <a:latin typeface="Open Sans" panose="020B0606030504020204" pitchFamily="34" charset="0"/>
                <a:ea typeface="Open Sans" panose="020B0606030504020204" pitchFamily="34" charset="0"/>
                <a:cs typeface="Open Sans" panose="020B0606030504020204" pitchFamily="34" charset="0"/>
              </a:rPr>
              <a:t>WHY? </a:t>
            </a:r>
          </a:p>
          <a:p>
            <a:pP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While Spark in undergoing redesign there still must be a way for programs to receive tiered DHS reimbursement based on their rating.</a:t>
            </a:r>
          </a:p>
          <a:p>
            <a:pP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We want to engage programs in Spark while the redesign in underway. </a:t>
            </a:r>
          </a:p>
          <a:p>
            <a:pPr marL="101600" indent="0">
              <a:buNone/>
            </a:pP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64563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B2F60-434B-5C8B-5DF6-35A2ADA0E260}"/>
              </a:ext>
            </a:extLst>
          </p:cNvPr>
          <p:cNvSpPr>
            <a:spLocks noGrp="1"/>
          </p:cNvSpPr>
          <p:nvPr>
            <p:ph type="title"/>
          </p:nvPr>
        </p:nvSpPr>
        <p:spPr>
          <a:xfrm>
            <a:off x="581025" y="1058544"/>
            <a:ext cx="9047481" cy="719456"/>
          </a:xfrm>
        </p:spPr>
        <p:txBody>
          <a:bodyPr/>
          <a:lstStyle/>
          <a:p>
            <a: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t>What can Non-DHS listed programs do?</a:t>
            </a:r>
            <a:b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br>
            <a:b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br>
            <a:endParaRPr lang="en-US" sz="36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477DED55-732A-7711-419B-36C245BC745B}"/>
              </a:ext>
            </a:extLst>
          </p:cNvPr>
          <p:cNvSpPr>
            <a:spLocks noGrp="1"/>
          </p:cNvSpPr>
          <p:nvPr>
            <p:ph type="body" idx="1"/>
          </p:nvPr>
        </p:nvSpPr>
        <p:spPr>
          <a:xfrm>
            <a:off x="276225" y="1953398"/>
            <a:ext cx="10879455" cy="4061322"/>
          </a:xfrm>
        </p:spPr>
        <p:txBody>
          <a:bodyPr/>
          <a:lstStyle/>
          <a:p>
            <a:pPr marL="101600" indent="0">
              <a:buNone/>
            </a:pPr>
            <a:r>
              <a:rPr lang="en-US" sz="2400" dirty="0">
                <a:solidFill>
                  <a:schemeClr val="dk1"/>
                </a:solidFill>
                <a:latin typeface="Open Sans" panose="020B0606030504020204" pitchFamily="34" charset="0"/>
                <a:ea typeface="Open Sans" panose="020B0606030504020204" pitchFamily="34" charset="0"/>
                <a:cs typeface="Open Sans" panose="020B0606030504020204" pitchFamily="34" charset="0"/>
              </a:rPr>
              <a:t>If they don’t want to get DHS listed, they can choose a self-selected goal to complete a 12-month Quality Improvement cycle.</a:t>
            </a:r>
          </a:p>
          <a:p>
            <a:pPr marL="101600" indent="0">
              <a:buNone/>
            </a:pPr>
            <a:r>
              <a:rPr lang="en-US" sz="2400" dirty="0">
                <a:latin typeface="Open Sans SemiBold" panose="020B0706030804020204" pitchFamily="34" charset="0"/>
                <a:ea typeface="Open Sans SemiBold" panose="020B0706030804020204" pitchFamily="34" charset="0"/>
                <a:cs typeface="Open Sans SemiBold" panose="020B0706030804020204" pitchFamily="34" charset="0"/>
              </a:rPr>
              <a:t>They will still be able to: </a:t>
            </a:r>
          </a:p>
          <a:p>
            <a:pP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C2Q status after applying to participate in Spark</a:t>
            </a:r>
          </a:p>
          <a:p>
            <a:pP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Apply for Support Funds</a:t>
            </a:r>
          </a:p>
          <a:p>
            <a:pP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Have access to support from Spark</a:t>
            </a:r>
          </a:p>
          <a:p>
            <a:pP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Receive incentive funds when completed (amount to be determined)</a:t>
            </a:r>
          </a:p>
        </p:txBody>
      </p:sp>
    </p:spTree>
    <p:extLst>
      <p:ext uri="{BB962C8B-B14F-4D97-AF65-F5344CB8AC3E}">
        <p14:creationId xmlns:p14="http://schemas.microsoft.com/office/powerpoint/2010/main" val="4039365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3E1CA-B9A1-F845-6BEB-A5735EE6F165}"/>
              </a:ext>
            </a:extLst>
          </p:cNvPr>
          <p:cNvSpPr>
            <a:spLocks noGrp="1"/>
          </p:cNvSpPr>
          <p:nvPr>
            <p:ph type="title"/>
          </p:nvPr>
        </p:nvSpPr>
        <p:spPr>
          <a:xfrm>
            <a:off x="448944" y="936624"/>
            <a:ext cx="9505949" cy="739776"/>
          </a:xfrm>
        </p:spPr>
        <p:txBody>
          <a:bodyPr/>
          <a:lstStyle/>
          <a:p>
            <a: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t>How do programs participate in QI Cycles?</a:t>
            </a:r>
            <a:b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br>
            <a:endParaRPr lang="en-US" sz="36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B3E43684-E786-F320-6CA3-A7FE1F0DB650}"/>
              </a:ext>
            </a:extLst>
          </p:cNvPr>
          <p:cNvSpPr>
            <a:spLocks noGrp="1"/>
          </p:cNvSpPr>
          <p:nvPr>
            <p:ph type="body" idx="1"/>
          </p:nvPr>
        </p:nvSpPr>
        <p:spPr>
          <a:xfrm>
            <a:off x="154304" y="1969772"/>
            <a:ext cx="11397616" cy="3951604"/>
          </a:xfrm>
        </p:spPr>
        <p:txBody>
          <a:bodyPr/>
          <a:lstStyle/>
          <a:p>
            <a:pP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Complete the Spark application on </a:t>
            </a:r>
            <a:r>
              <a:rPr lang="en-US" sz="2400" dirty="0" err="1">
                <a:latin typeface="Open Sans" panose="020B0606030504020204" pitchFamily="34" charset="0"/>
                <a:ea typeface="Open Sans" panose="020B0606030504020204" pitchFamily="34" charset="0"/>
                <a:cs typeface="Open Sans" panose="020B0606030504020204" pitchFamily="34" charset="0"/>
              </a:rPr>
              <a:t>Formsite</a:t>
            </a:r>
            <a:r>
              <a:rPr lang="en-US" sz="2400" dirty="0">
                <a:latin typeface="Open Sans" panose="020B0606030504020204" pitchFamily="34" charset="0"/>
                <a:ea typeface="Open Sans" panose="020B0606030504020204" pitchFamily="34" charset="0"/>
                <a:cs typeface="Open Sans" panose="020B0606030504020204" pitchFamily="34" charset="0"/>
              </a:rPr>
              <a:t> - it will explain that they must be DHS listed to receive a portfolio to complete.</a:t>
            </a:r>
          </a:p>
          <a:p>
            <a:pP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They will also be directed to the link about becoming DHS listed</a:t>
            </a:r>
          </a:p>
          <a:p>
            <a:pP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When they complete the application, they will indicate if they are DHS listed or not. </a:t>
            </a:r>
          </a:p>
          <a:p>
            <a:pP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They will either be sent introduction materials and a portfolio or directed to the Quality Improvement Cycle information (also on </a:t>
            </a:r>
            <a:r>
              <a:rPr lang="en-US" sz="2400" dirty="0" err="1">
                <a:latin typeface="Open Sans" panose="020B0606030504020204" pitchFamily="34" charset="0"/>
                <a:ea typeface="Open Sans" panose="020B0606030504020204" pitchFamily="34" charset="0"/>
                <a:cs typeface="Open Sans" panose="020B0606030504020204" pitchFamily="34" charset="0"/>
              </a:rPr>
              <a:t>Formsite</a:t>
            </a:r>
            <a:r>
              <a:rPr lang="en-US" sz="240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2332614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document&#10;&#10;Description automatically generated">
            <a:extLst>
              <a:ext uri="{FF2B5EF4-FFF2-40B4-BE49-F238E27FC236}">
                <a16:creationId xmlns:a16="http://schemas.microsoft.com/office/drawing/2014/main" id="{8C8DE770-0927-E92E-5DD5-3612CD01B8C6}"/>
              </a:ext>
            </a:extLst>
          </p:cNvPr>
          <p:cNvPicPr>
            <a:picLocks noChangeAspect="1"/>
          </p:cNvPicPr>
          <p:nvPr/>
        </p:nvPicPr>
        <p:blipFill>
          <a:blip r:embed="rId3"/>
          <a:stretch>
            <a:fillRect/>
          </a:stretch>
        </p:blipFill>
        <p:spPr>
          <a:xfrm>
            <a:off x="6096000" y="104302"/>
            <a:ext cx="5222680" cy="5791338"/>
          </a:xfrm>
          <a:prstGeom prst="rect">
            <a:avLst/>
          </a:prstGeom>
        </p:spPr>
      </p:pic>
      <p:sp>
        <p:nvSpPr>
          <p:cNvPr id="6" name="Callout: Right Arrow 5">
            <a:extLst>
              <a:ext uri="{FF2B5EF4-FFF2-40B4-BE49-F238E27FC236}">
                <a16:creationId xmlns:a16="http://schemas.microsoft.com/office/drawing/2014/main" id="{ED7BCFC0-4F96-067B-0F09-5842557C118D}"/>
              </a:ext>
            </a:extLst>
          </p:cNvPr>
          <p:cNvSpPr/>
          <p:nvPr/>
        </p:nvSpPr>
        <p:spPr>
          <a:xfrm>
            <a:off x="588579" y="1051034"/>
            <a:ext cx="5938345" cy="4761187"/>
          </a:xfrm>
          <a:prstGeom prst="rightArrowCallou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8FFA5D94-4728-0108-8F8E-DE5F78157230}"/>
              </a:ext>
            </a:extLst>
          </p:cNvPr>
          <p:cNvSpPr txBox="1"/>
          <p:nvPr/>
        </p:nvSpPr>
        <p:spPr>
          <a:xfrm>
            <a:off x="778467" y="1551327"/>
            <a:ext cx="3509054" cy="3108543"/>
          </a:xfrm>
          <a:prstGeom prst="rect">
            <a:avLst/>
          </a:prstGeom>
          <a:noFill/>
        </p:spPr>
        <p:txBody>
          <a:bodyPr wrap="square" rtlCol="0">
            <a:spAutoFit/>
          </a:bodyPr>
          <a:lstStyle/>
          <a:p>
            <a:r>
              <a:rPr lang="en-US" sz="2800" dirty="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rPr>
              <a:t>Programs will be offered examples of goals, and resources to help them choose a goal and work to achieve it.</a:t>
            </a:r>
          </a:p>
        </p:txBody>
      </p:sp>
    </p:spTree>
    <p:extLst>
      <p:ext uri="{BB962C8B-B14F-4D97-AF65-F5344CB8AC3E}">
        <p14:creationId xmlns:p14="http://schemas.microsoft.com/office/powerpoint/2010/main" val="93878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8ED11FBB-1297-128D-63B4-59E9EDD4602D}"/>
              </a:ext>
            </a:extLst>
          </p:cNvPr>
          <p:cNvPicPr>
            <a:picLocks noChangeAspect="1"/>
          </p:cNvPicPr>
          <p:nvPr/>
        </p:nvPicPr>
        <p:blipFill rotWithShape="1">
          <a:blip r:embed="rId3"/>
          <a:srcRect l="29127" t="29227" r="28932" b="7052"/>
          <a:stretch/>
        </p:blipFill>
        <p:spPr>
          <a:xfrm>
            <a:off x="6432332" y="218088"/>
            <a:ext cx="4635062" cy="5918299"/>
          </a:xfrm>
          <a:prstGeom prst="rect">
            <a:avLst/>
          </a:prstGeom>
        </p:spPr>
      </p:pic>
      <p:sp>
        <p:nvSpPr>
          <p:cNvPr id="6" name="Callout: Right Arrow 5">
            <a:extLst>
              <a:ext uri="{FF2B5EF4-FFF2-40B4-BE49-F238E27FC236}">
                <a16:creationId xmlns:a16="http://schemas.microsoft.com/office/drawing/2014/main" id="{A9BE8C2F-5805-EF66-282F-930318CB8162}"/>
              </a:ext>
            </a:extLst>
          </p:cNvPr>
          <p:cNvSpPr/>
          <p:nvPr/>
        </p:nvSpPr>
        <p:spPr>
          <a:xfrm>
            <a:off x="588579" y="1051034"/>
            <a:ext cx="5938345" cy="4761187"/>
          </a:xfrm>
          <a:prstGeom prst="rightArrowCallou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FA80A7AB-77AC-395A-69D3-D017B6D7C5C2}"/>
              </a:ext>
            </a:extLst>
          </p:cNvPr>
          <p:cNvSpPr txBox="1"/>
          <p:nvPr/>
        </p:nvSpPr>
        <p:spPr>
          <a:xfrm>
            <a:off x="774263" y="1731000"/>
            <a:ext cx="3635178" cy="2677656"/>
          </a:xfrm>
          <a:prstGeom prst="rect">
            <a:avLst/>
          </a:prstGeom>
          <a:noFill/>
        </p:spPr>
        <p:txBody>
          <a:bodyPr wrap="square" rtlCol="0">
            <a:spAutoFit/>
          </a:bodyPr>
          <a:lstStyle>
            <a:defPPr marR="0" lvl="0" algn="l" rtl="0">
              <a:lnSpc>
                <a:spcPct val="100000"/>
              </a:lnSpc>
              <a:spcBef>
                <a:spcPts val="0"/>
              </a:spcBef>
              <a:spcAft>
                <a:spcPts val="0"/>
              </a:spcAft>
            </a:defPPr>
            <a:lvl1pPr>
              <a:defRPr sz="28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Programs will be directed to a QI Cycle Goal Setting Form to document the goal they wish to achieve.</a:t>
            </a:r>
          </a:p>
        </p:txBody>
      </p:sp>
    </p:spTree>
    <p:extLst>
      <p:ext uri="{BB962C8B-B14F-4D97-AF65-F5344CB8AC3E}">
        <p14:creationId xmlns:p14="http://schemas.microsoft.com/office/powerpoint/2010/main" val="3488605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3E1CA-B9A1-F845-6BEB-A5735EE6F165}"/>
              </a:ext>
            </a:extLst>
          </p:cNvPr>
          <p:cNvSpPr>
            <a:spLocks noGrp="1"/>
          </p:cNvSpPr>
          <p:nvPr>
            <p:ph type="title"/>
          </p:nvPr>
        </p:nvSpPr>
        <p:spPr>
          <a:xfrm>
            <a:off x="838200" y="1028064"/>
            <a:ext cx="8686800" cy="834773"/>
          </a:xfrm>
        </p:spPr>
        <p:txBody>
          <a:bodyPr/>
          <a:lstStyle/>
          <a:p>
            <a: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t>12-Month Reflection</a:t>
            </a:r>
            <a:b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br>
            <a:endParaRPr lang="en-US" sz="36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B3E43684-E786-F320-6CA3-A7FE1F0DB650}"/>
              </a:ext>
            </a:extLst>
          </p:cNvPr>
          <p:cNvSpPr>
            <a:spLocks noGrp="1"/>
          </p:cNvSpPr>
          <p:nvPr>
            <p:ph type="body" idx="1"/>
          </p:nvPr>
        </p:nvSpPr>
        <p:spPr>
          <a:xfrm>
            <a:off x="462280" y="2005077"/>
            <a:ext cx="10276840" cy="3207003"/>
          </a:xfrm>
        </p:spPr>
        <p:txBody>
          <a:bodyPr/>
          <a:lstStyle/>
          <a:p>
            <a:pP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They complete the 12-Month QI cycle after completing the reflection form. </a:t>
            </a:r>
          </a:p>
          <a:p>
            <a:pP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After it is completed, they will get incentive funds.</a:t>
            </a:r>
          </a:p>
          <a:p>
            <a:pP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The amount is being determined but it won’t be more than the incentives for achieving a rating.</a:t>
            </a:r>
          </a:p>
        </p:txBody>
      </p:sp>
    </p:spTree>
    <p:extLst>
      <p:ext uri="{BB962C8B-B14F-4D97-AF65-F5344CB8AC3E}">
        <p14:creationId xmlns:p14="http://schemas.microsoft.com/office/powerpoint/2010/main" val="352669665"/>
      </p:ext>
    </p:extLst>
  </p:cSld>
  <p:clrMapOvr>
    <a:overrideClrMapping bg1="lt1" tx1="dk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374BA4F-DF02-D490-66AA-86BF25EEE7C3}"/>
              </a:ext>
            </a:extLst>
          </p:cNvPr>
          <p:cNvSpPr>
            <a:spLocks noGrp="1"/>
          </p:cNvSpPr>
          <p:nvPr>
            <p:ph type="title"/>
          </p:nvPr>
        </p:nvSpPr>
        <p:spPr>
          <a:xfrm>
            <a:off x="831850" y="1341517"/>
            <a:ext cx="8686800" cy="1376522"/>
          </a:xfrm>
        </p:spPr>
        <p:txBody>
          <a:bodyPr/>
          <a:lstStyle/>
          <a:p>
            <a:r>
              <a:rPr lang="en-US" b="0" dirty="0">
                <a:latin typeface="Open Sans" panose="020B0606030504020204" pitchFamily="34" charset="0"/>
                <a:ea typeface="Open Sans" panose="020B0606030504020204" pitchFamily="34" charset="0"/>
                <a:cs typeface="Open Sans" panose="020B0606030504020204" pitchFamily="34" charset="0"/>
              </a:rPr>
              <a:t>Spark Transition Team</a:t>
            </a:r>
          </a:p>
        </p:txBody>
      </p:sp>
      <p:sp>
        <p:nvSpPr>
          <p:cNvPr id="10" name="Text Placeholder 2">
            <a:extLst>
              <a:ext uri="{FF2B5EF4-FFF2-40B4-BE49-F238E27FC236}">
                <a16:creationId xmlns:a16="http://schemas.microsoft.com/office/drawing/2014/main" id="{D3EC004A-AE36-F604-6286-1E493EFEEEF3}"/>
              </a:ext>
            </a:extLst>
          </p:cNvPr>
          <p:cNvSpPr>
            <a:spLocks noGrp="1"/>
          </p:cNvSpPr>
          <p:nvPr>
            <p:ph type="body" idx="1"/>
          </p:nvPr>
        </p:nvSpPr>
        <p:spPr>
          <a:xfrm>
            <a:off x="838200" y="2802018"/>
            <a:ext cx="8686800" cy="2684462"/>
          </a:xfrm>
        </p:spPr>
        <p:txBody>
          <a:bodyPr/>
          <a:lstStyle/>
          <a:p>
            <a:endParaRPr lang="en-US"/>
          </a:p>
        </p:txBody>
      </p:sp>
    </p:spTree>
    <p:extLst>
      <p:ext uri="{BB962C8B-B14F-4D97-AF65-F5344CB8AC3E}">
        <p14:creationId xmlns:p14="http://schemas.microsoft.com/office/powerpoint/2010/main" val="1812354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2"/>
          <p:cNvSpPr txBox="1">
            <a:spLocks noGrp="1"/>
          </p:cNvSpPr>
          <p:nvPr>
            <p:ph type="title"/>
          </p:nvPr>
        </p:nvSpPr>
        <p:spPr>
          <a:xfrm>
            <a:off x="507933" y="920700"/>
            <a:ext cx="9202400" cy="995200"/>
          </a:xfrm>
          <a:prstGeom prst="rect">
            <a:avLst/>
          </a:prstGeom>
          <a:noFill/>
          <a:ln>
            <a:noFill/>
          </a:ln>
        </p:spPr>
        <p:txBody>
          <a:bodyPr spcFirstLastPara="1" wrap="square" lIns="91433" tIns="45700" rIns="91433" bIns="45700" anchor="t" anchorCtr="0">
            <a:noAutofit/>
          </a:bodyPr>
          <a:lstStyle/>
          <a:p>
            <a:pPr>
              <a:buSzPts val="3300"/>
            </a:pPr>
            <a:r>
              <a:rPr lang="en" sz="3600"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The Spark Transition Team</a:t>
            </a:r>
            <a:endParaRPr sz="3600" dirty="0">
              <a:latin typeface="Open Sans SemiBold" panose="020B0706030804020204" pitchFamily="34" charset="0"/>
              <a:ea typeface="Open Sans SemiBold" panose="020B0706030804020204" pitchFamily="34" charset="0"/>
              <a:cs typeface="Open Sans SemiBold" panose="020B0706030804020204" pitchFamily="34" charset="0"/>
              <a:sym typeface="Open Sans"/>
            </a:endParaRPr>
          </a:p>
        </p:txBody>
      </p:sp>
      <p:sp>
        <p:nvSpPr>
          <p:cNvPr id="159" name="Google Shape;159;p22"/>
          <p:cNvSpPr txBox="1"/>
          <p:nvPr/>
        </p:nvSpPr>
        <p:spPr>
          <a:xfrm>
            <a:off x="396072" y="1805320"/>
            <a:ext cx="10393847" cy="3640440"/>
          </a:xfrm>
          <a:prstGeom prst="rect">
            <a:avLst/>
          </a:prstGeom>
          <a:noFill/>
          <a:ln>
            <a:noFill/>
          </a:ln>
        </p:spPr>
        <p:txBody>
          <a:bodyPr spcFirstLastPara="1" wrap="square" lIns="121900" tIns="121900" rIns="121900" bIns="121900" anchor="t" anchorCtr="0">
            <a:noAutofit/>
          </a:bodyPr>
          <a:lstStyle/>
          <a:p>
            <a:pPr marL="609585" indent="-423323">
              <a:lnSpc>
                <a:spcPct val="150000"/>
              </a:lnSpc>
              <a:buClr>
                <a:srgbClr val="666666"/>
              </a:buClr>
              <a:buSzPts val="1400"/>
              <a:buFont typeface="Open Sans"/>
              <a:buChar char="●"/>
            </a:pPr>
            <a:r>
              <a:rPr lang="en" sz="2400" dirty="0">
                <a:solidFill>
                  <a:srgbClr val="666666"/>
                </a:solidFill>
                <a:latin typeface="Open Sans"/>
                <a:ea typeface="Open Sans"/>
                <a:cs typeface="Open Sans"/>
                <a:sym typeface="Open Sans"/>
              </a:rPr>
              <a:t>Marina Meaney / Lead Bilingual Project Specialist (Russian)</a:t>
            </a:r>
            <a:endParaRPr sz="2400" dirty="0">
              <a:solidFill>
                <a:srgbClr val="666666"/>
              </a:solidFill>
              <a:latin typeface="Open Sans"/>
              <a:ea typeface="Open Sans"/>
              <a:cs typeface="Open Sans"/>
              <a:sym typeface="Open Sans"/>
            </a:endParaRPr>
          </a:p>
          <a:p>
            <a:pPr marL="1219170" lvl="1" indent="-423323">
              <a:lnSpc>
                <a:spcPct val="150000"/>
              </a:lnSpc>
              <a:buClr>
                <a:srgbClr val="666666"/>
              </a:buClr>
              <a:buSzPts val="1400"/>
              <a:buFont typeface="Open Sans"/>
              <a:buChar char="○"/>
            </a:pPr>
            <a:r>
              <a:rPr lang="en" sz="2400" dirty="0">
                <a:solidFill>
                  <a:srgbClr val="666666"/>
                </a:solidFill>
                <a:latin typeface="Open Sans"/>
                <a:ea typeface="Open Sans"/>
                <a:cs typeface="Open Sans"/>
                <a:sym typeface="Open Sans"/>
              </a:rPr>
              <a:t>meanym@wou.edu</a:t>
            </a:r>
            <a:endParaRPr sz="2400" dirty="0">
              <a:solidFill>
                <a:srgbClr val="666666"/>
              </a:solidFill>
              <a:latin typeface="Open Sans"/>
              <a:ea typeface="Open Sans"/>
              <a:cs typeface="Open Sans"/>
              <a:sym typeface="Open Sans"/>
            </a:endParaRPr>
          </a:p>
          <a:p>
            <a:pPr marL="609585" indent="-423323">
              <a:lnSpc>
                <a:spcPct val="150000"/>
              </a:lnSpc>
              <a:buClr>
                <a:srgbClr val="666666"/>
              </a:buClr>
              <a:buSzPts val="1400"/>
              <a:buFont typeface="Open Sans"/>
              <a:buChar char="●"/>
            </a:pPr>
            <a:r>
              <a:rPr lang="en" sz="2400" dirty="0">
                <a:solidFill>
                  <a:srgbClr val="666666"/>
                </a:solidFill>
                <a:latin typeface="Open Sans"/>
                <a:ea typeface="Open Sans"/>
                <a:cs typeface="Open Sans"/>
                <a:sym typeface="Open Sans"/>
              </a:rPr>
              <a:t>Ivette Guevara / Bilingual Project Specialist (Spanish)</a:t>
            </a:r>
            <a:endParaRPr sz="2400" dirty="0">
              <a:solidFill>
                <a:srgbClr val="666666"/>
              </a:solidFill>
              <a:latin typeface="Open Sans"/>
              <a:ea typeface="Open Sans"/>
              <a:cs typeface="Open Sans"/>
              <a:sym typeface="Open Sans"/>
            </a:endParaRPr>
          </a:p>
          <a:p>
            <a:pPr marL="1219170" lvl="1" indent="-423323">
              <a:lnSpc>
                <a:spcPct val="150000"/>
              </a:lnSpc>
              <a:buClr>
                <a:srgbClr val="666666"/>
              </a:buClr>
              <a:buSzPts val="1400"/>
              <a:buFont typeface="Open Sans"/>
              <a:buChar char="○"/>
            </a:pPr>
            <a:r>
              <a:rPr lang="en" sz="2400" dirty="0">
                <a:solidFill>
                  <a:srgbClr val="666666"/>
                </a:solidFill>
                <a:latin typeface="Open Sans"/>
                <a:ea typeface="Open Sans"/>
                <a:cs typeface="Open Sans"/>
                <a:sym typeface="Open Sans"/>
              </a:rPr>
              <a:t>guevarai@wou.edu</a:t>
            </a:r>
            <a:endParaRPr sz="2400" dirty="0">
              <a:solidFill>
                <a:srgbClr val="666666"/>
              </a:solidFill>
              <a:latin typeface="Open Sans"/>
              <a:ea typeface="Open Sans"/>
              <a:cs typeface="Open Sans"/>
              <a:sym typeface="Open Sans"/>
            </a:endParaRPr>
          </a:p>
          <a:p>
            <a:pPr marL="609585" indent="-423323">
              <a:lnSpc>
                <a:spcPct val="150000"/>
              </a:lnSpc>
              <a:buClr>
                <a:srgbClr val="666666"/>
              </a:buClr>
              <a:buSzPts val="1400"/>
              <a:buFont typeface="Open Sans"/>
              <a:buChar char="●"/>
            </a:pPr>
            <a:r>
              <a:rPr lang="en" sz="2400" dirty="0">
                <a:solidFill>
                  <a:srgbClr val="666666"/>
                </a:solidFill>
                <a:latin typeface="Open Sans"/>
                <a:ea typeface="Open Sans"/>
                <a:cs typeface="Open Sans"/>
                <a:sym typeface="Open Sans"/>
              </a:rPr>
              <a:t>ChienFei Huang / Bilingual Project Specialist (Chinese)</a:t>
            </a:r>
            <a:endParaRPr sz="2400" dirty="0">
              <a:solidFill>
                <a:srgbClr val="666666"/>
              </a:solidFill>
              <a:latin typeface="Open Sans"/>
              <a:ea typeface="Open Sans"/>
              <a:cs typeface="Open Sans"/>
              <a:sym typeface="Open Sans"/>
            </a:endParaRPr>
          </a:p>
          <a:p>
            <a:pPr marL="1219170" lvl="1" indent="-423323">
              <a:lnSpc>
                <a:spcPct val="150000"/>
              </a:lnSpc>
              <a:buClr>
                <a:srgbClr val="666666"/>
              </a:buClr>
              <a:buSzPts val="1400"/>
              <a:buFont typeface="Open Sans"/>
              <a:buChar char="○"/>
            </a:pPr>
            <a:r>
              <a:rPr lang="en" sz="2400" dirty="0">
                <a:solidFill>
                  <a:srgbClr val="666666"/>
                </a:solidFill>
                <a:latin typeface="Open Sans"/>
                <a:ea typeface="Open Sans"/>
                <a:cs typeface="Open Sans"/>
                <a:sym typeface="Open Sans"/>
              </a:rPr>
              <a:t>huangca@wou.edu</a:t>
            </a:r>
            <a:endParaRPr sz="2400" dirty="0">
              <a:solidFill>
                <a:srgbClr val="666666"/>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3"/>
        <p:cNvGrpSpPr/>
        <p:nvPr/>
      </p:nvGrpSpPr>
      <p:grpSpPr>
        <a:xfrm>
          <a:off x="0" y="0"/>
          <a:ext cx="0" cy="0"/>
          <a:chOff x="0" y="0"/>
          <a:chExt cx="0" cy="0"/>
        </a:xfrm>
      </p:grpSpPr>
      <p:sp>
        <p:nvSpPr>
          <p:cNvPr id="164" name="Google Shape;164;p23"/>
          <p:cNvSpPr txBox="1">
            <a:spLocks noGrp="1"/>
          </p:cNvSpPr>
          <p:nvPr>
            <p:ph type="title"/>
          </p:nvPr>
        </p:nvSpPr>
        <p:spPr>
          <a:xfrm>
            <a:off x="915167" y="981533"/>
            <a:ext cx="4169200" cy="780400"/>
          </a:xfrm>
          <a:prstGeom prst="rect">
            <a:avLst/>
          </a:prstGeom>
          <a:noFill/>
          <a:ln>
            <a:noFill/>
          </a:ln>
        </p:spPr>
        <p:txBody>
          <a:bodyPr spcFirstLastPara="1" wrap="square" lIns="91433" tIns="45700" rIns="91433" bIns="45700" anchor="t" anchorCtr="0">
            <a:noAutofit/>
          </a:bodyPr>
          <a:lstStyle/>
          <a:p>
            <a:pPr>
              <a:buSzPts val="3300"/>
            </a:pPr>
            <a:r>
              <a:rPr lang="en" sz="3600"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Overview</a:t>
            </a:r>
            <a:endParaRPr sz="3600" dirty="0">
              <a:latin typeface="Open Sans SemiBold" panose="020B0706030804020204" pitchFamily="34" charset="0"/>
              <a:ea typeface="Open Sans SemiBold" panose="020B0706030804020204" pitchFamily="34" charset="0"/>
              <a:cs typeface="Open Sans SemiBold" panose="020B0706030804020204" pitchFamily="34" charset="0"/>
              <a:sym typeface="Open Sans"/>
            </a:endParaRPr>
          </a:p>
        </p:txBody>
      </p:sp>
      <p:sp>
        <p:nvSpPr>
          <p:cNvPr id="165" name="Google Shape;165;p23"/>
          <p:cNvSpPr txBox="1">
            <a:spLocks noGrp="1"/>
          </p:cNvSpPr>
          <p:nvPr>
            <p:ph type="body" idx="1"/>
          </p:nvPr>
        </p:nvSpPr>
        <p:spPr>
          <a:xfrm>
            <a:off x="112840" y="1601286"/>
            <a:ext cx="10402760" cy="4565833"/>
          </a:xfrm>
          <a:prstGeom prst="rect">
            <a:avLst/>
          </a:prstGeom>
          <a:noFill/>
          <a:ln>
            <a:noFill/>
          </a:ln>
        </p:spPr>
        <p:txBody>
          <a:bodyPr spcFirstLastPara="1" wrap="square" lIns="457200" tIns="137150" rIns="91425" bIns="45700" anchor="t" anchorCtr="0">
            <a:noAutofit/>
          </a:bodyPr>
          <a:lstStyle/>
          <a:p>
            <a:pPr>
              <a:lnSpc>
                <a:spcPct val="100000"/>
              </a:lnSpc>
              <a:buFont typeface="Arial" panose="020B0604020202020204" pitchFamily="34" charset="0"/>
              <a:buChar char="•"/>
            </a:pPr>
            <a:r>
              <a:rPr lang="en" sz="2400" dirty="0">
                <a:latin typeface="Open Sans" panose="020B0606030504020204" pitchFamily="34" charset="0"/>
                <a:ea typeface="Open Sans" panose="020B0606030504020204" pitchFamily="34" charset="0"/>
                <a:cs typeface="Open Sans" panose="020B0606030504020204" pitchFamily="34" charset="0"/>
                <a:sym typeface="Open Sans"/>
              </a:rPr>
              <a:t>Mission</a:t>
            </a:r>
          </a:p>
          <a:p>
            <a:pPr lvl="1">
              <a:lnSpc>
                <a:spcPct val="100000"/>
              </a:lnSpc>
              <a:buFont typeface="Arial" panose="020B0604020202020204" pitchFamily="34" charset="0"/>
              <a:buChar char="•"/>
            </a:pPr>
            <a:r>
              <a:rPr lang="en" sz="1800" dirty="0">
                <a:latin typeface="Open Sans" panose="020B0606030504020204" pitchFamily="34" charset="0"/>
                <a:ea typeface="Open Sans" panose="020B0606030504020204" pitchFamily="34" charset="0"/>
                <a:cs typeface="Open Sans" panose="020B0606030504020204" pitchFamily="34" charset="0"/>
                <a:sym typeface="Open Sans"/>
              </a:rPr>
              <a:t>Planning transition from current QRIS star-rated model to the newly redesigned Spark system</a:t>
            </a:r>
            <a:endParaRPr sz="1800" dirty="0">
              <a:latin typeface="Open Sans" panose="020B0606030504020204" pitchFamily="34" charset="0"/>
              <a:ea typeface="Open Sans" panose="020B0606030504020204" pitchFamily="34" charset="0"/>
              <a:cs typeface="Open Sans" panose="020B0606030504020204" pitchFamily="34" charset="0"/>
              <a:sym typeface="Open Sans"/>
            </a:endParaRPr>
          </a:p>
          <a:p>
            <a:pPr>
              <a:lnSpc>
                <a:spcPct val="100000"/>
              </a:lnSpc>
              <a:buFont typeface="Arial" panose="020B0604020202020204" pitchFamily="34" charset="0"/>
              <a:buChar char="•"/>
            </a:pPr>
            <a:r>
              <a:rPr lang="en" sz="2400" dirty="0">
                <a:latin typeface="Open Sans" panose="020B0606030504020204" pitchFamily="34" charset="0"/>
                <a:ea typeface="Open Sans" panose="020B0606030504020204" pitchFamily="34" charset="0"/>
                <a:cs typeface="Open Sans" panose="020B0606030504020204" pitchFamily="34" charset="0"/>
                <a:sym typeface="Open Sans"/>
              </a:rPr>
              <a:t>Scope of work</a:t>
            </a:r>
          </a:p>
          <a:p>
            <a:pPr lvl="1">
              <a:lnSpc>
                <a:spcPct val="100000"/>
              </a:lnSpc>
              <a:buFont typeface="Arial" panose="020B0604020202020204" pitchFamily="34" charset="0"/>
              <a:buChar char="•"/>
            </a:pPr>
            <a:r>
              <a:rPr lang="en" sz="1800" dirty="0">
                <a:latin typeface="Open Sans" panose="020B0606030504020204" pitchFamily="34" charset="0"/>
                <a:ea typeface="Open Sans" panose="020B0606030504020204" pitchFamily="34" charset="0"/>
                <a:cs typeface="Open Sans" panose="020B0606030504020204" pitchFamily="34" charset="0"/>
                <a:sym typeface="Open Sans"/>
              </a:rPr>
              <a:t>Gathering information from Spark-rated programs about their experiences in Spark and their ideas about transition process</a:t>
            </a:r>
            <a:endParaRPr sz="1800" dirty="0">
              <a:latin typeface="Open Sans" panose="020B0606030504020204" pitchFamily="34" charset="0"/>
              <a:ea typeface="Open Sans" panose="020B0606030504020204" pitchFamily="34" charset="0"/>
              <a:cs typeface="Open Sans" panose="020B0606030504020204" pitchFamily="34" charset="0"/>
              <a:sym typeface="Open Sans"/>
            </a:endParaRPr>
          </a:p>
          <a:p>
            <a:pPr>
              <a:lnSpc>
                <a:spcPct val="100000"/>
              </a:lnSpc>
              <a:buFont typeface="Arial" panose="020B0604020202020204" pitchFamily="34" charset="0"/>
              <a:buChar char="•"/>
            </a:pPr>
            <a:r>
              <a:rPr lang="en" sz="2400" dirty="0">
                <a:latin typeface="Open Sans" panose="020B0606030504020204" pitchFamily="34" charset="0"/>
                <a:ea typeface="Open Sans" panose="020B0606030504020204" pitchFamily="34" charset="0"/>
                <a:cs typeface="Open Sans" panose="020B0606030504020204" pitchFamily="34" charset="0"/>
                <a:sym typeface="Open Sans"/>
              </a:rPr>
              <a:t>Equity lens</a:t>
            </a:r>
          </a:p>
          <a:p>
            <a:pPr lvl="1">
              <a:lnSpc>
                <a:spcPct val="100000"/>
              </a:lnSpc>
              <a:buFont typeface="Arial" panose="020B0604020202020204" pitchFamily="34" charset="0"/>
              <a:buChar char="•"/>
            </a:pPr>
            <a:r>
              <a:rPr lang="en" sz="1800" dirty="0">
                <a:latin typeface="Open Sans" panose="020B0606030504020204" pitchFamily="34" charset="0"/>
                <a:ea typeface="Open Sans" panose="020B0606030504020204" pitchFamily="34" charset="0"/>
                <a:cs typeface="Open Sans" panose="020B0606030504020204" pitchFamily="34" charset="0"/>
                <a:sym typeface="Open Sans"/>
              </a:rPr>
              <a:t>Leading with equity, diversity and inclusion principles</a:t>
            </a:r>
            <a:endParaRPr sz="1800" dirty="0">
              <a:latin typeface="Open Sans" panose="020B0606030504020204" pitchFamily="34" charset="0"/>
              <a:ea typeface="Open Sans" panose="020B0606030504020204" pitchFamily="34" charset="0"/>
              <a:cs typeface="Open Sans" panose="020B0606030504020204" pitchFamily="34" charset="0"/>
              <a:sym typeface="Open Sans"/>
            </a:endParaRPr>
          </a:p>
        </p:txBody>
      </p:sp>
    </p:spTree>
  </p:cSld>
  <p:clrMapOvr>
    <a:overrideClrMapping bg1="lt1" tx1="dk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4"/>
          <p:cNvSpPr txBox="1">
            <a:spLocks noGrp="1"/>
          </p:cNvSpPr>
          <p:nvPr>
            <p:ph type="title"/>
          </p:nvPr>
        </p:nvSpPr>
        <p:spPr>
          <a:xfrm>
            <a:off x="1096973" y="837424"/>
            <a:ext cx="2511200" cy="826800"/>
          </a:xfrm>
          <a:prstGeom prst="rect">
            <a:avLst/>
          </a:prstGeom>
          <a:noFill/>
          <a:ln>
            <a:noFill/>
          </a:ln>
        </p:spPr>
        <p:txBody>
          <a:bodyPr spcFirstLastPara="1" wrap="square" lIns="91433" tIns="45700" rIns="91433" bIns="45700" anchor="t" anchorCtr="0">
            <a:noAutofit/>
          </a:bodyPr>
          <a:lstStyle/>
          <a:p>
            <a:pPr>
              <a:buSzPts val="3300"/>
            </a:pPr>
            <a:r>
              <a:rPr lang="en" sz="3600"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Timeline</a:t>
            </a:r>
            <a:endParaRPr sz="3600" dirty="0">
              <a:latin typeface="Open Sans SemiBold" panose="020B0706030804020204" pitchFamily="34" charset="0"/>
              <a:ea typeface="Open Sans SemiBold" panose="020B0706030804020204" pitchFamily="34" charset="0"/>
              <a:cs typeface="Open Sans SemiBold" panose="020B0706030804020204" pitchFamily="34" charset="0"/>
              <a:sym typeface="Open Sans"/>
            </a:endParaRPr>
          </a:p>
        </p:txBody>
      </p:sp>
      <p:sp>
        <p:nvSpPr>
          <p:cNvPr id="171" name="Google Shape;171;p24"/>
          <p:cNvSpPr txBox="1">
            <a:spLocks noGrp="1"/>
          </p:cNvSpPr>
          <p:nvPr>
            <p:ph type="body" idx="1"/>
          </p:nvPr>
        </p:nvSpPr>
        <p:spPr>
          <a:xfrm>
            <a:off x="243840" y="1634752"/>
            <a:ext cx="11155680" cy="3256000"/>
          </a:xfrm>
          <a:prstGeom prst="rect">
            <a:avLst/>
          </a:prstGeom>
          <a:noFill/>
          <a:ln>
            <a:noFill/>
          </a:ln>
        </p:spPr>
        <p:txBody>
          <a:bodyPr spcFirstLastPara="1" wrap="square" lIns="457200" tIns="137167" rIns="91433" bIns="45700" anchor="t" anchorCtr="0">
            <a:noAutofit/>
          </a:bodyPr>
          <a:lstStyle/>
          <a:p>
            <a:pPr marL="609585" indent="-414856">
              <a:spcBef>
                <a:spcPts val="1067"/>
              </a:spcBef>
              <a:buSzPts val="1300"/>
              <a:buFont typeface="Open Sans"/>
              <a:buChar char="●"/>
            </a:pPr>
            <a:r>
              <a:rPr lang="en"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Present - September 8: </a:t>
            </a:r>
            <a:r>
              <a:rPr lang="en" dirty="0">
                <a:latin typeface="Open Sans" panose="020B0606030504020204" pitchFamily="34" charset="0"/>
                <a:ea typeface="Open Sans" panose="020B0606030504020204" pitchFamily="34" charset="0"/>
                <a:cs typeface="Open Sans" panose="020B0606030504020204" pitchFamily="34" charset="0"/>
                <a:sym typeface="Open Sans"/>
              </a:rPr>
              <a:t>online application is available</a:t>
            </a:r>
            <a:endParaRPr dirty="0">
              <a:latin typeface="Open Sans" panose="020B0606030504020204" pitchFamily="34" charset="0"/>
              <a:ea typeface="Open Sans" panose="020B0606030504020204" pitchFamily="34" charset="0"/>
              <a:cs typeface="Open Sans" panose="020B0606030504020204" pitchFamily="34" charset="0"/>
              <a:sym typeface="Open Sans"/>
            </a:endParaRPr>
          </a:p>
          <a:p>
            <a:pPr marL="609585" indent="-414856">
              <a:spcBef>
                <a:spcPts val="1067"/>
              </a:spcBef>
              <a:buSzPts val="1300"/>
              <a:buFont typeface="Open Sans"/>
              <a:buChar char="●"/>
            </a:pPr>
            <a:r>
              <a:rPr lang="en"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September 8-15</a:t>
            </a:r>
            <a:r>
              <a:rPr lang="en" dirty="0">
                <a:latin typeface="Open Sans" panose="020B0606030504020204" pitchFamily="34" charset="0"/>
                <a:ea typeface="Open Sans" panose="020B0606030504020204" pitchFamily="34" charset="0"/>
                <a:cs typeface="Open Sans" panose="020B0606030504020204" pitchFamily="34" charset="0"/>
                <a:sym typeface="Open Sans"/>
              </a:rPr>
              <a:t>: reviewing applications and scheduling interviews</a:t>
            </a:r>
            <a:endParaRPr dirty="0">
              <a:latin typeface="Open Sans" panose="020B0606030504020204" pitchFamily="34" charset="0"/>
              <a:ea typeface="Open Sans" panose="020B0606030504020204" pitchFamily="34" charset="0"/>
              <a:cs typeface="Open Sans" panose="020B0606030504020204" pitchFamily="34" charset="0"/>
            </a:endParaRPr>
          </a:p>
          <a:p>
            <a:pPr marL="609585" indent="-414856">
              <a:spcBef>
                <a:spcPts val="1067"/>
              </a:spcBef>
              <a:buSzPts val="1300"/>
              <a:buFont typeface="Open Sans"/>
              <a:buChar char="●"/>
            </a:pPr>
            <a:r>
              <a:rPr lang="en"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September 15 – 22: </a:t>
            </a:r>
            <a:r>
              <a:rPr lang="en" dirty="0">
                <a:latin typeface="Open Sans" panose="020B0606030504020204" pitchFamily="34" charset="0"/>
                <a:ea typeface="Open Sans" panose="020B0606030504020204" pitchFamily="34" charset="0"/>
                <a:cs typeface="Open Sans" panose="020B0606030504020204" pitchFamily="34" charset="0"/>
                <a:sym typeface="Open Sans"/>
              </a:rPr>
              <a:t>interviewing and selecting 15 members </a:t>
            </a:r>
            <a:endParaRPr dirty="0">
              <a:latin typeface="Open Sans" panose="020B0606030504020204" pitchFamily="34" charset="0"/>
              <a:ea typeface="Open Sans" panose="020B0606030504020204" pitchFamily="34" charset="0"/>
              <a:cs typeface="Open Sans" panose="020B0606030504020204" pitchFamily="34" charset="0"/>
            </a:endParaRPr>
          </a:p>
          <a:p>
            <a:pPr marL="609585" indent="-414856">
              <a:spcBef>
                <a:spcPts val="1067"/>
              </a:spcBef>
              <a:buSzPts val="1300"/>
              <a:buFont typeface="Open Sans"/>
              <a:buChar char="●"/>
            </a:pPr>
            <a:r>
              <a:rPr lang="en"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September 25-29: </a:t>
            </a:r>
            <a:r>
              <a:rPr lang="en" dirty="0">
                <a:latin typeface="Open Sans" panose="020B0606030504020204" pitchFamily="34" charset="0"/>
                <a:ea typeface="Open Sans" panose="020B0606030504020204" pitchFamily="34" charset="0"/>
                <a:cs typeface="Open Sans" panose="020B0606030504020204" pitchFamily="34" charset="0"/>
                <a:sym typeface="Open Sans"/>
              </a:rPr>
              <a:t>onboarding process</a:t>
            </a:r>
            <a:endParaRPr dirty="0">
              <a:latin typeface="Open Sans" panose="020B0606030504020204" pitchFamily="34" charset="0"/>
              <a:ea typeface="Open Sans" panose="020B0606030504020204" pitchFamily="34" charset="0"/>
              <a:cs typeface="Open Sans" panose="020B0606030504020204" pitchFamily="34" charset="0"/>
            </a:endParaRPr>
          </a:p>
          <a:p>
            <a:pPr marL="609585" indent="-414856">
              <a:spcBef>
                <a:spcPts val="1067"/>
              </a:spcBef>
              <a:buSzPts val="1300"/>
              <a:buFont typeface="Open Sans"/>
              <a:buChar char="●"/>
            </a:pPr>
            <a:r>
              <a:rPr lang="en"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October 2 - November 3: </a:t>
            </a:r>
            <a:r>
              <a:rPr lang="en" dirty="0">
                <a:latin typeface="Open Sans" panose="020B0606030504020204" pitchFamily="34" charset="0"/>
                <a:ea typeface="Open Sans" panose="020B0606030504020204" pitchFamily="34" charset="0"/>
                <a:cs typeface="Open Sans" panose="020B0606030504020204" pitchFamily="34" charset="0"/>
                <a:sym typeface="Open Sans"/>
              </a:rPr>
              <a:t>working process (outreach and recording findings)</a:t>
            </a:r>
            <a:endParaRPr dirty="0">
              <a:latin typeface="Open Sans" panose="020B0606030504020204" pitchFamily="34" charset="0"/>
              <a:ea typeface="Open Sans" panose="020B0606030504020204" pitchFamily="34" charset="0"/>
              <a:cs typeface="Open Sans" panose="020B0606030504020204" pitchFamily="34" charset="0"/>
            </a:endParaRPr>
          </a:p>
          <a:p>
            <a:pPr marL="609585" indent="-414856">
              <a:spcBef>
                <a:spcPts val="1067"/>
              </a:spcBef>
              <a:buSzPts val="1300"/>
              <a:buFont typeface="Open Sans"/>
              <a:buChar char="●"/>
            </a:pPr>
            <a:r>
              <a:rPr lang="en"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November 6 – 17: </a:t>
            </a:r>
            <a:r>
              <a:rPr lang="en" dirty="0">
                <a:latin typeface="Open Sans" panose="020B0606030504020204" pitchFamily="34" charset="0"/>
                <a:ea typeface="Open Sans" panose="020B0606030504020204" pitchFamily="34" charset="0"/>
                <a:cs typeface="Open Sans" panose="020B0606030504020204" pitchFamily="34" charset="0"/>
                <a:sym typeface="Open Sans"/>
              </a:rPr>
              <a:t>generating a report </a:t>
            </a:r>
            <a:endParaRPr dirty="0">
              <a:latin typeface="Open Sans" panose="020B0606030504020204" pitchFamily="34" charset="0"/>
              <a:ea typeface="Open Sans" panose="020B0606030504020204" pitchFamily="34" charset="0"/>
              <a:cs typeface="Open Sans" panose="020B0606030504020204" pitchFamily="34" charset="0"/>
            </a:endParaRPr>
          </a:p>
          <a:p>
            <a:pPr marL="609585" indent="-414856">
              <a:spcBef>
                <a:spcPts val="1067"/>
              </a:spcBef>
              <a:buSzPts val="1300"/>
              <a:buFont typeface="Open Sans"/>
              <a:buChar char="●"/>
            </a:pPr>
            <a:r>
              <a:rPr lang="en"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November 20: </a:t>
            </a:r>
            <a:r>
              <a:rPr lang="en" dirty="0">
                <a:latin typeface="Open Sans" panose="020B0606030504020204" pitchFamily="34" charset="0"/>
                <a:ea typeface="Open Sans" panose="020B0606030504020204" pitchFamily="34" charset="0"/>
                <a:cs typeface="Open Sans" panose="020B0606030504020204" pitchFamily="34" charset="0"/>
                <a:sym typeface="Open Sans"/>
              </a:rPr>
              <a:t>final report being ready for DELC</a:t>
            </a:r>
            <a:endParaRPr dirty="0">
              <a:latin typeface="Open Sans" panose="020B0606030504020204" pitchFamily="34" charset="0"/>
              <a:ea typeface="Open Sans" panose="020B0606030504020204" pitchFamily="34" charset="0"/>
              <a:cs typeface="Open Sans" panose="020B0606030504020204" pitchFamily="34" charset="0"/>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5"/>
          <p:cNvSpPr txBox="1">
            <a:spLocks noGrp="1"/>
          </p:cNvSpPr>
          <p:nvPr>
            <p:ph type="title"/>
          </p:nvPr>
        </p:nvSpPr>
        <p:spPr>
          <a:xfrm>
            <a:off x="645533" y="955427"/>
            <a:ext cx="5798800" cy="921600"/>
          </a:xfrm>
          <a:prstGeom prst="rect">
            <a:avLst/>
          </a:prstGeom>
          <a:noFill/>
          <a:ln>
            <a:noFill/>
          </a:ln>
        </p:spPr>
        <p:txBody>
          <a:bodyPr spcFirstLastPara="1" wrap="square" lIns="91433" tIns="45700" rIns="91433" bIns="45700" anchor="t" anchorCtr="0">
            <a:noAutofit/>
          </a:bodyPr>
          <a:lstStyle/>
          <a:p>
            <a:pPr>
              <a:buSzPts val="3300"/>
            </a:pPr>
            <a:r>
              <a:rPr lang="en" sz="3600"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Work Compensation</a:t>
            </a:r>
            <a:endParaRPr sz="3600" dirty="0">
              <a:latin typeface="Open Sans SemiBold" panose="020B0706030804020204" pitchFamily="34" charset="0"/>
              <a:ea typeface="Open Sans SemiBold" panose="020B0706030804020204" pitchFamily="34" charset="0"/>
              <a:cs typeface="Open Sans SemiBold" panose="020B0706030804020204" pitchFamily="34" charset="0"/>
              <a:sym typeface="Open Sans"/>
            </a:endParaRPr>
          </a:p>
        </p:txBody>
      </p:sp>
      <p:sp>
        <p:nvSpPr>
          <p:cNvPr id="177" name="Google Shape;177;p25"/>
          <p:cNvSpPr txBox="1">
            <a:spLocks noGrp="1"/>
          </p:cNvSpPr>
          <p:nvPr>
            <p:ph type="body" idx="1"/>
          </p:nvPr>
        </p:nvSpPr>
        <p:spPr>
          <a:xfrm>
            <a:off x="385780" y="1801000"/>
            <a:ext cx="10079020" cy="3807320"/>
          </a:xfrm>
          <a:prstGeom prst="rect">
            <a:avLst/>
          </a:prstGeom>
          <a:noFill/>
          <a:ln>
            <a:noFill/>
          </a:ln>
        </p:spPr>
        <p:txBody>
          <a:bodyPr spcFirstLastPara="1" wrap="square" lIns="457200" tIns="137167" rIns="91433" bIns="45700" anchor="t" anchorCtr="0">
            <a:noAutofit/>
          </a:bodyPr>
          <a:lstStyle/>
          <a:p>
            <a:pPr marL="194728" indent="0">
              <a:spcBef>
                <a:spcPts val="1067"/>
              </a:spcBef>
              <a:buSzPts val="1300"/>
              <a:buNone/>
            </a:pPr>
            <a:r>
              <a:rPr lang="en" sz="2400" dirty="0">
                <a:latin typeface="Open Sans" panose="020B0606030504020204" pitchFamily="34" charset="0"/>
                <a:ea typeface="Open Sans" panose="020B0606030504020204" pitchFamily="34" charset="0"/>
                <a:cs typeface="Open Sans" panose="020B0606030504020204" pitchFamily="34" charset="0"/>
                <a:sym typeface="Open Sans"/>
              </a:rPr>
              <a:t>A Participation Stipend will be offered to members of the Transition Team: </a:t>
            </a:r>
            <a:endParaRPr sz="2400" dirty="0">
              <a:latin typeface="Open Sans" panose="020B0606030504020204" pitchFamily="34" charset="0"/>
              <a:ea typeface="Open Sans" panose="020B0606030504020204" pitchFamily="34" charset="0"/>
              <a:cs typeface="Open Sans" panose="020B0606030504020204" pitchFamily="34" charset="0"/>
            </a:endParaRPr>
          </a:p>
          <a:p>
            <a:pPr marL="609585" indent="-414856">
              <a:spcBef>
                <a:spcPts val="1067"/>
              </a:spcBef>
              <a:buSzPts val="1300"/>
              <a:buFont typeface="Open Sans"/>
              <a:buChar char="●"/>
            </a:pPr>
            <a:r>
              <a:rPr lang="en" sz="2400" dirty="0">
                <a:latin typeface="Open Sans" panose="020B0606030504020204" pitchFamily="34" charset="0"/>
                <a:ea typeface="Open Sans" panose="020B0606030504020204" pitchFamily="34" charset="0"/>
                <a:cs typeface="Open Sans" panose="020B0606030504020204" pitchFamily="34" charset="0"/>
                <a:sym typeface="Open Sans"/>
              </a:rPr>
              <a:t>Amount will be calculated based on the total number of activities each team member participates in: </a:t>
            </a:r>
            <a:endParaRPr sz="2400" dirty="0">
              <a:latin typeface="Open Sans" panose="020B0606030504020204" pitchFamily="34" charset="0"/>
              <a:ea typeface="Open Sans" panose="020B0606030504020204" pitchFamily="34" charset="0"/>
              <a:cs typeface="Open Sans" panose="020B0606030504020204" pitchFamily="34" charset="0"/>
            </a:endParaRPr>
          </a:p>
          <a:p>
            <a:pPr marL="914377" lvl="1" indent="-330192">
              <a:lnSpc>
                <a:spcPct val="120000"/>
              </a:lnSpc>
              <a:spcBef>
                <a:spcPts val="1067"/>
              </a:spcBef>
              <a:buSzPts val="1300"/>
              <a:buFont typeface="Open Sans"/>
              <a:buChar char="○"/>
            </a:pPr>
            <a:r>
              <a:rPr lang="en" sz="2400" dirty="0">
                <a:latin typeface="Open Sans" panose="020B0606030504020204" pitchFamily="34" charset="0"/>
                <a:ea typeface="Open Sans" panose="020B0606030504020204" pitchFamily="34" charset="0"/>
                <a:cs typeface="Open Sans" panose="020B0606030504020204" pitchFamily="34" charset="0"/>
                <a:sym typeface="Open Sans"/>
              </a:rPr>
              <a:t>approximately $50 per activity</a:t>
            </a:r>
            <a:endParaRPr sz="2400" dirty="0">
              <a:latin typeface="Open Sans" panose="020B0606030504020204" pitchFamily="34" charset="0"/>
              <a:ea typeface="Open Sans" panose="020B0606030504020204" pitchFamily="34" charset="0"/>
              <a:cs typeface="Open Sans" panose="020B0606030504020204" pitchFamily="34" charset="0"/>
              <a:sym typeface="Open Sans"/>
            </a:endParaRPr>
          </a:p>
          <a:p>
            <a:pPr marL="914377" lvl="1" indent="-330192">
              <a:lnSpc>
                <a:spcPct val="120000"/>
              </a:lnSpc>
              <a:spcBef>
                <a:spcPts val="1067"/>
              </a:spcBef>
              <a:buSzPts val="1300"/>
              <a:buFont typeface="Open Sans"/>
              <a:buChar char="○"/>
            </a:pPr>
            <a:r>
              <a:rPr lang="en" sz="2400" dirty="0">
                <a:latin typeface="Open Sans" panose="020B0606030504020204" pitchFamily="34" charset="0"/>
                <a:ea typeface="Open Sans" panose="020B0606030504020204" pitchFamily="34" charset="0"/>
                <a:cs typeface="Open Sans" panose="020B0606030504020204" pitchFamily="34" charset="0"/>
                <a:sym typeface="Open Sans"/>
              </a:rPr>
              <a:t>up to a total of $1200 per participant</a:t>
            </a:r>
            <a:endParaRPr sz="2400" dirty="0">
              <a:latin typeface="Open Sans" panose="020B0606030504020204" pitchFamily="34" charset="0"/>
              <a:ea typeface="Open Sans" panose="020B0606030504020204" pitchFamily="34" charset="0"/>
              <a:cs typeface="Open Sans" panose="020B0606030504020204" pitchFamily="34" charset="0"/>
            </a:endParaRPr>
          </a:p>
          <a:p>
            <a:pPr marL="609585" indent="-414856">
              <a:spcBef>
                <a:spcPts val="1067"/>
              </a:spcBef>
              <a:buSzPts val="1300"/>
              <a:buFont typeface="Open Sans"/>
              <a:buChar char="●"/>
            </a:pPr>
            <a:r>
              <a:rPr lang="en" sz="2400" dirty="0">
                <a:latin typeface="Open Sans" panose="020B0606030504020204" pitchFamily="34" charset="0"/>
                <a:ea typeface="Open Sans" panose="020B0606030504020204" pitchFamily="34" charset="0"/>
                <a:cs typeface="Open Sans" panose="020B0606030504020204" pitchFamily="34" charset="0"/>
                <a:sym typeface="Open Sans"/>
              </a:rPr>
              <a:t>Payment will be made when the work is completed</a:t>
            </a:r>
            <a:endParaRPr sz="24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6"/>
          <p:cNvSpPr txBox="1">
            <a:spLocks noGrp="1"/>
          </p:cNvSpPr>
          <p:nvPr>
            <p:ph type="title"/>
          </p:nvPr>
        </p:nvSpPr>
        <p:spPr>
          <a:xfrm>
            <a:off x="838200" y="966697"/>
            <a:ext cx="8686800" cy="834800"/>
          </a:xfrm>
          <a:prstGeom prst="rect">
            <a:avLst/>
          </a:prstGeom>
        </p:spPr>
        <p:txBody>
          <a:bodyPr spcFirstLastPara="1" wrap="square" lIns="91433" tIns="45700" rIns="91433" bIns="45700" anchor="t" anchorCtr="0">
            <a:noAutofit/>
          </a:bodyPr>
          <a:lstStyle/>
          <a:p>
            <a:r>
              <a:rPr lang="en" sz="3600"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Recruiting Messaging</a:t>
            </a:r>
            <a:endParaRPr sz="3600" dirty="0">
              <a:latin typeface="Open Sans SemiBold" panose="020B0706030804020204" pitchFamily="34" charset="0"/>
              <a:ea typeface="Open Sans SemiBold" panose="020B0706030804020204" pitchFamily="34" charset="0"/>
              <a:cs typeface="Open Sans SemiBold" panose="020B0706030804020204" pitchFamily="34" charset="0"/>
              <a:sym typeface="Open Sans"/>
            </a:endParaRPr>
          </a:p>
        </p:txBody>
      </p:sp>
      <p:sp>
        <p:nvSpPr>
          <p:cNvPr id="183" name="Google Shape;183;p26"/>
          <p:cNvSpPr txBox="1">
            <a:spLocks noGrp="1"/>
          </p:cNvSpPr>
          <p:nvPr>
            <p:ph type="body" idx="1"/>
          </p:nvPr>
        </p:nvSpPr>
        <p:spPr>
          <a:xfrm>
            <a:off x="838200" y="2044817"/>
            <a:ext cx="9616440" cy="3256000"/>
          </a:xfrm>
          <a:prstGeom prst="rect">
            <a:avLst/>
          </a:prstGeom>
        </p:spPr>
        <p:txBody>
          <a:bodyPr spcFirstLastPara="1" wrap="square" lIns="457200" tIns="137167" rIns="91433" bIns="45700" anchor="t" anchorCtr="0">
            <a:noAutofit/>
          </a:bodyPr>
          <a:lstStyle/>
          <a:p>
            <a:pPr marL="609585" indent="-414856">
              <a:lnSpc>
                <a:spcPct val="150000"/>
              </a:lnSpc>
              <a:spcBef>
                <a:spcPts val="1067"/>
              </a:spcBef>
              <a:buSzPts val="1300"/>
              <a:buFont typeface="Open Sans"/>
              <a:buChar char="●"/>
            </a:pPr>
            <a:r>
              <a:rPr lang="en" sz="2400" dirty="0">
                <a:latin typeface="Open Sans"/>
                <a:ea typeface="Open Sans"/>
                <a:cs typeface="Open Sans"/>
                <a:sym typeface="Open Sans"/>
              </a:rPr>
              <a:t>Email to CCR&amp;Rs</a:t>
            </a:r>
            <a:endParaRPr sz="2400" dirty="0">
              <a:latin typeface="Open Sans"/>
              <a:ea typeface="Open Sans"/>
              <a:cs typeface="Open Sans"/>
              <a:sym typeface="Open Sans"/>
            </a:endParaRPr>
          </a:p>
          <a:p>
            <a:pPr marL="609585" indent="-414856">
              <a:lnSpc>
                <a:spcPct val="150000"/>
              </a:lnSpc>
              <a:spcBef>
                <a:spcPts val="0"/>
              </a:spcBef>
              <a:buSzPts val="1300"/>
              <a:buFont typeface="Open Sans"/>
              <a:buChar char="●"/>
            </a:pPr>
            <a:r>
              <a:rPr lang="en" sz="2400" dirty="0">
                <a:latin typeface="Open Sans"/>
                <a:ea typeface="Open Sans"/>
                <a:cs typeface="Open Sans"/>
                <a:sym typeface="Open Sans"/>
              </a:rPr>
              <a:t>Email to Spark-rated programs (3, 4, 5-Star)</a:t>
            </a:r>
            <a:endParaRPr sz="2400" dirty="0">
              <a:latin typeface="Open Sans"/>
              <a:ea typeface="Open Sans"/>
              <a:cs typeface="Open Sans"/>
              <a:sym typeface="Open Sans"/>
            </a:endParaRPr>
          </a:p>
          <a:p>
            <a:pPr marL="609585" indent="-414856">
              <a:lnSpc>
                <a:spcPct val="150000"/>
              </a:lnSpc>
              <a:spcBef>
                <a:spcPts val="0"/>
              </a:spcBef>
              <a:buSzPts val="1300"/>
              <a:buFont typeface="Open Sans"/>
              <a:buChar char="●"/>
            </a:pPr>
            <a:r>
              <a:rPr lang="en" sz="2400" dirty="0">
                <a:latin typeface="Open Sans"/>
                <a:ea typeface="Open Sans"/>
                <a:cs typeface="Open Sans"/>
                <a:sym typeface="Open Sans"/>
              </a:rPr>
              <a:t>Spark website (Redesign and Current Participants page)</a:t>
            </a:r>
            <a:endParaRPr sz="2400" dirty="0">
              <a:latin typeface="Open Sans"/>
              <a:ea typeface="Open Sans"/>
              <a:cs typeface="Open Sans"/>
              <a:sym typeface="Open Sans"/>
            </a:endParaRPr>
          </a:p>
          <a:p>
            <a:pPr marL="609585" indent="-414856">
              <a:lnSpc>
                <a:spcPct val="150000"/>
              </a:lnSpc>
              <a:spcBef>
                <a:spcPts val="0"/>
              </a:spcBef>
              <a:buSzPts val="1300"/>
              <a:buFont typeface="Open Sans"/>
              <a:buChar char="●"/>
            </a:pPr>
            <a:r>
              <a:rPr lang="en" sz="2400" dirty="0">
                <a:latin typeface="Open Sans"/>
                <a:ea typeface="Open Sans"/>
                <a:cs typeface="Open Sans"/>
                <a:sym typeface="Open Sans"/>
              </a:rPr>
              <a:t>Spark Facebook page</a:t>
            </a:r>
            <a:endParaRPr sz="2400" dirty="0">
              <a:latin typeface="Open Sans"/>
              <a:ea typeface="Open Sans"/>
              <a:cs typeface="Open Sans"/>
              <a:sym typeface="Open Sans"/>
            </a:endParaRPr>
          </a:p>
          <a:p>
            <a:pPr marL="609585" indent="-414856">
              <a:lnSpc>
                <a:spcPct val="150000"/>
              </a:lnSpc>
              <a:spcBef>
                <a:spcPts val="0"/>
              </a:spcBef>
              <a:buSzPts val="1300"/>
              <a:buFont typeface="Open Sans"/>
              <a:buChar char="●"/>
            </a:pPr>
            <a:r>
              <a:rPr lang="en" sz="2400" dirty="0">
                <a:latin typeface="Open Sans"/>
                <a:ea typeface="Open Sans"/>
                <a:cs typeface="Open Sans"/>
                <a:sym typeface="Open Sans"/>
              </a:rPr>
              <a:t>Spark QIS webinar (August 31)</a:t>
            </a:r>
            <a:endParaRPr sz="2400" dirty="0">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8579D696-72F7-491C-7E90-DE880697789F}"/>
              </a:ext>
            </a:extLst>
          </p:cNvPr>
          <p:cNvGraphicFramePr>
            <a:graphicFrameLocks noChangeAspect="1"/>
          </p:cNvGraphicFramePr>
          <p:nvPr>
            <p:extLst>
              <p:ext uri="{D42A27DB-BD31-4B8C-83A1-F6EECF244321}">
                <p14:modId xmlns:p14="http://schemas.microsoft.com/office/powerpoint/2010/main" val="264273656"/>
              </p:ext>
            </p:extLst>
          </p:nvPr>
        </p:nvGraphicFramePr>
        <p:xfrm>
          <a:off x="406400" y="430839"/>
          <a:ext cx="4632960" cy="5996319"/>
        </p:xfrm>
        <a:graphic>
          <a:graphicData uri="http://schemas.openxmlformats.org/presentationml/2006/ole">
            <mc:AlternateContent xmlns:mc="http://schemas.openxmlformats.org/markup-compatibility/2006">
              <mc:Choice xmlns:v="urn:schemas-microsoft-com:vml" Requires="v">
                <p:oleObj name="Acrobat Document" r:id="rId2" imgW="5829257" imgH="7543568" progId="Acrobat.Document.DC">
                  <p:embed/>
                </p:oleObj>
              </mc:Choice>
              <mc:Fallback>
                <p:oleObj name="Acrobat Document" r:id="rId2" imgW="5829257" imgH="7543568" progId="Acrobat.Document.DC">
                  <p:embed/>
                  <p:pic>
                    <p:nvPicPr>
                      <p:cNvPr id="0" name=""/>
                      <p:cNvPicPr/>
                      <p:nvPr/>
                    </p:nvPicPr>
                    <p:blipFill>
                      <a:blip r:embed="rId3"/>
                      <a:stretch>
                        <a:fillRect/>
                      </a:stretch>
                    </p:blipFill>
                    <p:spPr>
                      <a:xfrm>
                        <a:off x="406400" y="430839"/>
                        <a:ext cx="4632960" cy="5996319"/>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56FE64CA-85AC-CE9F-FFC8-808880117C5E}"/>
              </a:ext>
            </a:extLst>
          </p:cNvPr>
          <p:cNvGraphicFramePr>
            <a:graphicFrameLocks noChangeAspect="1"/>
          </p:cNvGraphicFramePr>
          <p:nvPr>
            <p:extLst>
              <p:ext uri="{D42A27DB-BD31-4B8C-83A1-F6EECF244321}">
                <p14:modId xmlns:p14="http://schemas.microsoft.com/office/powerpoint/2010/main" val="1457671718"/>
              </p:ext>
            </p:extLst>
          </p:nvPr>
        </p:nvGraphicFramePr>
        <p:xfrm>
          <a:off x="5212080" y="430839"/>
          <a:ext cx="4744720" cy="6140968"/>
        </p:xfrm>
        <a:graphic>
          <a:graphicData uri="http://schemas.openxmlformats.org/presentationml/2006/ole">
            <mc:AlternateContent xmlns:mc="http://schemas.openxmlformats.org/markup-compatibility/2006">
              <mc:Choice xmlns:v="urn:schemas-microsoft-com:vml" Requires="v">
                <p:oleObj name="Acrobat Document" r:id="rId4" imgW="5829257" imgH="7543568" progId="Acrobat.Document.DC">
                  <p:embed/>
                </p:oleObj>
              </mc:Choice>
              <mc:Fallback>
                <p:oleObj name="Acrobat Document" r:id="rId4" imgW="5829257" imgH="7543568" progId="Acrobat.Document.DC">
                  <p:embed/>
                  <p:pic>
                    <p:nvPicPr>
                      <p:cNvPr id="0" name=""/>
                      <p:cNvPicPr/>
                      <p:nvPr/>
                    </p:nvPicPr>
                    <p:blipFill>
                      <a:blip r:embed="rId5"/>
                      <a:stretch>
                        <a:fillRect/>
                      </a:stretch>
                    </p:blipFill>
                    <p:spPr>
                      <a:xfrm>
                        <a:off x="5212080" y="430839"/>
                        <a:ext cx="4744720" cy="6140968"/>
                      </a:xfrm>
                      <a:prstGeom prst="rect">
                        <a:avLst/>
                      </a:prstGeom>
                    </p:spPr>
                  </p:pic>
                </p:oleObj>
              </mc:Fallback>
            </mc:AlternateContent>
          </a:graphicData>
        </a:graphic>
      </p:graphicFrame>
    </p:spTree>
    <p:extLst>
      <p:ext uri="{BB962C8B-B14F-4D97-AF65-F5344CB8AC3E}">
        <p14:creationId xmlns:p14="http://schemas.microsoft.com/office/powerpoint/2010/main" val="1109896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8"/>
          <p:cNvSpPr txBox="1">
            <a:spLocks noGrp="1"/>
          </p:cNvSpPr>
          <p:nvPr>
            <p:ph type="title"/>
          </p:nvPr>
        </p:nvSpPr>
        <p:spPr>
          <a:xfrm>
            <a:off x="838200" y="763497"/>
            <a:ext cx="4221480" cy="834800"/>
          </a:xfrm>
          <a:prstGeom prst="rect">
            <a:avLst/>
          </a:prstGeom>
        </p:spPr>
        <p:txBody>
          <a:bodyPr spcFirstLastPara="1" wrap="square" lIns="91433" tIns="45700" rIns="91433" bIns="45700" anchor="t" anchorCtr="0">
            <a:noAutofit/>
          </a:bodyPr>
          <a:lstStyle/>
          <a:p>
            <a:r>
              <a:rPr lang="en" sz="3600"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Screening Form</a:t>
            </a:r>
            <a:endParaRPr sz="3600" dirty="0">
              <a:latin typeface="Open Sans SemiBold" panose="020B0706030804020204" pitchFamily="34" charset="0"/>
              <a:ea typeface="Open Sans SemiBold" panose="020B0706030804020204" pitchFamily="34" charset="0"/>
              <a:cs typeface="Open Sans SemiBold" panose="020B0706030804020204" pitchFamily="34" charset="0"/>
              <a:sym typeface="Open Sans"/>
            </a:endParaRPr>
          </a:p>
        </p:txBody>
      </p:sp>
      <p:sp>
        <p:nvSpPr>
          <p:cNvPr id="194" name="Google Shape;194;p28"/>
          <p:cNvSpPr txBox="1"/>
          <p:nvPr/>
        </p:nvSpPr>
        <p:spPr>
          <a:xfrm>
            <a:off x="688117" y="1949967"/>
            <a:ext cx="10576400" cy="533504"/>
          </a:xfrm>
          <a:prstGeom prst="rect">
            <a:avLst/>
          </a:prstGeom>
          <a:noFill/>
          <a:ln>
            <a:noFill/>
          </a:ln>
        </p:spPr>
        <p:txBody>
          <a:bodyPr spcFirstLastPara="1" wrap="square" lIns="121900" tIns="121900" rIns="121900" bIns="121900" anchor="t" anchorCtr="0">
            <a:spAutoFit/>
          </a:bodyPr>
          <a:lstStyle/>
          <a:p>
            <a:endParaRPr sz="1867"/>
          </a:p>
        </p:txBody>
      </p:sp>
      <p:pic>
        <p:nvPicPr>
          <p:cNvPr id="195" name="Google Shape;195;p28"/>
          <p:cNvPicPr preferRelativeResize="0"/>
          <p:nvPr/>
        </p:nvPicPr>
        <p:blipFill>
          <a:blip r:embed="rId3">
            <a:alphaModFix/>
          </a:blip>
          <a:stretch>
            <a:fillRect/>
          </a:stretch>
        </p:blipFill>
        <p:spPr>
          <a:xfrm>
            <a:off x="2820937" y="1526800"/>
            <a:ext cx="6163667" cy="500753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9"/>
          <p:cNvSpPr txBox="1">
            <a:spLocks noGrp="1"/>
          </p:cNvSpPr>
          <p:nvPr>
            <p:ph type="title"/>
          </p:nvPr>
        </p:nvSpPr>
        <p:spPr>
          <a:xfrm>
            <a:off x="838200" y="763497"/>
            <a:ext cx="8686800" cy="834800"/>
          </a:xfrm>
          <a:prstGeom prst="rect">
            <a:avLst/>
          </a:prstGeom>
        </p:spPr>
        <p:txBody>
          <a:bodyPr spcFirstLastPara="1" wrap="square" lIns="91433" tIns="45700" rIns="91433" bIns="45700" anchor="t" anchorCtr="0">
            <a:noAutofit/>
          </a:bodyPr>
          <a:lstStyle/>
          <a:p>
            <a:r>
              <a:rPr lang="en" sz="3600"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Application &amp; Interview Process</a:t>
            </a:r>
            <a:endParaRPr sz="3600" dirty="0">
              <a:latin typeface="Open Sans SemiBold" panose="020B0706030804020204" pitchFamily="34" charset="0"/>
              <a:ea typeface="Open Sans SemiBold" panose="020B0706030804020204" pitchFamily="34" charset="0"/>
              <a:cs typeface="Open Sans SemiBold" panose="020B0706030804020204" pitchFamily="34" charset="0"/>
              <a:sym typeface="Open Sans"/>
            </a:endParaRPr>
          </a:p>
        </p:txBody>
      </p:sp>
      <p:sp>
        <p:nvSpPr>
          <p:cNvPr id="201" name="Google Shape;201;p29"/>
          <p:cNvSpPr txBox="1">
            <a:spLocks noGrp="1"/>
          </p:cNvSpPr>
          <p:nvPr>
            <p:ph type="body" idx="1"/>
          </p:nvPr>
        </p:nvSpPr>
        <p:spPr>
          <a:xfrm>
            <a:off x="381000" y="1896627"/>
            <a:ext cx="10327600" cy="3600000"/>
          </a:xfrm>
          <a:prstGeom prst="rect">
            <a:avLst/>
          </a:prstGeom>
        </p:spPr>
        <p:txBody>
          <a:bodyPr spcFirstLastPara="1" wrap="square" lIns="457200" tIns="137167" rIns="91433" bIns="45700" anchor="t" anchorCtr="0">
            <a:noAutofit/>
          </a:bodyPr>
          <a:lstStyle/>
          <a:p>
            <a:pPr marL="609585" indent="-457189">
              <a:lnSpc>
                <a:spcPct val="150000"/>
              </a:lnSpc>
              <a:spcBef>
                <a:spcPts val="1067"/>
              </a:spcBef>
              <a:buSzPts val="1800"/>
              <a:buFont typeface="Arial" panose="020B0604020202020204" pitchFamily="34" charset="0"/>
              <a:buChar char="•"/>
            </a:pPr>
            <a:r>
              <a:rPr lang="en" sz="2400" dirty="0">
                <a:latin typeface="Open Sans" panose="020B0606030504020204" pitchFamily="34" charset="0"/>
                <a:ea typeface="Open Sans" panose="020B0606030504020204" pitchFamily="34" charset="0"/>
                <a:cs typeface="Open Sans" panose="020B0606030504020204" pitchFamily="34" charset="0"/>
                <a:sym typeface="Open Sans"/>
              </a:rPr>
              <a:t>Application is available online in English, Spanish and Russian</a:t>
            </a:r>
            <a:endParaRPr sz="2400" dirty="0">
              <a:latin typeface="Open Sans" panose="020B0606030504020204" pitchFamily="34" charset="0"/>
              <a:ea typeface="Open Sans" panose="020B0606030504020204" pitchFamily="34" charset="0"/>
              <a:cs typeface="Open Sans" panose="020B0606030504020204" pitchFamily="34" charset="0"/>
              <a:sym typeface="Open Sans"/>
            </a:endParaRPr>
          </a:p>
          <a:p>
            <a:pPr marL="609585" indent="-457189">
              <a:lnSpc>
                <a:spcPct val="150000"/>
              </a:lnSpc>
              <a:spcBef>
                <a:spcPts val="0"/>
              </a:spcBef>
              <a:buSzPts val="1800"/>
              <a:buFont typeface="Arial" panose="020B0604020202020204" pitchFamily="34" charset="0"/>
              <a:buChar char="•"/>
            </a:pPr>
            <a:r>
              <a:rPr lang="en" sz="2400" dirty="0">
                <a:latin typeface="Open Sans" panose="020B0606030504020204" pitchFamily="34" charset="0"/>
                <a:ea typeface="Open Sans" panose="020B0606030504020204" pitchFamily="34" charset="0"/>
                <a:cs typeface="Open Sans" panose="020B0606030504020204" pitchFamily="34" charset="0"/>
                <a:sym typeface="Open Sans"/>
              </a:rPr>
              <a:t>Application is available until September 8th, at 5 p.m.</a:t>
            </a:r>
            <a:endParaRPr sz="2400" dirty="0">
              <a:latin typeface="Open Sans" panose="020B0606030504020204" pitchFamily="34" charset="0"/>
              <a:ea typeface="Open Sans" panose="020B0606030504020204" pitchFamily="34" charset="0"/>
              <a:cs typeface="Open Sans" panose="020B0606030504020204" pitchFamily="34" charset="0"/>
              <a:sym typeface="Open Sans"/>
            </a:endParaRPr>
          </a:p>
          <a:p>
            <a:pPr marL="609585" indent="-457189">
              <a:lnSpc>
                <a:spcPct val="150000"/>
              </a:lnSpc>
              <a:spcBef>
                <a:spcPts val="0"/>
              </a:spcBef>
              <a:buSzPts val="1800"/>
              <a:buFont typeface="Arial" panose="020B0604020202020204" pitchFamily="34" charset="0"/>
              <a:buChar char="•"/>
            </a:pPr>
            <a:r>
              <a:rPr lang="en" sz="2400" dirty="0">
                <a:latin typeface="Open Sans" panose="020B0606030504020204" pitchFamily="34" charset="0"/>
                <a:ea typeface="Open Sans" panose="020B0606030504020204" pitchFamily="34" charset="0"/>
                <a:cs typeface="Open Sans" panose="020B0606030504020204" pitchFamily="34" charset="0"/>
                <a:sym typeface="Open Sans"/>
              </a:rPr>
              <a:t>Follow up message will be sent to all applicants via phone call, text message, and email</a:t>
            </a:r>
            <a:endParaRPr sz="2400" dirty="0">
              <a:latin typeface="Open Sans" panose="020B0606030504020204" pitchFamily="34" charset="0"/>
              <a:ea typeface="Open Sans" panose="020B0606030504020204" pitchFamily="34" charset="0"/>
              <a:cs typeface="Open Sans" panose="020B0606030504020204" pitchFamily="34" charset="0"/>
              <a:sym typeface="Open Sans"/>
            </a:endParaRPr>
          </a:p>
          <a:p>
            <a:pPr marL="609585" indent="-457189">
              <a:lnSpc>
                <a:spcPct val="150000"/>
              </a:lnSpc>
              <a:spcBef>
                <a:spcPts val="0"/>
              </a:spcBef>
              <a:buSzPts val="1800"/>
              <a:buFont typeface="Arial" panose="020B0604020202020204" pitchFamily="34" charset="0"/>
              <a:buChar char="•"/>
            </a:pPr>
            <a:r>
              <a:rPr lang="en" sz="2400" dirty="0">
                <a:latin typeface="Open Sans" panose="020B0606030504020204" pitchFamily="34" charset="0"/>
                <a:ea typeface="Open Sans" panose="020B0606030504020204" pitchFamily="34" charset="0"/>
                <a:cs typeface="Open Sans" panose="020B0606030504020204" pitchFamily="34" charset="0"/>
                <a:sym typeface="Open Sans"/>
              </a:rPr>
              <a:t>We will be selecting candidates by September 22nd.</a:t>
            </a:r>
            <a:endParaRPr sz="2400" dirty="0">
              <a:latin typeface="Open Sans" panose="020B0606030504020204" pitchFamily="34" charset="0"/>
              <a:ea typeface="Open Sans" panose="020B0606030504020204" pitchFamily="34" charset="0"/>
              <a:cs typeface="Open Sans" panose="020B0606030504020204" pitchFamily="34" charset="0"/>
              <a:sym typeface="Open Sans"/>
            </a:endParaRPr>
          </a:p>
          <a:p>
            <a:pPr marL="952485" indent="-342900">
              <a:lnSpc>
                <a:spcPct val="150000"/>
              </a:lnSpc>
              <a:spcBef>
                <a:spcPts val="1067"/>
              </a:spcBef>
              <a:buFont typeface="Arial" panose="020B0604020202020204" pitchFamily="34" charset="0"/>
              <a:buChar char="•"/>
            </a:pPr>
            <a:endParaRPr sz="2400" dirty="0">
              <a:latin typeface="Open Sans" panose="020B0606030504020204" pitchFamily="34" charset="0"/>
              <a:ea typeface="Open Sans" panose="020B0606030504020204" pitchFamily="34" charset="0"/>
              <a:cs typeface="Open Sans" panose="020B0606030504020204" pitchFamily="34" charset="0"/>
              <a:sym typeface="Open Sans"/>
            </a:endParaRPr>
          </a:p>
          <a:p>
            <a:pPr marL="342900" indent="-342900">
              <a:lnSpc>
                <a:spcPct val="150000"/>
              </a:lnSpc>
              <a:spcBef>
                <a:spcPts val="1067"/>
              </a:spcBef>
              <a:buFont typeface="Arial" panose="020B0604020202020204" pitchFamily="34" charset="0"/>
              <a:buChar char="•"/>
            </a:pPr>
            <a:endParaRPr sz="2133" dirty="0">
              <a:latin typeface="Open Sans" panose="020B0606030504020204" pitchFamily="34" charset="0"/>
              <a:ea typeface="Open Sans" panose="020B0606030504020204" pitchFamily="34" charset="0"/>
              <a:cs typeface="Open Sans" panose="020B0606030504020204" pitchFamily="34" charset="0"/>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0"/>
          <p:cNvSpPr txBox="1">
            <a:spLocks noGrp="1"/>
          </p:cNvSpPr>
          <p:nvPr>
            <p:ph type="title"/>
          </p:nvPr>
        </p:nvSpPr>
        <p:spPr>
          <a:xfrm>
            <a:off x="733967" y="768987"/>
            <a:ext cx="2892400" cy="727947"/>
          </a:xfrm>
          <a:prstGeom prst="rect">
            <a:avLst/>
          </a:prstGeom>
          <a:noFill/>
          <a:ln>
            <a:noFill/>
          </a:ln>
        </p:spPr>
        <p:txBody>
          <a:bodyPr spcFirstLastPara="1" wrap="square" lIns="91433" tIns="45700" rIns="91433" bIns="45700" anchor="t" anchorCtr="0">
            <a:noAutofit/>
          </a:bodyPr>
          <a:lstStyle/>
          <a:p>
            <a:pPr>
              <a:buSzPts val="3300"/>
            </a:pPr>
            <a:r>
              <a:rPr lang="en" sz="3600"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Outreach </a:t>
            </a:r>
            <a:endParaRPr sz="3600" dirty="0">
              <a:latin typeface="Open Sans SemiBold" panose="020B0706030804020204" pitchFamily="34" charset="0"/>
              <a:ea typeface="Open Sans SemiBold" panose="020B0706030804020204" pitchFamily="34" charset="0"/>
              <a:cs typeface="Open Sans SemiBold" panose="020B0706030804020204" pitchFamily="34" charset="0"/>
              <a:sym typeface="Open Sans"/>
            </a:endParaRPr>
          </a:p>
        </p:txBody>
      </p:sp>
      <p:sp>
        <p:nvSpPr>
          <p:cNvPr id="207" name="Google Shape;207;p30"/>
          <p:cNvSpPr txBox="1">
            <a:spLocks noGrp="1"/>
          </p:cNvSpPr>
          <p:nvPr>
            <p:ph type="body" idx="1"/>
          </p:nvPr>
        </p:nvSpPr>
        <p:spPr>
          <a:xfrm>
            <a:off x="0" y="1590932"/>
            <a:ext cx="11856720" cy="4134107"/>
          </a:xfrm>
          <a:prstGeom prst="rect">
            <a:avLst/>
          </a:prstGeom>
          <a:noFill/>
          <a:ln>
            <a:noFill/>
          </a:ln>
        </p:spPr>
        <p:txBody>
          <a:bodyPr spcFirstLastPara="1" wrap="square" lIns="457200" tIns="137167" rIns="91433" bIns="45700" anchor="t" anchorCtr="0">
            <a:noAutofit/>
          </a:bodyPr>
          <a:lstStyle/>
          <a:p>
            <a:pPr marL="609585" indent="-414856">
              <a:lnSpc>
                <a:spcPct val="115000"/>
              </a:lnSpc>
              <a:spcBef>
                <a:spcPts val="1067"/>
              </a:spcBef>
              <a:buSzPts val="1300"/>
              <a:buFont typeface="Open Sans"/>
              <a:buChar char="●"/>
            </a:pPr>
            <a:r>
              <a:rPr lang="en" b="1" dirty="0">
                <a:latin typeface="Open Sans" panose="020B0606030504020204" pitchFamily="34" charset="0"/>
                <a:ea typeface="Open Sans" panose="020B0606030504020204" pitchFamily="34" charset="0"/>
                <a:cs typeface="Open Sans" panose="020B0606030504020204" pitchFamily="34" charset="0"/>
                <a:sym typeface="Open Sans"/>
              </a:rPr>
              <a:t>WHO</a:t>
            </a:r>
            <a:r>
              <a:rPr lang="en" dirty="0">
                <a:latin typeface="Open Sans" panose="020B0606030504020204" pitchFamily="34" charset="0"/>
                <a:ea typeface="Open Sans" panose="020B0606030504020204" pitchFamily="34" charset="0"/>
                <a:cs typeface="Open Sans" panose="020B0606030504020204" pitchFamily="34" charset="0"/>
                <a:sym typeface="Open Sans"/>
              </a:rPr>
              <a:t> will be surveyed? </a:t>
            </a:r>
            <a:endParaRPr dirty="0">
              <a:latin typeface="Open Sans" panose="020B0606030504020204" pitchFamily="34" charset="0"/>
              <a:ea typeface="Open Sans" panose="020B0606030504020204" pitchFamily="34" charset="0"/>
              <a:cs typeface="Open Sans" panose="020B0606030504020204" pitchFamily="34" charset="0"/>
              <a:sym typeface="Open Sans"/>
            </a:endParaRPr>
          </a:p>
          <a:p>
            <a:pPr marL="914377" lvl="1" indent="-330192">
              <a:lnSpc>
                <a:spcPct val="115000"/>
              </a:lnSpc>
              <a:spcBef>
                <a:spcPts val="1067"/>
              </a:spcBef>
              <a:buSzPts val="1300"/>
              <a:buFont typeface="Open Sans"/>
              <a:buChar char="○"/>
            </a:pPr>
            <a:r>
              <a:rPr lang="en" sz="2000" dirty="0">
                <a:latin typeface="Open Sans" panose="020B0606030504020204" pitchFamily="34" charset="0"/>
                <a:ea typeface="Open Sans" panose="020B0606030504020204" pitchFamily="34" charset="0"/>
                <a:cs typeface="Open Sans" panose="020B0606030504020204" pitchFamily="34" charset="0"/>
                <a:sym typeface="Open Sans"/>
              </a:rPr>
              <a:t>Currently operating Spark-rated programs (C2Q, 3-, 4-, and 5-star)</a:t>
            </a:r>
            <a:endParaRPr sz="2000" dirty="0">
              <a:latin typeface="Open Sans" panose="020B0606030504020204" pitchFamily="34" charset="0"/>
              <a:ea typeface="Open Sans" panose="020B0606030504020204" pitchFamily="34" charset="0"/>
              <a:cs typeface="Open Sans" panose="020B0606030504020204" pitchFamily="34" charset="0"/>
            </a:endParaRPr>
          </a:p>
          <a:p>
            <a:pPr marL="609585" indent="-414856">
              <a:lnSpc>
                <a:spcPct val="115000"/>
              </a:lnSpc>
              <a:spcBef>
                <a:spcPts val="1067"/>
              </a:spcBef>
              <a:buSzPts val="1300"/>
              <a:buFont typeface="Open Sans"/>
              <a:buChar char="●"/>
            </a:pPr>
            <a:r>
              <a:rPr lang="en" b="1" dirty="0">
                <a:latin typeface="Open Sans" panose="020B0606030504020204" pitchFamily="34" charset="0"/>
                <a:ea typeface="Open Sans" panose="020B0606030504020204" pitchFamily="34" charset="0"/>
                <a:cs typeface="Open Sans" panose="020B0606030504020204" pitchFamily="34" charset="0"/>
                <a:sym typeface="Open Sans"/>
              </a:rPr>
              <a:t>HOW</a:t>
            </a:r>
            <a:r>
              <a:rPr lang="en" dirty="0">
                <a:latin typeface="Open Sans" panose="020B0606030504020204" pitchFamily="34" charset="0"/>
                <a:ea typeface="Open Sans" panose="020B0606030504020204" pitchFamily="34" charset="0"/>
                <a:cs typeface="Open Sans" panose="020B0606030504020204" pitchFamily="34" charset="0"/>
                <a:sym typeface="Open Sans"/>
              </a:rPr>
              <a:t> will the survey be conducted?</a:t>
            </a:r>
            <a:endParaRPr dirty="0">
              <a:latin typeface="Open Sans" panose="020B0606030504020204" pitchFamily="34" charset="0"/>
              <a:ea typeface="Open Sans" panose="020B0606030504020204" pitchFamily="34" charset="0"/>
              <a:cs typeface="Open Sans" panose="020B0606030504020204" pitchFamily="34" charset="0"/>
              <a:sym typeface="Open Sans"/>
            </a:endParaRPr>
          </a:p>
          <a:p>
            <a:pPr marL="914377" lvl="1" indent="-330192">
              <a:lnSpc>
                <a:spcPct val="115000"/>
              </a:lnSpc>
              <a:spcBef>
                <a:spcPts val="1067"/>
              </a:spcBef>
              <a:buSzPts val="1300"/>
              <a:buFont typeface="Open Sans"/>
              <a:buChar char="○"/>
            </a:pPr>
            <a:r>
              <a:rPr lang="en" sz="2000" dirty="0">
                <a:latin typeface="Open Sans" panose="020B0606030504020204" pitchFamily="34" charset="0"/>
                <a:ea typeface="Open Sans" panose="020B0606030504020204" pitchFamily="34" charset="0"/>
                <a:cs typeface="Open Sans" panose="020B0606030504020204" pitchFamily="34" charset="0"/>
                <a:sym typeface="Open Sans"/>
              </a:rPr>
              <a:t>By phone, in person, via ZOOM meeting and/or other platforms</a:t>
            </a:r>
            <a:endParaRPr sz="2000" dirty="0">
              <a:latin typeface="Open Sans" panose="020B0606030504020204" pitchFamily="34" charset="0"/>
              <a:ea typeface="Open Sans" panose="020B0606030504020204" pitchFamily="34" charset="0"/>
              <a:cs typeface="Open Sans" panose="020B0606030504020204" pitchFamily="34" charset="0"/>
              <a:sym typeface="Open Sans"/>
            </a:endParaRPr>
          </a:p>
          <a:p>
            <a:pPr marL="914377" lvl="1" indent="-330192">
              <a:lnSpc>
                <a:spcPct val="115000"/>
              </a:lnSpc>
              <a:spcBef>
                <a:spcPts val="1867"/>
              </a:spcBef>
              <a:buSzPts val="1300"/>
              <a:buFont typeface="Open Sans"/>
              <a:buChar char="○"/>
            </a:pPr>
            <a:r>
              <a:rPr lang="en" sz="2000" dirty="0">
                <a:latin typeface="Open Sans" panose="020B0606030504020204" pitchFamily="34" charset="0"/>
                <a:ea typeface="Open Sans" panose="020B0606030504020204" pitchFamily="34" charset="0"/>
                <a:cs typeface="Open Sans" panose="020B0606030504020204" pitchFamily="34" charset="0"/>
                <a:sym typeface="Open Sans"/>
              </a:rPr>
              <a:t>A list of questions will be developed through a collaborative efforts by the Spark Transition Team</a:t>
            </a:r>
            <a:endParaRPr sz="2000" dirty="0">
              <a:latin typeface="Open Sans" panose="020B0606030504020204" pitchFamily="34" charset="0"/>
              <a:ea typeface="Open Sans" panose="020B0606030504020204" pitchFamily="34" charset="0"/>
              <a:cs typeface="Open Sans" panose="020B0606030504020204" pitchFamily="34" charset="0"/>
              <a:sym typeface="Open Sans"/>
            </a:endParaRPr>
          </a:p>
          <a:p>
            <a:pPr marL="457189" indent="-330192">
              <a:lnSpc>
                <a:spcPct val="115000"/>
              </a:lnSpc>
              <a:spcBef>
                <a:spcPts val="1067"/>
              </a:spcBef>
              <a:buSzPts val="1300"/>
              <a:buFont typeface="Open Sans"/>
              <a:buChar char="●"/>
            </a:pPr>
            <a:r>
              <a:rPr lang="en" b="1" dirty="0">
                <a:latin typeface="Open Sans" panose="020B0606030504020204" pitchFamily="34" charset="0"/>
                <a:ea typeface="Open Sans" panose="020B0606030504020204" pitchFamily="34" charset="0"/>
                <a:cs typeface="Open Sans" panose="020B0606030504020204" pitchFamily="34" charset="0"/>
                <a:sym typeface="Open Sans"/>
              </a:rPr>
              <a:t>WHEN </a:t>
            </a:r>
            <a:r>
              <a:rPr lang="en" dirty="0">
                <a:latin typeface="Open Sans" panose="020B0606030504020204" pitchFamily="34" charset="0"/>
                <a:ea typeface="Open Sans" panose="020B0606030504020204" pitchFamily="34" charset="0"/>
                <a:cs typeface="Open Sans" panose="020B0606030504020204" pitchFamily="34" charset="0"/>
                <a:sym typeface="Open Sans"/>
              </a:rPr>
              <a:t>will the surveys be done? </a:t>
            </a:r>
            <a:endParaRPr dirty="0">
              <a:latin typeface="Open Sans" panose="020B0606030504020204" pitchFamily="34" charset="0"/>
              <a:ea typeface="Open Sans" panose="020B0606030504020204" pitchFamily="34" charset="0"/>
              <a:cs typeface="Open Sans" panose="020B0606030504020204" pitchFamily="34" charset="0"/>
              <a:sym typeface="Open Sans"/>
            </a:endParaRPr>
          </a:p>
          <a:p>
            <a:pPr marL="914377" lvl="1" indent="-330192">
              <a:lnSpc>
                <a:spcPct val="115000"/>
              </a:lnSpc>
              <a:spcBef>
                <a:spcPts val="1867"/>
              </a:spcBef>
              <a:buSzPts val="1300"/>
              <a:buFont typeface="Open Sans"/>
              <a:buChar char="○"/>
            </a:pPr>
            <a:r>
              <a:rPr lang="en" sz="2000" dirty="0">
                <a:latin typeface="Open Sans" panose="020B0606030504020204" pitchFamily="34" charset="0"/>
                <a:ea typeface="Open Sans" panose="020B0606030504020204" pitchFamily="34" charset="0"/>
                <a:cs typeface="Open Sans" panose="020B0606030504020204" pitchFamily="34" charset="0"/>
                <a:sym typeface="Open Sans"/>
              </a:rPr>
              <a:t>Surveys will be conducted by the Spark Transition Team members during the month of October with the plan to complete the surveys by the first week of November.</a:t>
            </a:r>
            <a:endParaRPr sz="2000" b="1" dirty="0">
              <a:latin typeface="Open Sans" panose="020B0606030504020204" pitchFamily="34" charset="0"/>
              <a:ea typeface="Open Sans" panose="020B0606030504020204" pitchFamily="34" charset="0"/>
              <a:cs typeface="Open Sans" panose="020B0606030504020204" pitchFamily="34" charset="0"/>
              <a:sym typeface="Open Sans"/>
            </a:endParaRPr>
          </a:p>
          <a:p>
            <a:pPr marL="194728" indent="0">
              <a:spcBef>
                <a:spcPts val="1067"/>
              </a:spcBef>
              <a:buSzPts val="1300"/>
              <a:buNone/>
            </a:pPr>
            <a:endParaRPr dirty="0">
              <a:latin typeface="Open Sans" panose="020B0606030504020204" pitchFamily="34" charset="0"/>
              <a:ea typeface="Open Sans" panose="020B0606030504020204" pitchFamily="34" charset="0"/>
              <a:cs typeface="Open Sans" panose="020B0606030504020204" pitchFamily="34" charset="0"/>
            </a:endParaRPr>
          </a:p>
          <a:p>
            <a:pPr marL="609585" indent="-304792">
              <a:spcBef>
                <a:spcPts val="1067"/>
              </a:spcBef>
              <a:buSzPts val="1300"/>
              <a:buNone/>
            </a:pPr>
            <a:endParaRPr dirty="0">
              <a:latin typeface="Open Sans" panose="020B0606030504020204" pitchFamily="34" charset="0"/>
              <a:ea typeface="Open Sans" panose="020B0606030504020204" pitchFamily="34" charset="0"/>
              <a:cs typeface="Open Sans" panose="020B0606030504020204" pitchFamily="34" charset="0"/>
              <a:sym typeface="Open Sans"/>
            </a:endParaRPr>
          </a:p>
          <a:p>
            <a:pPr marL="194728" indent="0">
              <a:spcBef>
                <a:spcPts val="1067"/>
              </a:spcBef>
              <a:buSzPts val="1300"/>
              <a:buNone/>
            </a:pPr>
            <a:endParaRPr dirty="0">
              <a:latin typeface="Open Sans" panose="020B0606030504020204" pitchFamily="34" charset="0"/>
              <a:ea typeface="Open Sans" panose="020B0606030504020204" pitchFamily="34" charset="0"/>
              <a:cs typeface="Open Sans" panose="020B0606030504020204" pitchFamily="34" charset="0"/>
              <a:sym typeface="Open Sans"/>
            </a:endParaRPr>
          </a:p>
          <a:p>
            <a:pPr marL="609585" indent="-304792">
              <a:spcBef>
                <a:spcPts val="1067"/>
              </a:spcBef>
              <a:buSzPts val="1300"/>
              <a:buNone/>
            </a:pPr>
            <a:endParaRPr b="1" dirty="0">
              <a:latin typeface="Open Sans" panose="020B0606030504020204" pitchFamily="34" charset="0"/>
              <a:ea typeface="Open Sans" panose="020B0606030504020204" pitchFamily="34" charset="0"/>
              <a:cs typeface="Open Sans" panose="020B0606030504020204" pitchFamily="34" charset="0"/>
              <a:sym typeface="Open Sans"/>
            </a:endParaRPr>
          </a:p>
          <a:p>
            <a:pPr marL="609585" indent="-304792">
              <a:spcBef>
                <a:spcPts val="1067"/>
              </a:spcBef>
              <a:buSzPts val="1300"/>
              <a:buNone/>
            </a:pPr>
            <a:endParaRPr dirty="0">
              <a:latin typeface="Open Sans" panose="020B0606030504020204" pitchFamily="34" charset="0"/>
              <a:ea typeface="Open Sans" panose="020B0606030504020204" pitchFamily="34" charset="0"/>
              <a:cs typeface="Open Sans" panose="020B0606030504020204" pitchFamily="34" charset="0"/>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1"/>
          <p:cNvSpPr txBox="1">
            <a:spLocks noGrp="1"/>
          </p:cNvSpPr>
          <p:nvPr>
            <p:ph type="title"/>
          </p:nvPr>
        </p:nvSpPr>
        <p:spPr>
          <a:xfrm>
            <a:off x="996300" y="753500"/>
            <a:ext cx="3209600" cy="924000"/>
          </a:xfrm>
          <a:prstGeom prst="rect">
            <a:avLst/>
          </a:prstGeom>
          <a:noFill/>
          <a:ln>
            <a:noFill/>
          </a:ln>
        </p:spPr>
        <p:txBody>
          <a:bodyPr spcFirstLastPara="1" wrap="square" lIns="91433" tIns="45700" rIns="91433" bIns="45700" anchor="t" anchorCtr="0">
            <a:noAutofit/>
          </a:bodyPr>
          <a:lstStyle/>
          <a:p>
            <a:pPr>
              <a:buSzPts val="3300"/>
            </a:pPr>
            <a:r>
              <a:rPr lang="en" sz="3600"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Reporting</a:t>
            </a:r>
            <a:endParaRPr sz="3600" dirty="0">
              <a:latin typeface="Open Sans SemiBold" panose="020B0706030804020204" pitchFamily="34" charset="0"/>
              <a:ea typeface="Open Sans SemiBold" panose="020B0706030804020204" pitchFamily="34" charset="0"/>
              <a:cs typeface="Open Sans SemiBold" panose="020B0706030804020204" pitchFamily="34" charset="0"/>
              <a:sym typeface="Open Sans"/>
            </a:endParaRPr>
          </a:p>
        </p:txBody>
      </p:sp>
      <p:sp>
        <p:nvSpPr>
          <p:cNvPr id="213" name="Google Shape;213;p31"/>
          <p:cNvSpPr txBox="1">
            <a:spLocks noGrp="1"/>
          </p:cNvSpPr>
          <p:nvPr>
            <p:ph type="body" idx="1"/>
          </p:nvPr>
        </p:nvSpPr>
        <p:spPr>
          <a:xfrm>
            <a:off x="125900" y="1606380"/>
            <a:ext cx="11228400" cy="4193600"/>
          </a:xfrm>
          <a:prstGeom prst="rect">
            <a:avLst/>
          </a:prstGeom>
          <a:noFill/>
          <a:ln>
            <a:noFill/>
          </a:ln>
        </p:spPr>
        <p:txBody>
          <a:bodyPr spcFirstLastPara="1" wrap="square" lIns="457200" tIns="137167" rIns="91433" bIns="45700" anchor="t" anchorCtr="0">
            <a:noAutofit/>
          </a:bodyPr>
          <a:lstStyle/>
          <a:p>
            <a:pPr marL="609585" indent="-414856">
              <a:spcBef>
                <a:spcPts val="1067"/>
              </a:spcBef>
              <a:buSzPts val="1300"/>
              <a:buFont typeface="Open Sans"/>
              <a:buChar char="●"/>
            </a:pPr>
            <a:r>
              <a:rPr lang="en" dirty="0">
                <a:latin typeface="Open Sans" panose="020B0606030504020204" pitchFamily="34" charset="0"/>
                <a:ea typeface="Open Sans" panose="020B0606030504020204" pitchFamily="34" charset="0"/>
                <a:cs typeface="Open Sans" panose="020B0606030504020204" pitchFamily="34" charset="0"/>
                <a:sym typeface="Open Sans"/>
              </a:rPr>
              <a:t>The synthesis report will be generated by the Transition Team members with support from the Spark team</a:t>
            </a:r>
            <a:endParaRPr dirty="0">
              <a:latin typeface="Open Sans" panose="020B0606030504020204" pitchFamily="34" charset="0"/>
              <a:ea typeface="Open Sans" panose="020B0606030504020204" pitchFamily="34" charset="0"/>
              <a:cs typeface="Open Sans" panose="020B0606030504020204" pitchFamily="34" charset="0"/>
              <a:sym typeface="Open Sans"/>
            </a:endParaRPr>
          </a:p>
          <a:p>
            <a:pPr marL="609585" indent="-414856">
              <a:spcBef>
                <a:spcPts val="0"/>
              </a:spcBef>
              <a:buSzPts val="1300"/>
              <a:buFont typeface="Open Sans"/>
              <a:buChar char="●"/>
            </a:pPr>
            <a:r>
              <a:rPr lang="en" dirty="0">
                <a:latin typeface="Open Sans" panose="020B0606030504020204" pitchFamily="34" charset="0"/>
                <a:ea typeface="Open Sans" panose="020B0606030504020204" pitchFamily="34" charset="0"/>
                <a:cs typeface="Open Sans" panose="020B0606030504020204" pitchFamily="34" charset="0"/>
                <a:sym typeface="Open Sans"/>
              </a:rPr>
              <a:t>Report will be presented to DELC mid-November</a:t>
            </a:r>
            <a:endParaRPr dirty="0">
              <a:latin typeface="Open Sans" panose="020B0606030504020204" pitchFamily="34" charset="0"/>
              <a:ea typeface="Open Sans" panose="020B0606030504020204" pitchFamily="34" charset="0"/>
              <a:cs typeface="Open Sans" panose="020B0606030504020204" pitchFamily="34" charset="0"/>
            </a:endParaRPr>
          </a:p>
          <a:p>
            <a:pPr marL="0" indent="0">
              <a:spcBef>
                <a:spcPts val="1067"/>
              </a:spcBef>
              <a:buSzPts val="1300"/>
              <a:buNone/>
            </a:pPr>
            <a:r>
              <a:rPr lang="en" b="1" dirty="0">
                <a:latin typeface="Open Sans" panose="020B0606030504020204" pitchFamily="34" charset="0"/>
                <a:ea typeface="Open Sans" panose="020B0606030504020204" pitchFamily="34" charset="0"/>
                <a:cs typeface="Open Sans" panose="020B0606030504020204" pitchFamily="34" charset="0"/>
                <a:sym typeface="Open Sans"/>
              </a:rPr>
              <a:t>The Transition Team recommendations will include: </a:t>
            </a:r>
            <a:endParaRPr dirty="0">
              <a:latin typeface="Open Sans" panose="020B0606030504020204" pitchFamily="34" charset="0"/>
              <a:ea typeface="Open Sans" panose="020B0606030504020204" pitchFamily="34" charset="0"/>
              <a:cs typeface="Open Sans" panose="020B0606030504020204" pitchFamily="34" charset="0"/>
              <a:sym typeface="Open Sans"/>
            </a:endParaRPr>
          </a:p>
          <a:p>
            <a:pPr marL="575719" indent="-380990">
              <a:spcBef>
                <a:spcPts val="1067"/>
              </a:spcBef>
              <a:buSzPts val="1300"/>
              <a:buFont typeface="Open Sans"/>
              <a:buChar char="●"/>
            </a:pPr>
            <a:r>
              <a:rPr lang="en" dirty="0">
                <a:latin typeface="Open Sans" panose="020B0606030504020204" pitchFamily="34" charset="0"/>
                <a:ea typeface="Open Sans" panose="020B0606030504020204" pitchFamily="34" charset="0"/>
                <a:cs typeface="Open Sans" panose="020B0606030504020204" pitchFamily="34" charset="0"/>
                <a:sym typeface="Open Sans"/>
              </a:rPr>
              <a:t>Key considerations  from Spark-rated programs to take into account when transitioning the existing Spark rating to the redesigned Spark system. </a:t>
            </a:r>
            <a:endParaRPr dirty="0">
              <a:latin typeface="Open Sans" panose="020B0606030504020204" pitchFamily="34" charset="0"/>
              <a:ea typeface="Open Sans" panose="020B0606030504020204" pitchFamily="34" charset="0"/>
              <a:cs typeface="Open Sans" panose="020B0606030504020204" pitchFamily="34" charset="0"/>
              <a:sym typeface="Open Sans"/>
            </a:endParaRPr>
          </a:p>
          <a:p>
            <a:pPr marL="575719" indent="-380990">
              <a:spcBef>
                <a:spcPts val="1067"/>
              </a:spcBef>
              <a:buSzPts val="1300"/>
              <a:buFont typeface="Open Sans"/>
              <a:buChar char="●"/>
            </a:pPr>
            <a:r>
              <a:rPr lang="en" dirty="0">
                <a:latin typeface="Open Sans" panose="020B0606030504020204" pitchFamily="34" charset="0"/>
                <a:ea typeface="Open Sans" panose="020B0606030504020204" pitchFamily="34" charset="0"/>
                <a:cs typeface="Open Sans" panose="020B0606030504020204" pitchFamily="34" charset="0"/>
                <a:sym typeface="Open Sans"/>
              </a:rPr>
              <a:t>How to best meet Spark-rated program needs</a:t>
            </a:r>
            <a:endParaRPr dirty="0">
              <a:latin typeface="Open Sans" panose="020B0606030504020204" pitchFamily="34" charset="0"/>
              <a:ea typeface="Open Sans" panose="020B0606030504020204" pitchFamily="34" charset="0"/>
              <a:cs typeface="Open Sans" panose="020B0606030504020204" pitchFamily="34" charset="0"/>
              <a:sym typeface="Open Sans"/>
            </a:endParaRPr>
          </a:p>
          <a:p>
            <a:pPr marL="575719" indent="-380990">
              <a:spcBef>
                <a:spcPts val="1067"/>
              </a:spcBef>
              <a:buSzPts val="1300"/>
              <a:buFont typeface="Noto Sans Symbols"/>
              <a:buChar char="●"/>
            </a:pPr>
            <a:r>
              <a:rPr lang="en" dirty="0">
                <a:latin typeface="Open Sans" panose="020B0606030504020204" pitchFamily="34" charset="0"/>
                <a:ea typeface="Open Sans" panose="020B0606030504020204" pitchFamily="34" charset="0"/>
                <a:cs typeface="Open Sans" panose="020B0606030504020204" pitchFamily="34" charset="0"/>
                <a:sym typeface="Open Sans"/>
              </a:rPr>
              <a:t>Achieve the Agency’s goals of an equitable, inclusive, responsive, connected, and supportive system focused on Continuous Quality Improvement</a:t>
            </a:r>
            <a:endParaRPr dirty="0">
              <a:latin typeface="Open Sans" panose="020B0606030504020204" pitchFamily="34" charset="0"/>
              <a:ea typeface="Open Sans" panose="020B0606030504020204" pitchFamily="34" charset="0"/>
              <a:cs typeface="Open Sans" panose="020B0606030504020204" pitchFamily="34" charset="0"/>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1401F7E6-53F5-36FD-89B7-402D827F1563}"/>
              </a:ext>
            </a:extLst>
          </p:cNvPr>
          <p:cNvSpPr>
            <a:spLocks noGrp="1"/>
          </p:cNvSpPr>
          <p:nvPr>
            <p:ph type="title"/>
          </p:nvPr>
        </p:nvSpPr>
        <p:spPr>
          <a:xfrm>
            <a:off x="709930" y="2740739"/>
            <a:ext cx="8708390" cy="1376522"/>
          </a:xfrm>
        </p:spPr>
        <p:txBody>
          <a:bodyPr/>
          <a:lstStyle/>
          <a:p>
            <a:r>
              <a:rPr lang="en-US" sz="5400" b="0" dirty="0">
                <a:latin typeface="Open Sans" panose="020B0606030504020204" pitchFamily="34" charset="0"/>
                <a:ea typeface="Open Sans" panose="020B0606030504020204" pitchFamily="34" charset="0"/>
                <a:cs typeface="Open Sans" panose="020B0606030504020204" pitchFamily="34" charset="0"/>
              </a:rPr>
              <a:t>Design Team Recommendations</a:t>
            </a:r>
          </a:p>
        </p:txBody>
      </p:sp>
    </p:spTree>
    <p:extLst>
      <p:ext uri="{BB962C8B-B14F-4D97-AF65-F5344CB8AC3E}">
        <p14:creationId xmlns:p14="http://schemas.microsoft.com/office/powerpoint/2010/main" val="2360799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A4B29-2C99-85BB-DE71-C3BB9C5649F2}"/>
              </a:ext>
            </a:extLst>
          </p:cNvPr>
          <p:cNvSpPr>
            <a:spLocks noGrp="1"/>
          </p:cNvSpPr>
          <p:nvPr>
            <p:ph type="title"/>
          </p:nvPr>
        </p:nvSpPr>
        <p:spPr>
          <a:xfrm>
            <a:off x="645159" y="946332"/>
            <a:ext cx="8686800" cy="769256"/>
          </a:xfrm>
        </p:spPr>
        <p:txBody>
          <a:bodyPr/>
          <a:lstStyle/>
          <a:p>
            <a: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t>Listening Team Recommendations</a:t>
            </a:r>
          </a:p>
        </p:txBody>
      </p:sp>
      <p:sp>
        <p:nvSpPr>
          <p:cNvPr id="3" name="Text Placeholder 2">
            <a:extLst>
              <a:ext uri="{FF2B5EF4-FFF2-40B4-BE49-F238E27FC236}">
                <a16:creationId xmlns:a16="http://schemas.microsoft.com/office/drawing/2014/main" id="{90D6B2F0-247C-1478-AEFF-891BF3685C54}"/>
              </a:ext>
            </a:extLst>
          </p:cNvPr>
          <p:cNvSpPr>
            <a:spLocks noGrp="1"/>
          </p:cNvSpPr>
          <p:nvPr>
            <p:ph type="body" idx="1"/>
          </p:nvPr>
        </p:nvSpPr>
        <p:spPr>
          <a:xfrm>
            <a:off x="167639" y="2018938"/>
            <a:ext cx="10874829" cy="3701142"/>
          </a:xfrm>
        </p:spPr>
        <p:txBody>
          <a:bodyPr/>
          <a:lstStyle/>
          <a:p>
            <a:pP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Two Listening Teams (PAR Groups) engaged in extensive outreach over the summer to get input and feedback from families and early educators about Spark and their experiences with early education.</a:t>
            </a:r>
          </a:p>
          <a:p>
            <a:pP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Equipo de Escucha consisted of 15 monolingual and bilingual Spanish speaking parents and early educators. </a:t>
            </a:r>
          </a:p>
          <a:p>
            <a:pPr>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Spark Connections consisted of 15 monolingual and bilingual English (and other languages) speaking parents and early educators.</a:t>
            </a:r>
          </a:p>
        </p:txBody>
      </p:sp>
    </p:spTree>
    <p:extLst>
      <p:ext uri="{BB962C8B-B14F-4D97-AF65-F5344CB8AC3E}">
        <p14:creationId xmlns:p14="http://schemas.microsoft.com/office/powerpoint/2010/main" val="1275945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A4B29-2C99-85BB-DE71-C3BB9C5649F2}"/>
              </a:ext>
            </a:extLst>
          </p:cNvPr>
          <p:cNvSpPr>
            <a:spLocks noGrp="1"/>
          </p:cNvSpPr>
          <p:nvPr>
            <p:ph type="title"/>
          </p:nvPr>
        </p:nvSpPr>
        <p:spPr>
          <a:xfrm>
            <a:off x="838200" y="1028065"/>
            <a:ext cx="4912360" cy="749936"/>
          </a:xfrm>
        </p:spPr>
        <p:txBody>
          <a:bodyPr/>
          <a:lstStyle/>
          <a:p>
            <a:r>
              <a:rPr lang="en-US" sz="3600" dirty="0" err="1">
                <a:latin typeface="Open Sans SemiBold" panose="020B0706030804020204" pitchFamily="34" charset="0"/>
                <a:ea typeface="Open Sans SemiBold" panose="020B0706030804020204" pitchFamily="34" charset="0"/>
                <a:cs typeface="Open Sans SemiBold" panose="020B0706030804020204" pitchFamily="34" charset="0"/>
              </a:rPr>
              <a:t>Equipo</a:t>
            </a:r>
            <a: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t> de </a:t>
            </a:r>
            <a:r>
              <a:rPr lang="en-US" sz="3600" dirty="0" err="1">
                <a:latin typeface="Open Sans SemiBold" panose="020B0706030804020204" pitchFamily="34" charset="0"/>
                <a:ea typeface="Open Sans SemiBold" panose="020B0706030804020204" pitchFamily="34" charset="0"/>
                <a:cs typeface="Open Sans SemiBold" panose="020B0706030804020204" pitchFamily="34" charset="0"/>
              </a:rPr>
              <a:t>Escucha</a:t>
            </a:r>
            <a:b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br>
            <a: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t> </a:t>
            </a:r>
            <a:b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br>
            <a:endParaRPr lang="en-US" sz="36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90D6B2F0-247C-1478-AEFF-891BF3685C54}"/>
              </a:ext>
            </a:extLst>
          </p:cNvPr>
          <p:cNvSpPr>
            <a:spLocks noGrp="1"/>
          </p:cNvSpPr>
          <p:nvPr>
            <p:ph type="body" idx="1"/>
          </p:nvPr>
        </p:nvSpPr>
        <p:spPr>
          <a:xfrm>
            <a:off x="452120" y="1937259"/>
            <a:ext cx="10845800" cy="3142741"/>
          </a:xfrm>
        </p:spPr>
        <p:txBody>
          <a:bodyPr/>
          <a:lstStyle/>
          <a:p>
            <a:pPr marL="558800" indent="-457200">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Grow childcare options and make them more accessible to families, especially in agricultural areas. </a:t>
            </a:r>
          </a:p>
          <a:p>
            <a:pPr marL="558800" indent="-457200">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Invest resources so that childcare centers are better prepared (in their environments and staff training), to care for children with different abilities, needs, and so that parents have confidence that their children will be well cared for.</a:t>
            </a:r>
          </a:p>
        </p:txBody>
      </p:sp>
    </p:spTree>
    <p:extLst>
      <p:ext uri="{BB962C8B-B14F-4D97-AF65-F5344CB8AC3E}">
        <p14:creationId xmlns:p14="http://schemas.microsoft.com/office/powerpoint/2010/main" val="7819311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A4B29-2C99-85BB-DE71-C3BB9C5649F2}"/>
              </a:ext>
            </a:extLst>
          </p:cNvPr>
          <p:cNvSpPr>
            <a:spLocks noGrp="1"/>
          </p:cNvSpPr>
          <p:nvPr>
            <p:ph type="title"/>
          </p:nvPr>
        </p:nvSpPr>
        <p:spPr>
          <a:xfrm>
            <a:off x="838200" y="1028064"/>
            <a:ext cx="4638040" cy="834773"/>
          </a:xfrm>
        </p:spPr>
        <p:txBody>
          <a:bodyPr/>
          <a:lstStyle/>
          <a:p>
            <a:r>
              <a:rPr lang="en-US" sz="3600" dirty="0" err="1">
                <a:latin typeface="Open Sans SemiBold" panose="020B0706030804020204" pitchFamily="34" charset="0"/>
                <a:ea typeface="Open Sans SemiBold" panose="020B0706030804020204" pitchFamily="34" charset="0"/>
                <a:cs typeface="Open Sans SemiBold" panose="020B0706030804020204" pitchFamily="34" charset="0"/>
              </a:rPr>
              <a:t>Equipo</a:t>
            </a:r>
            <a: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t> de </a:t>
            </a:r>
            <a:r>
              <a:rPr lang="en-US" sz="3600" dirty="0" err="1">
                <a:latin typeface="Open Sans SemiBold" panose="020B0706030804020204" pitchFamily="34" charset="0"/>
                <a:ea typeface="Open Sans SemiBold" panose="020B0706030804020204" pitchFamily="34" charset="0"/>
                <a:cs typeface="Open Sans SemiBold" panose="020B0706030804020204" pitchFamily="34" charset="0"/>
              </a:rPr>
              <a:t>Escucha</a:t>
            </a:r>
            <a:endParaRPr lang="en-US" sz="36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90D6B2F0-247C-1478-AEFF-891BF3685C54}"/>
              </a:ext>
            </a:extLst>
          </p:cNvPr>
          <p:cNvSpPr>
            <a:spLocks noGrp="1"/>
          </p:cNvSpPr>
          <p:nvPr>
            <p:ph type="body" idx="1"/>
          </p:nvPr>
        </p:nvSpPr>
        <p:spPr>
          <a:xfrm>
            <a:off x="506185" y="1963784"/>
            <a:ext cx="11179629" cy="3031380"/>
          </a:xfrm>
        </p:spPr>
        <p:txBody>
          <a:bodyPr/>
          <a:lstStyle/>
          <a:p>
            <a:pPr marL="101600" indent="0">
              <a:buNone/>
            </a:pPr>
            <a:r>
              <a:rPr lang="en-US" sz="2400" dirty="0">
                <a:latin typeface="Open Sans" panose="020B0606030504020204" pitchFamily="34" charset="0"/>
                <a:ea typeface="Open Sans" panose="020B0606030504020204" pitchFamily="34" charset="0"/>
                <a:cs typeface="Open Sans" panose="020B0606030504020204" pitchFamily="34" charset="0"/>
              </a:rPr>
              <a:t>3. Reform Spark so that training is more accessible to providers and prevents them from being overburdened.</a:t>
            </a:r>
          </a:p>
          <a:p>
            <a:pPr marL="101600" indent="0">
              <a:buNone/>
            </a:pPr>
            <a:r>
              <a:rPr lang="en-US" sz="2400" dirty="0">
                <a:latin typeface="Open Sans" panose="020B0606030504020204" pitchFamily="34" charset="0"/>
                <a:ea typeface="Open Sans" panose="020B0606030504020204" pitchFamily="34" charset="0"/>
                <a:cs typeface="Open Sans" panose="020B0606030504020204" pitchFamily="34" charset="0"/>
              </a:rPr>
              <a:t>4.Improve facility observations and supplement them with training and coaching for providers, including supporting immigrant and refugee families and children with special needs. </a:t>
            </a:r>
          </a:p>
          <a:p>
            <a:pPr marL="101600" indent="0">
              <a:buNone/>
            </a:pPr>
            <a:endParaRPr lang="en-US" sz="2400"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77546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A4B29-2C99-85BB-DE71-C3BB9C5649F2}"/>
              </a:ext>
            </a:extLst>
          </p:cNvPr>
          <p:cNvSpPr>
            <a:spLocks noGrp="1"/>
          </p:cNvSpPr>
          <p:nvPr>
            <p:ph type="title"/>
          </p:nvPr>
        </p:nvSpPr>
        <p:spPr>
          <a:xfrm>
            <a:off x="777240" y="1393824"/>
            <a:ext cx="8686800" cy="834773"/>
          </a:xfrm>
        </p:spPr>
        <p:txBody>
          <a:bodyPr/>
          <a:lstStyle/>
          <a:p>
            <a:r>
              <a:rPr lang="en-US" sz="3600" dirty="0" err="1">
                <a:latin typeface="Open Sans SemiBold" panose="020B0706030804020204" pitchFamily="34" charset="0"/>
                <a:ea typeface="Open Sans SemiBold" panose="020B0706030804020204" pitchFamily="34" charset="0"/>
                <a:cs typeface="Open Sans SemiBold" panose="020B0706030804020204" pitchFamily="34" charset="0"/>
              </a:rPr>
              <a:t>Equipo</a:t>
            </a:r>
            <a: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t> de </a:t>
            </a:r>
            <a:r>
              <a:rPr lang="en-US" sz="3600" dirty="0" err="1">
                <a:latin typeface="Open Sans SemiBold" panose="020B0706030804020204" pitchFamily="34" charset="0"/>
                <a:ea typeface="Open Sans SemiBold" panose="020B0706030804020204" pitchFamily="34" charset="0"/>
                <a:cs typeface="Open Sans SemiBold" panose="020B0706030804020204" pitchFamily="34" charset="0"/>
              </a:rPr>
              <a:t>Escucha</a:t>
            </a:r>
            <a:endParaRPr lang="en-US" sz="36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90D6B2F0-247C-1478-AEFF-891BF3685C54}"/>
              </a:ext>
            </a:extLst>
          </p:cNvPr>
          <p:cNvSpPr>
            <a:spLocks noGrp="1"/>
          </p:cNvSpPr>
          <p:nvPr>
            <p:ph type="body" idx="1"/>
          </p:nvPr>
        </p:nvSpPr>
        <p:spPr>
          <a:xfrm>
            <a:off x="401320" y="2362927"/>
            <a:ext cx="11049000" cy="2442754"/>
          </a:xfrm>
        </p:spPr>
        <p:txBody>
          <a:bodyPr/>
          <a:lstStyle/>
          <a:p>
            <a:pPr marL="101600" indent="0">
              <a:buNone/>
            </a:pPr>
            <a:r>
              <a:rPr lang="en-US" sz="2400" dirty="0">
                <a:latin typeface="Open Sans" panose="020B0606030504020204" pitchFamily="34" charset="0"/>
                <a:ea typeface="Open Sans" panose="020B0606030504020204" pitchFamily="34" charset="0"/>
                <a:cs typeface="Open Sans" panose="020B0606030504020204" pitchFamily="34" charset="0"/>
              </a:rPr>
              <a:t>5. Facilitate collaboration among provider organizations. (DELC, CCRR, Spark, USDA, etc. )</a:t>
            </a:r>
          </a:p>
          <a:p>
            <a:pPr marL="101600" indent="0">
              <a:buNone/>
            </a:pPr>
            <a:r>
              <a:rPr lang="en-US" sz="2400" dirty="0">
                <a:latin typeface="Open Sans" panose="020B0606030504020204" pitchFamily="34" charset="0"/>
                <a:ea typeface="Open Sans" panose="020B0606030504020204" pitchFamily="34" charset="0"/>
                <a:cs typeface="Open Sans" panose="020B0606030504020204" pitchFamily="34" charset="0"/>
              </a:rPr>
              <a:t>6. Increase awareness of Spark among parents and providers and inspire confidence in the system. </a:t>
            </a:r>
          </a:p>
        </p:txBody>
      </p:sp>
    </p:spTree>
    <p:extLst>
      <p:ext uri="{BB962C8B-B14F-4D97-AF65-F5344CB8AC3E}">
        <p14:creationId xmlns:p14="http://schemas.microsoft.com/office/powerpoint/2010/main" val="259704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A4B29-2C99-85BB-DE71-C3BB9C5649F2}"/>
              </a:ext>
            </a:extLst>
          </p:cNvPr>
          <p:cNvSpPr>
            <a:spLocks noGrp="1"/>
          </p:cNvSpPr>
          <p:nvPr>
            <p:ph type="title"/>
          </p:nvPr>
        </p:nvSpPr>
        <p:spPr>
          <a:xfrm>
            <a:off x="838200" y="1028064"/>
            <a:ext cx="8686800" cy="834773"/>
          </a:xfrm>
        </p:spPr>
        <p:txBody>
          <a:bodyPr/>
          <a:lstStyle/>
          <a:p>
            <a: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t>Spark Connections</a:t>
            </a:r>
            <a:b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br>
            <a: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t> </a:t>
            </a:r>
            <a:b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br>
            <a:endParaRPr lang="en-US" sz="36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90D6B2F0-247C-1478-AEFF-891BF3685C54}"/>
              </a:ext>
            </a:extLst>
          </p:cNvPr>
          <p:cNvSpPr>
            <a:spLocks noGrp="1"/>
          </p:cNvSpPr>
          <p:nvPr>
            <p:ph type="body" idx="1"/>
          </p:nvPr>
        </p:nvSpPr>
        <p:spPr>
          <a:xfrm>
            <a:off x="340360" y="2107661"/>
            <a:ext cx="11150600" cy="3722275"/>
          </a:xfrm>
        </p:spPr>
        <p:txBody>
          <a:bodyPr/>
          <a:lstStyle/>
          <a:p>
            <a:pPr marL="558800" indent="-457200">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Remove the star rating system and replace with badges of competence providers do and have meaning for parents.</a:t>
            </a:r>
          </a:p>
          <a:p>
            <a:pPr marL="558800" indent="-457200">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Use coaches and strengths-based systems to support the development of providers (strengths-based support to be licensed followed by strengths-based growth support.)</a:t>
            </a:r>
          </a:p>
        </p:txBody>
      </p:sp>
    </p:spTree>
    <p:extLst>
      <p:ext uri="{BB962C8B-B14F-4D97-AF65-F5344CB8AC3E}">
        <p14:creationId xmlns:p14="http://schemas.microsoft.com/office/powerpoint/2010/main" val="28695862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A4B29-2C99-85BB-DE71-C3BB9C5649F2}"/>
              </a:ext>
            </a:extLst>
          </p:cNvPr>
          <p:cNvSpPr>
            <a:spLocks noGrp="1"/>
          </p:cNvSpPr>
          <p:nvPr>
            <p:ph type="title"/>
          </p:nvPr>
        </p:nvSpPr>
        <p:spPr>
          <a:xfrm>
            <a:off x="746760" y="973911"/>
            <a:ext cx="4942840" cy="722810"/>
          </a:xfrm>
        </p:spPr>
        <p:txBody>
          <a:bodyPr/>
          <a:lstStyle/>
          <a:p>
            <a: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t>Spark Connections</a:t>
            </a:r>
          </a:p>
        </p:txBody>
      </p:sp>
      <p:sp>
        <p:nvSpPr>
          <p:cNvPr id="3" name="Text Placeholder 2">
            <a:extLst>
              <a:ext uri="{FF2B5EF4-FFF2-40B4-BE49-F238E27FC236}">
                <a16:creationId xmlns:a16="http://schemas.microsoft.com/office/drawing/2014/main" id="{90D6B2F0-247C-1478-AEFF-891BF3685C54}"/>
              </a:ext>
            </a:extLst>
          </p:cNvPr>
          <p:cNvSpPr>
            <a:spLocks noGrp="1"/>
          </p:cNvSpPr>
          <p:nvPr>
            <p:ph type="body" idx="1"/>
          </p:nvPr>
        </p:nvSpPr>
        <p:spPr>
          <a:xfrm>
            <a:off x="307340" y="1923144"/>
            <a:ext cx="10947400" cy="4070618"/>
          </a:xfrm>
        </p:spPr>
        <p:txBody>
          <a:bodyPr/>
          <a:lstStyle/>
          <a:p>
            <a:pPr marL="101600" indent="0">
              <a:buNone/>
            </a:pPr>
            <a:r>
              <a:rPr lang="en-US" sz="2400" dirty="0">
                <a:latin typeface="Open Sans" panose="020B0606030504020204" pitchFamily="34" charset="0"/>
                <a:ea typeface="Open Sans" panose="020B0606030504020204" pitchFamily="34" charset="0"/>
                <a:cs typeface="Open Sans" panose="020B0606030504020204" pitchFamily="34" charset="0"/>
              </a:rPr>
              <a:t>3. Use observation to ease the burden on providers to demonstrate quality.</a:t>
            </a:r>
          </a:p>
          <a:p>
            <a:pPr marL="101600" indent="0">
              <a:buNone/>
            </a:pPr>
            <a:r>
              <a:rPr lang="en-US" sz="2400" dirty="0">
                <a:latin typeface="Open Sans" panose="020B0606030504020204" pitchFamily="34" charset="0"/>
                <a:ea typeface="Open Sans" panose="020B0606030504020204" pitchFamily="34" charset="0"/>
                <a:cs typeface="Open Sans" panose="020B0606030504020204" pitchFamily="34" charset="0"/>
              </a:rPr>
              <a:t>4. Focus on attaining positive outcomes for providers so they can achieve positive outcomes for children.</a:t>
            </a:r>
          </a:p>
          <a:p>
            <a:pPr marL="101600" indent="0">
              <a:buNone/>
            </a:pPr>
            <a:r>
              <a:rPr lang="en-US" sz="2400" dirty="0">
                <a:latin typeface="Open Sans" panose="020B0606030504020204" pitchFamily="34" charset="0"/>
                <a:ea typeface="Open Sans" panose="020B0606030504020204" pitchFamily="34" charset="0"/>
                <a:cs typeface="Open Sans" panose="020B0606030504020204" pitchFamily="34" charset="0"/>
              </a:rPr>
              <a:t>5. Existing licensing be the marker for ECE providers and focus Spark on supporting the development of providers</a:t>
            </a:r>
          </a:p>
          <a:p>
            <a:pPr marL="101600" indent="0">
              <a:buNone/>
            </a:pP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454369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A4B29-2C99-85BB-DE71-C3BB9C5649F2}"/>
              </a:ext>
            </a:extLst>
          </p:cNvPr>
          <p:cNvSpPr>
            <a:spLocks noGrp="1"/>
          </p:cNvSpPr>
          <p:nvPr>
            <p:ph type="title"/>
          </p:nvPr>
        </p:nvSpPr>
        <p:spPr>
          <a:xfrm>
            <a:off x="838200" y="1028064"/>
            <a:ext cx="8686800" cy="834773"/>
          </a:xfrm>
        </p:spPr>
        <p:txBody>
          <a:bodyPr/>
          <a:lstStyle/>
          <a:p>
            <a: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t>Spark Connections</a:t>
            </a:r>
            <a:b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br>
            <a: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t> </a:t>
            </a:r>
            <a:b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br>
            <a:endParaRPr lang="en-US" sz="36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90D6B2F0-247C-1478-AEFF-891BF3685C54}"/>
              </a:ext>
            </a:extLst>
          </p:cNvPr>
          <p:cNvSpPr>
            <a:spLocks noGrp="1"/>
          </p:cNvSpPr>
          <p:nvPr>
            <p:ph type="body" idx="1"/>
          </p:nvPr>
        </p:nvSpPr>
        <p:spPr>
          <a:xfrm>
            <a:off x="279400" y="2006061"/>
            <a:ext cx="10352314" cy="3722275"/>
          </a:xfrm>
        </p:spPr>
        <p:txBody>
          <a:bodyPr/>
          <a:lstStyle/>
          <a:p>
            <a:pPr marL="558800" indent="-457200">
              <a:buAutoNum type="arabicPeriod" startAt="6"/>
            </a:pPr>
            <a:r>
              <a:rPr lang="en-US" sz="2400" dirty="0">
                <a:latin typeface="Open Sans" panose="020B0606030504020204" pitchFamily="34" charset="0"/>
                <a:ea typeface="Open Sans" panose="020B0606030504020204" pitchFamily="34" charset="0"/>
                <a:cs typeface="Open Sans" panose="020B0606030504020204" pitchFamily="34" charset="0"/>
              </a:rPr>
              <a:t>Offer rewards to teachers/directors of child care programs to prevent burnout and help them feel valued.</a:t>
            </a:r>
          </a:p>
          <a:p>
            <a:pPr marL="558800" indent="-457200">
              <a:buAutoNum type="arabicPeriod" startAt="6"/>
            </a:pPr>
            <a:r>
              <a:rPr lang="en-US" sz="2400" dirty="0">
                <a:latin typeface="Open Sans" panose="020B0606030504020204" pitchFamily="34" charset="0"/>
                <a:ea typeface="Open Sans" panose="020B0606030504020204" pitchFamily="34" charset="0"/>
                <a:cs typeface="Open Sans" panose="020B0606030504020204" pitchFamily="34" charset="0"/>
              </a:rPr>
              <a:t>Provide resources and trainings to support social-emotional/behavior support in the classroom. </a:t>
            </a:r>
          </a:p>
          <a:p>
            <a:pPr marL="101600" indent="0">
              <a:buNone/>
            </a:pP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101600" indent="0">
              <a:buNone/>
            </a:pP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786789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F3594-896F-047B-F9E5-C4B636720B97}"/>
              </a:ext>
            </a:extLst>
          </p:cNvPr>
          <p:cNvSpPr>
            <a:spLocks noGrp="1"/>
          </p:cNvSpPr>
          <p:nvPr>
            <p:ph type="title"/>
          </p:nvPr>
        </p:nvSpPr>
        <p:spPr>
          <a:xfrm>
            <a:off x="3507740" y="2709544"/>
            <a:ext cx="4431574" cy="719456"/>
          </a:xfrm>
        </p:spPr>
        <p:txBody>
          <a:bodyPr/>
          <a:lstStyle/>
          <a:p>
            <a:r>
              <a:rPr lang="en-US" dirty="0">
                <a:latin typeface="Open Sans SemiBold" panose="020B0706030804020204" pitchFamily="34" charset="0"/>
                <a:ea typeface="Open Sans SemiBold" panose="020B0706030804020204" pitchFamily="34" charset="0"/>
                <a:cs typeface="Open Sans SemiBold" panose="020B0706030804020204" pitchFamily="34" charset="0"/>
              </a:rPr>
              <a:t>Questions?</a:t>
            </a:r>
          </a:p>
        </p:txBody>
      </p:sp>
    </p:spTree>
    <p:extLst>
      <p:ext uri="{BB962C8B-B14F-4D97-AF65-F5344CB8AC3E}">
        <p14:creationId xmlns:p14="http://schemas.microsoft.com/office/powerpoint/2010/main" val="2021139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259ADAA-6E39-6422-6297-B7D37A2A28AB}"/>
              </a:ext>
            </a:extLst>
          </p:cNvPr>
          <p:cNvSpPr>
            <a:spLocks noGrp="1"/>
          </p:cNvSpPr>
          <p:nvPr>
            <p:ph type="title"/>
          </p:nvPr>
        </p:nvSpPr>
        <p:spPr>
          <a:xfrm>
            <a:off x="852170" y="2540397"/>
            <a:ext cx="8686800" cy="1376522"/>
          </a:xfrm>
        </p:spPr>
        <p:txBody>
          <a:bodyPr/>
          <a:lstStyle/>
          <a:p>
            <a:r>
              <a:rPr lang="en-US" sz="5400" b="0" dirty="0">
                <a:latin typeface="Open Sans" panose="020B0606030504020204" pitchFamily="34" charset="0"/>
                <a:ea typeface="Open Sans" panose="020B0606030504020204" pitchFamily="34" charset="0"/>
                <a:cs typeface="Open Sans" panose="020B0606030504020204" pitchFamily="34" charset="0"/>
              </a:rPr>
              <a:t>Website Updates</a:t>
            </a:r>
          </a:p>
        </p:txBody>
      </p:sp>
    </p:spTree>
    <p:extLst>
      <p:ext uri="{BB962C8B-B14F-4D97-AF65-F5344CB8AC3E}">
        <p14:creationId xmlns:p14="http://schemas.microsoft.com/office/powerpoint/2010/main" val="1345477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2FB1FF3-DF3D-DABE-74E6-A3F117E5CF01}"/>
              </a:ext>
            </a:extLst>
          </p:cNvPr>
          <p:cNvSpPr>
            <a:spLocks noGrp="1"/>
          </p:cNvSpPr>
          <p:nvPr>
            <p:ph type="body" idx="1"/>
          </p:nvPr>
        </p:nvSpPr>
        <p:spPr>
          <a:xfrm>
            <a:off x="706120" y="1498919"/>
            <a:ext cx="9281160" cy="3418521"/>
          </a:xfrm>
        </p:spPr>
        <p:txBody>
          <a:bodyPr/>
          <a:lstStyle/>
          <a:p>
            <a:pPr>
              <a:buFont typeface="Wingdings" panose="05000000000000000000" pitchFamily="2" charset="2"/>
              <a:buChar char="§"/>
            </a:pPr>
            <a:r>
              <a:rPr lang="en-US" sz="2400" dirty="0">
                <a:latin typeface="Open Sans" panose="020B0606030504020204" pitchFamily="34" charset="0"/>
                <a:ea typeface="Open Sans" panose="020B0606030504020204" pitchFamily="34" charset="0"/>
                <a:cs typeface="Open Sans" panose="020B0606030504020204" pitchFamily="34" charset="0"/>
              </a:rPr>
              <a:t>Renewal page: renewal online submission</a:t>
            </a:r>
          </a:p>
          <a:p>
            <a:pPr>
              <a:buFont typeface="Wingdings" panose="05000000000000000000" pitchFamily="2" charset="2"/>
              <a:buChar char="§"/>
            </a:pPr>
            <a:r>
              <a:rPr lang="en-US" sz="2400" dirty="0">
                <a:latin typeface="Open Sans" panose="020B0606030504020204" pitchFamily="34" charset="0"/>
                <a:ea typeface="Open Sans" panose="020B0606030504020204" pitchFamily="34" charset="0"/>
                <a:cs typeface="Open Sans" panose="020B0606030504020204" pitchFamily="34" charset="0"/>
              </a:rPr>
              <a:t>Observation &amp; Assessment helpline: </a:t>
            </a:r>
            <a:r>
              <a:rPr lang="en-US" sz="2400" dirty="0">
                <a:latin typeface="Open Sans" panose="020B0606030504020204" pitchFamily="34" charset="0"/>
                <a:ea typeface="Open Sans" panose="020B0606030504020204" pitchFamily="34" charset="0"/>
                <a:cs typeface="Open Sans" panose="020B0606030504020204" pitchFamily="34" charset="0"/>
                <a:hlinkClick r:id="rId2"/>
              </a:rPr>
              <a:t>assessment_team@wou.edu</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a:lnSpc>
                <a:spcPct val="100000"/>
              </a:lnSpc>
              <a:buFont typeface="Wingdings" panose="05000000000000000000" pitchFamily="2" charset="2"/>
              <a:buChar char="§"/>
            </a:pPr>
            <a:r>
              <a:rPr lang="en-US" sz="2400" dirty="0">
                <a:latin typeface="Open Sans" panose="020B0606030504020204" pitchFamily="34" charset="0"/>
                <a:ea typeface="Open Sans" panose="020B0606030504020204" pitchFamily="34" charset="0"/>
                <a:cs typeface="Open Sans" panose="020B0606030504020204" pitchFamily="34" charset="0"/>
              </a:rPr>
              <a:t>QIS portal: FCCN Participation Funds forms</a:t>
            </a:r>
          </a:p>
          <a:p>
            <a:pPr lvl="1">
              <a:lnSpc>
                <a:spcPct val="100000"/>
              </a:lnSpc>
              <a:buFont typeface="Wingdings" panose="05000000000000000000" pitchFamily="2" charset="2"/>
              <a:buChar char="§"/>
            </a:pPr>
            <a:r>
              <a:rPr lang="en-US" sz="2400" dirty="0">
                <a:latin typeface="Open Sans" panose="020B0606030504020204" pitchFamily="34" charset="0"/>
                <a:ea typeface="Open Sans" panose="020B0606030504020204" pitchFamily="34" charset="0"/>
                <a:cs typeface="Open Sans" panose="020B0606030504020204" pitchFamily="34" charset="0"/>
              </a:rPr>
              <a:t>Early educator materials – Applications/Forms</a:t>
            </a:r>
          </a:p>
        </p:txBody>
      </p:sp>
    </p:spTree>
    <p:extLst>
      <p:ext uri="{BB962C8B-B14F-4D97-AF65-F5344CB8AC3E}">
        <p14:creationId xmlns:p14="http://schemas.microsoft.com/office/powerpoint/2010/main" val="3168614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3" name="Title 2">
            <a:extLst>
              <a:ext uri="{FF2B5EF4-FFF2-40B4-BE49-F238E27FC236}">
                <a16:creationId xmlns:a16="http://schemas.microsoft.com/office/drawing/2014/main" id="{B3CBFCD8-2EB3-403A-B6F1-7F5B4603D803}"/>
              </a:ext>
            </a:extLst>
          </p:cNvPr>
          <p:cNvSpPr>
            <a:spLocks noGrp="1"/>
          </p:cNvSpPr>
          <p:nvPr>
            <p:ph type="title"/>
          </p:nvPr>
        </p:nvSpPr>
        <p:spPr>
          <a:xfrm>
            <a:off x="1752600" y="2667000"/>
            <a:ext cx="8686800" cy="762000"/>
          </a:xfrm>
        </p:spPr>
        <p:txBody>
          <a:bodyPr/>
          <a:lstStyle/>
          <a:p>
            <a:pPr algn="ctr"/>
            <a:r>
              <a:rPr lang="en-US" dirty="0">
                <a:latin typeface="Open Sans SemiBold" panose="020B0706030804020204" pitchFamily="34" charset="0"/>
                <a:ea typeface="Open Sans SemiBold" panose="020B0706030804020204" pitchFamily="34" charset="0"/>
                <a:cs typeface="Open Sans SemiBold" panose="020B0706030804020204" pitchFamily="34" charset="0"/>
              </a:rPr>
              <a:t>Spark Help Desk</a:t>
            </a:r>
          </a:p>
        </p:txBody>
      </p:sp>
    </p:spTree>
  </p:cSld>
  <p:clrMapOvr>
    <a:masterClrMapping/>
  </p:clrMapOvr>
</p:sld>
</file>

<file path=ppt/theme/theme1.xml><?xml version="1.0" encoding="utf-8"?>
<a:theme xmlns:a="http://schemas.openxmlformats.org/drawingml/2006/main" name="Spark Presentation Classic">
  <a:themeElements>
    <a:clrScheme name="Spark Oregon Colors">
      <a:dk1>
        <a:srgbClr val="6D6A6A"/>
      </a:dk1>
      <a:lt1>
        <a:srgbClr val="FFFFFF"/>
      </a:lt1>
      <a:dk2>
        <a:srgbClr val="6D6A6A"/>
      </a:dk2>
      <a:lt2>
        <a:srgbClr val="E7E6E6"/>
      </a:lt2>
      <a:accent1>
        <a:srgbClr val="009DA5"/>
      </a:accent1>
      <a:accent2>
        <a:srgbClr val="0090D0"/>
      </a:accent2>
      <a:accent3>
        <a:srgbClr val="6AA744"/>
      </a:accent3>
      <a:accent4>
        <a:srgbClr val="E05E1F"/>
      </a:accent4>
      <a:accent5>
        <a:srgbClr val="B62654"/>
      </a:accent5>
      <a:accent6>
        <a:srgbClr val="EEBC5F"/>
      </a:accent6>
      <a:hlink>
        <a:srgbClr val="00A59A"/>
      </a:hlink>
      <a:folHlink>
        <a:srgbClr val="00A4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park Oregon Colors">
    <a:dk1>
      <a:srgbClr val="6D6A6A"/>
    </a:dk1>
    <a:lt1>
      <a:srgbClr val="FFFFFF"/>
    </a:lt1>
    <a:dk2>
      <a:srgbClr val="6D6A6A"/>
    </a:dk2>
    <a:lt2>
      <a:srgbClr val="E7E6E6"/>
    </a:lt2>
    <a:accent1>
      <a:srgbClr val="009DA5"/>
    </a:accent1>
    <a:accent2>
      <a:srgbClr val="0090D0"/>
    </a:accent2>
    <a:accent3>
      <a:srgbClr val="6AA744"/>
    </a:accent3>
    <a:accent4>
      <a:srgbClr val="E05E1F"/>
    </a:accent4>
    <a:accent5>
      <a:srgbClr val="B62654"/>
    </a:accent5>
    <a:accent6>
      <a:srgbClr val="EEBC5F"/>
    </a:accent6>
    <a:hlink>
      <a:srgbClr val="00A59A"/>
    </a:hlink>
    <a:folHlink>
      <a:srgbClr val="00A499"/>
    </a:folHlink>
  </a:clrScheme>
</a:themeOverride>
</file>

<file path=ppt/theme/themeOverride2.xml><?xml version="1.0" encoding="utf-8"?>
<a:themeOverride xmlns:a="http://schemas.openxmlformats.org/drawingml/2006/main">
  <a:clrScheme name="Spark Oregon Colors">
    <a:dk1>
      <a:srgbClr val="6D6A6A"/>
    </a:dk1>
    <a:lt1>
      <a:srgbClr val="FFFFFF"/>
    </a:lt1>
    <a:dk2>
      <a:srgbClr val="6D6A6A"/>
    </a:dk2>
    <a:lt2>
      <a:srgbClr val="E7E6E6"/>
    </a:lt2>
    <a:accent1>
      <a:srgbClr val="009DA5"/>
    </a:accent1>
    <a:accent2>
      <a:srgbClr val="0090D0"/>
    </a:accent2>
    <a:accent3>
      <a:srgbClr val="6AA744"/>
    </a:accent3>
    <a:accent4>
      <a:srgbClr val="E05E1F"/>
    </a:accent4>
    <a:accent5>
      <a:srgbClr val="B62654"/>
    </a:accent5>
    <a:accent6>
      <a:srgbClr val="EEBC5F"/>
    </a:accent6>
    <a:hlink>
      <a:srgbClr val="00A59A"/>
    </a:hlink>
    <a:folHlink>
      <a:srgbClr val="00A499"/>
    </a:folHlink>
  </a:clrScheme>
</a:themeOverride>
</file>

<file path=docProps/app.xml><?xml version="1.0" encoding="utf-8"?>
<Properties xmlns="http://schemas.openxmlformats.org/officeDocument/2006/extended-properties" xmlns:vt="http://schemas.openxmlformats.org/officeDocument/2006/docPropsVTypes">
  <Template/>
  <TotalTime>5429</TotalTime>
  <Words>2214</Words>
  <Application>Microsoft Office PowerPoint</Application>
  <PresentationFormat>Widescreen</PresentationFormat>
  <Paragraphs>205</Paragraphs>
  <Slides>33</Slides>
  <Notes>21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44" baseType="lpstr">
      <vt:lpstr>Open Sans SemiBold</vt:lpstr>
      <vt:lpstr>Arial</vt:lpstr>
      <vt:lpstr>Noto Sans Symbols</vt:lpstr>
      <vt:lpstr>Calibri</vt:lpstr>
      <vt:lpstr>Arial Black</vt:lpstr>
      <vt:lpstr>Open Sans</vt:lpstr>
      <vt:lpstr>Wingdings</vt:lpstr>
      <vt:lpstr>Twentieth Century</vt:lpstr>
      <vt:lpstr>Courier New</vt:lpstr>
      <vt:lpstr>Spark Presentation Classic</vt:lpstr>
      <vt:lpstr>Acrobat Document</vt:lpstr>
      <vt:lpstr>August Spark Webinar </vt:lpstr>
      <vt:lpstr>Welcome and Introductions</vt:lpstr>
      <vt:lpstr>Agenda</vt:lpstr>
      <vt:lpstr>Portfolio Alternatives</vt:lpstr>
      <vt:lpstr>Beginning 10/1/2023</vt:lpstr>
      <vt:lpstr>What can Non-DHS listed programs do?  </vt:lpstr>
      <vt:lpstr>How do programs participate in QI Cycles? </vt:lpstr>
      <vt:lpstr>PowerPoint Presentation</vt:lpstr>
      <vt:lpstr>PowerPoint Presentation</vt:lpstr>
      <vt:lpstr>12-Month Reflection </vt:lpstr>
      <vt:lpstr>Spark Transition Team</vt:lpstr>
      <vt:lpstr>The Spark Transition Team</vt:lpstr>
      <vt:lpstr>Overview</vt:lpstr>
      <vt:lpstr>Timeline</vt:lpstr>
      <vt:lpstr>Work Compensation</vt:lpstr>
      <vt:lpstr>Recruiting Messaging</vt:lpstr>
      <vt:lpstr>PowerPoint Presentation</vt:lpstr>
      <vt:lpstr>Screening Form</vt:lpstr>
      <vt:lpstr>Application &amp; Interview Process</vt:lpstr>
      <vt:lpstr>Outreach </vt:lpstr>
      <vt:lpstr>Reporting</vt:lpstr>
      <vt:lpstr>Design Team Recommendations</vt:lpstr>
      <vt:lpstr>Listening Team Recommendations</vt:lpstr>
      <vt:lpstr>Equipo de Escucha   </vt:lpstr>
      <vt:lpstr>Equipo de Escucha</vt:lpstr>
      <vt:lpstr>Equipo de Escucha</vt:lpstr>
      <vt:lpstr>Spark Connections   </vt:lpstr>
      <vt:lpstr>Spark Connections</vt:lpstr>
      <vt:lpstr>Spark Connections   </vt:lpstr>
      <vt:lpstr>Questions?</vt:lpstr>
      <vt:lpstr>Website Updates</vt:lpstr>
      <vt:lpstr>PowerPoint Presentation</vt:lpstr>
      <vt:lpstr>Spark Help Desk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Spark  Trainers name Training date CKC: Program Management, Set 1</dc:title>
  <dc:creator>Schuyler Crawford</dc:creator>
  <cp:lastModifiedBy>Chien Fei Huang</cp:lastModifiedBy>
  <cp:revision>77</cp:revision>
  <dcterms:created xsi:type="dcterms:W3CDTF">2016-12-06T01:06:34Z</dcterms:created>
  <dcterms:modified xsi:type="dcterms:W3CDTF">2023-08-31T21:58:18Z</dcterms:modified>
</cp:coreProperties>
</file>