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5"/>
  </p:notesMasterIdLst>
  <p:handoutMasterIdLst>
    <p:handoutMasterId r:id="rId16"/>
  </p:handoutMasterIdLst>
  <p:sldIdLst>
    <p:sldId id="323" r:id="rId2"/>
    <p:sldId id="287" r:id="rId3"/>
    <p:sldId id="302" r:id="rId4"/>
    <p:sldId id="305" r:id="rId5"/>
    <p:sldId id="304" r:id="rId6"/>
    <p:sldId id="329" r:id="rId7"/>
    <p:sldId id="299" r:id="rId8"/>
    <p:sldId id="316" r:id="rId9"/>
    <p:sldId id="275" r:id="rId10"/>
    <p:sldId id="330" r:id="rId11"/>
    <p:sldId id="283" r:id="rId12"/>
    <p:sldId id="313" r:id="rId13"/>
    <p:sldId id="267" r:id="rId1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8A878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0850" autoAdjust="0"/>
  </p:normalViewPr>
  <p:slideViewPr>
    <p:cSldViewPr snapToGrid="0" snapToObjects="1">
      <p:cViewPr varScale="1">
        <p:scale>
          <a:sx n="55" d="100"/>
          <a:sy n="55" d="100"/>
        </p:scale>
        <p:origin x="2148" y="7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6" d="100"/>
          <a:sy n="86" d="100"/>
        </p:scale>
        <p:origin x="386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725"/>
          </a:xfrm>
          <a:prstGeom prst="rect">
            <a:avLst/>
          </a:prstGeom>
        </p:spPr>
        <p:txBody>
          <a:bodyPr vert="horz" lIns="91440" tIns="45720" rIns="91440" bIns="45720" rtlCol="0"/>
          <a:lstStyle>
            <a:lvl1pPr algn="r">
              <a:defRPr sz="1200"/>
            </a:lvl1pPr>
          </a:lstStyle>
          <a:p>
            <a:fld id="{D06D2D6D-5213-46C5-83EF-486F69BCB46E}" type="datetimeFigureOut">
              <a:rPr lang="en-US" smtClean="0"/>
              <a:t>7/25/2023</a:t>
            </a:fld>
            <a:endParaRPr lang="en-US"/>
          </a:p>
        </p:txBody>
      </p:sp>
      <p:sp>
        <p:nvSpPr>
          <p:cNvPr id="4" name="Footer Placeholder 3"/>
          <p:cNvSpPr>
            <a:spLocks noGrp="1"/>
          </p:cNvSpPr>
          <p:nvPr>
            <p:ph type="ftr" sz="quarter" idx="2"/>
          </p:nvPr>
        </p:nvSpPr>
        <p:spPr>
          <a:xfrm>
            <a:off x="0" y="8829676"/>
            <a:ext cx="303784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6"/>
            <a:ext cx="3037840" cy="466725"/>
          </a:xfrm>
          <a:prstGeom prst="rect">
            <a:avLst/>
          </a:prstGeom>
        </p:spPr>
        <p:txBody>
          <a:bodyPr vert="horz" lIns="91440" tIns="45720" rIns="91440" bIns="45720" rtlCol="0" anchor="b"/>
          <a:lstStyle>
            <a:lvl1pPr algn="r">
              <a:defRPr sz="1200"/>
            </a:lvl1pPr>
          </a:lstStyle>
          <a:p>
            <a:fld id="{B9DDDBC2-D1C3-4FA0-B385-7E23AA1772FA}" type="slidenum">
              <a:rPr lang="en-US" smtClean="0"/>
              <a:t>‹#›</a:t>
            </a:fld>
            <a:endParaRPr lang="en-US"/>
          </a:p>
        </p:txBody>
      </p:sp>
    </p:spTree>
    <p:extLst>
      <p:ext uri="{BB962C8B-B14F-4D97-AF65-F5344CB8AC3E}">
        <p14:creationId xmlns:p14="http://schemas.microsoft.com/office/powerpoint/2010/main" val="15870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1440" tIns="45720" rIns="91440" bIns="45720" rtlCol="0"/>
          <a:lstStyle>
            <a:lvl1pPr algn="r">
              <a:defRPr sz="1200"/>
            </a:lvl1pPr>
          </a:lstStyle>
          <a:p>
            <a:fld id="{8162A916-512A-487E-B56F-9A7A3F7AAA71}" type="datetimeFigureOut">
              <a:rPr lang="en-US" smtClean="0"/>
              <a:t>7/25/2023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1440" tIns="45720" rIns="91440" bIns="45720" rtlCol="0" anchor="b"/>
          <a:lstStyle>
            <a:lvl1pPr algn="r">
              <a:defRPr sz="1200"/>
            </a:lvl1pPr>
          </a:lstStyle>
          <a:p>
            <a:fld id="{407B59C2-0F81-4759-B653-859C9FDF06D1}" type="slidenum">
              <a:rPr lang="en-US" smtClean="0"/>
              <a:t>‹#›</a:t>
            </a:fld>
            <a:endParaRPr lang="en-US"/>
          </a:p>
        </p:txBody>
      </p:sp>
    </p:spTree>
    <p:extLst>
      <p:ext uri="{BB962C8B-B14F-4D97-AF65-F5344CB8AC3E}">
        <p14:creationId xmlns:p14="http://schemas.microsoft.com/office/powerpoint/2010/main" val="119605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a:t>
            </a:fld>
            <a:endParaRPr lang="en-US"/>
          </a:p>
        </p:txBody>
      </p:sp>
    </p:spTree>
    <p:extLst>
      <p:ext uri="{BB962C8B-B14F-4D97-AF65-F5344CB8AC3E}">
        <p14:creationId xmlns:p14="http://schemas.microsoft.com/office/powerpoint/2010/main" val="241481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Open Sans" panose="020B0606030504020204" pitchFamily="34" charset="0"/>
                <a:ea typeface="Open Sans" panose="020B0606030504020204" pitchFamily="34" charset="0"/>
                <a:cs typeface="Open Sans" panose="020B0606030504020204" pitchFamily="34" charset="0"/>
              </a:rPr>
              <a:t>There are four Environment Rating Scales (ERS) that are designed to assess process quality in an early childhood or school age care group</a:t>
            </a:r>
            <a:r>
              <a:rPr lang="en-US" sz="1200" i="1" dirty="0">
                <a:latin typeface="Open Sans" panose="020B0606030504020204" pitchFamily="34" charset="0"/>
                <a:ea typeface="Open Sans" panose="020B0606030504020204" pitchFamily="34" charset="0"/>
                <a:cs typeface="Open Sans" panose="020B0606030504020204" pitchFamily="34" charset="0"/>
              </a:rPr>
              <a:t> </a:t>
            </a:r>
          </a:p>
          <a:p>
            <a:pPr marL="285750" indent="-285750">
              <a:buFont typeface="Arial" panose="020B0604020202020204" pitchFamily="34" charset="0"/>
              <a:buChar char="•"/>
            </a:pPr>
            <a:endParaRPr lang="en-US" sz="1200" i="1" dirty="0">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en-US" sz="1200" dirty="0">
                <a:latin typeface="Open Sans" panose="020B0606030504020204" pitchFamily="34" charset="0"/>
                <a:ea typeface="Open Sans" panose="020B0606030504020204" pitchFamily="34" charset="0"/>
                <a:cs typeface="Open Sans" panose="020B0606030504020204" pitchFamily="34" charset="0"/>
              </a:rPr>
              <a:t>The tools are periodically updated and validated</a:t>
            </a:r>
          </a:p>
          <a:p>
            <a:r>
              <a:rPr lang="en-US" dirty="0"/>
              <a:t>The Environment Rating Scales were developed to evaluate the process quality in settings</a:t>
            </a:r>
          </a:p>
          <a:p>
            <a:r>
              <a:rPr lang="en-US" dirty="0"/>
              <a:t>for children. Process quality refers to the experience of children within the care environment</a:t>
            </a:r>
          </a:p>
          <a:p>
            <a:r>
              <a:rPr lang="en-US" dirty="0"/>
              <a:t>including their interactions with others, materials, and activities (</a:t>
            </a:r>
            <a:r>
              <a:rPr lang="en-US" dirty="0" err="1"/>
              <a:t>Phillipsen</a:t>
            </a:r>
            <a:r>
              <a:rPr lang="en-US" dirty="0"/>
              <a:t>, </a:t>
            </a:r>
            <a:r>
              <a:rPr lang="en-US" dirty="0" err="1"/>
              <a:t>Burchinal</a:t>
            </a:r>
            <a:r>
              <a:rPr lang="en-US" dirty="0"/>
              <a:t>, Howes,</a:t>
            </a:r>
          </a:p>
          <a:p>
            <a:r>
              <a:rPr lang="en-US" dirty="0"/>
              <a:t>&amp; Cryer, 1997). Process quality is assessed primarily through observation and has been found to</a:t>
            </a:r>
          </a:p>
          <a:p>
            <a:r>
              <a:rPr lang="en-US" dirty="0"/>
              <a:t>be more predictive of child outcomes than structural indicators of quality such as staff to child</a:t>
            </a:r>
          </a:p>
          <a:p>
            <a:r>
              <a:rPr lang="en-US" dirty="0"/>
              <a:t>ratio, group size, cost of care, and type of care (</a:t>
            </a:r>
            <a:r>
              <a:rPr lang="en-US" dirty="0" err="1"/>
              <a:t>Whitebook</a:t>
            </a:r>
            <a:r>
              <a:rPr lang="en-US" dirty="0"/>
              <a:t>, 1989)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Builds a holistic</a:t>
            </a:r>
            <a:r>
              <a:rPr lang="en-US" baseline="0" dirty="0"/>
              <a:t> base for quality. Looks at a wide range of indicators of quality. It is most often used as a tool for CQI.</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Snapshot in time and is </a:t>
            </a:r>
            <a:r>
              <a:rPr lang="en-US" sz="1200" kern="1200" dirty="0">
                <a:solidFill>
                  <a:schemeClr val="tx1"/>
                </a:solidFill>
                <a:effectLst/>
                <a:latin typeface="+mn-lt"/>
                <a:ea typeface="+mn-ea"/>
                <a:cs typeface="+mn-cs"/>
              </a:rPr>
              <a:t>not reflective of a single adult or child. Therefore, strengths and recommendations are intended to inform the entire teaching team who work with the children.</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Spark Assessors are able to conduct assessments in three of the four tools. </a:t>
            </a:r>
            <a:r>
              <a:rPr lang="en-US" dirty="0"/>
              <a:t>ECERS-3 is for children aged 3 – 5 years old. ITERS-3 is for children birth to 3 years old. FCCERS-3 is for children birth to 12 years old in home based settings. SACERS-U is not currently being used in Oregon.</a:t>
            </a:r>
          </a:p>
        </p:txBody>
      </p:sp>
      <p:sp>
        <p:nvSpPr>
          <p:cNvPr id="4" name="Slide Number Placeholder 3"/>
          <p:cNvSpPr>
            <a:spLocks noGrp="1"/>
          </p:cNvSpPr>
          <p:nvPr>
            <p:ph type="sldNum" sz="quarter" idx="10"/>
          </p:nvPr>
        </p:nvSpPr>
        <p:spPr/>
        <p:txBody>
          <a:bodyPr/>
          <a:lstStyle/>
          <a:p>
            <a:fld id="{407B59C2-0F81-4759-B653-859C9FDF06D1}" type="slidenum">
              <a:rPr lang="en-US" smtClean="0"/>
              <a:t>2</a:t>
            </a:fld>
            <a:endParaRPr lang="en-US"/>
          </a:p>
        </p:txBody>
      </p:sp>
    </p:spTree>
    <p:extLst>
      <p:ext uri="{BB962C8B-B14F-4D97-AF65-F5344CB8AC3E}">
        <p14:creationId xmlns:p14="http://schemas.microsoft.com/office/powerpoint/2010/main" val="1783734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Show of hands if one of their sites has been selected for observation this year.</a:t>
            </a:r>
          </a:p>
          <a:p>
            <a:endParaRPr lang="en-US" baseline="0" dirty="0"/>
          </a:p>
          <a:p>
            <a:r>
              <a:rPr lang="en-US" baseline="0" dirty="0"/>
              <a:t>Currently, if a site is selected for observation in the state sample, the expectation is that all state funded preschool classrooms at that site will be observed. This includes OPK and PSP.</a:t>
            </a:r>
          </a:p>
          <a:p>
            <a:endParaRPr lang="en-US" baseline="0" dirty="0"/>
          </a:p>
          <a:p>
            <a:r>
              <a:rPr lang="en-US" baseline="0" dirty="0"/>
              <a:t>Discuss why they may want to choose CLASS or ECERS-3, depending on program goals. (Dual coding is available if desired with CLASS._</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3</a:t>
            </a:fld>
            <a:endParaRPr lang="en-US"/>
          </a:p>
        </p:txBody>
      </p:sp>
    </p:spTree>
    <p:extLst>
      <p:ext uri="{BB962C8B-B14F-4D97-AF65-F5344CB8AC3E}">
        <p14:creationId xmlns:p14="http://schemas.microsoft.com/office/powerpoint/2010/main" val="3734294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three components</a:t>
            </a:r>
            <a:r>
              <a:rPr lang="en-US" baseline="0" dirty="0"/>
              <a:t> of the scales: subscales, items, and indicators. </a:t>
            </a:r>
            <a:r>
              <a:rPr lang="en-US" dirty="0"/>
              <a:t>Review (page</a:t>
            </a:r>
            <a:r>
              <a:rPr lang="en-US" baseline="0" dirty="0"/>
              <a:t> 13 in their scales).</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4</a:t>
            </a:fld>
            <a:endParaRPr lang="en-US"/>
          </a:p>
        </p:txBody>
      </p:sp>
    </p:spTree>
    <p:extLst>
      <p:ext uri="{BB962C8B-B14F-4D97-AF65-F5344CB8AC3E}">
        <p14:creationId xmlns:p14="http://schemas.microsoft.com/office/powerpoint/2010/main" val="923535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(page</a:t>
            </a:r>
            <a:r>
              <a:rPr lang="en-US" baseline="0" dirty="0"/>
              <a:t> 15 in their scales). Make sure to look at notes for clarification. (5.1 for ample space)</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5</a:t>
            </a:fld>
            <a:endParaRPr lang="en-US"/>
          </a:p>
        </p:txBody>
      </p:sp>
    </p:spTree>
    <p:extLst>
      <p:ext uri="{BB962C8B-B14F-4D97-AF65-F5344CB8AC3E}">
        <p14:creationId xmlns:p14="http://schemas.microsoft.com/office/powerpoint/2010/main" val="1624537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10 in the scales: </a:t>
            </a:r>
          </a:p>
          <a:p>
            <a:r>
              <a:rPr lang="en-US" dirty="0"/>
              <a:t>Accessible</a:t>
            </a:r>
          </a:p>
          <a:p>
            <a:r>
              <a:rPr lang="en-US" dirty="0"/>
              <a:t>Play area/interest center</a:t>
            </a:r>
          </a:p>
          <a:p>
            <a:r>
              <a:rPr lang="en-US" dirty="0"/>
              <a:t>Timing of free play</a:t>
            </a:r>
          </a:p>
          <a:p>
            <a:r>
              <a:rPr lang="en-US" dirty="0"/>
              <a:t>Notes for clarification on each page of the scales.</a:t>
            </a:r>
          </a:p>
        </p:txBody>
      </p:sp>
      <p:sp>
        <p:nvSpPr>
          <p:cNvPr id="4" name="Slide Number Placeholder 3"/>
          <p:cNvSpPr>
            <a:spLocks noGrp="1"/>
          </p:cNvSpPr>
          <p:nvPr>
            <p:ph type="sldNum" sz="quarter" idx="10"/>
          </p:nvPr>
        </p:nvSpPr>
        <p:spPr/>
        <p:txBody>
          <a:bodyPr/>
          <a:lstStyle/>
          <a:p>
            <a:fld id="{407B59C2-0F81-4759-B653-859C9FDF06D1}" type="slidenum">
              <a:rPr lang="en-US" smtClean="0"/>
              <a:t>6</a:t>
            </a:fld>
            <a:endParaRPr lang="en-US"/>
          </a:p>
        </p:txBody>
      </p:sp>
    </p:spTree>
    <p:extLst>
      <p:ext uri="{BB962C8B-B14F-4D97-AF65-F5344CB8AC3E}">
        <p14:creationId xmlns:p14="http://schemas.microsoft.com/office/powerpoint/2010/main" val="176890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Navigate to the ERSI website</a:t>
            </a:r>
            <a:r>
              <a:rPr lang="en-US" baseline="0" dirty="0"/>
              <a:t> to show them where to find the updated ECERS-3 additional notes. Tell participants to plan on gluing/taping the notes to the corresponding pages in their ECERS-3 book if they are using their books to provide support. </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7</a:t>
            </a:fld>
            <a:endParaRPr lang="en-US"/>
          </a:p>
        </p:txBody>
      </p:sp>
    </p:spTree>
    <p:extLst>
      <p:ext uri="{BB962C8B-B14F-4D97-AF65-F5344CB8AC3E}">
        <p14:creationId xmlns:p14="http://schemas.microsoft.com/office/powerpoint/2010/main" val="1536050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how to score this sample item following</a:t>
            </a:r>
            <a:r>
              <a:rPr lang="en-US" baseline="0" dirty="0"/>
              <a:t> the scoring system (page 9 in the scale). Ask a participant to share their thoughts and explain their justification.</a:t>
            </a:r>
          </a:p>
          <a:p>
            <a:r>
              <a:rPr lang="en-US" baseline="0" dirty="0"/>
              <a:t>Note that if all the 5’s and 7’s were no, the score would be the same. </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8</a:t>
            </a:fld>
            <a:endParaRPr lang="en-US"/>
          </a:p>
        </p:txBody>
      </p:sp>
    </p:spTree>
    <p:extLst>
      <p:ext uri="{BB962C8B-B14F-4D97-AF65-F5344CB8AC3E}">
        <p14:creationId xmlns:p14="http://schemas.microsoft.com/office/powerpoint/2010/main" val="2441857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Item 26: Promoting acceptance of diversity (pg. 65). At 5.1 and 5.2, “accessible” means for an hour of the observation (from the additional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hour accessibility mark has implications throughout the scale.</a:t>
            </a:r>
          </a:p>
          <a:p>
            <a:endParaRPr lang="en-US" dirty="0"/>
          </a:p>
          <a:p>
            <a:r>
              <a:rPr lang="en-US" dirty="0"/>
              <a:t>Look at Item 25: Understanding written numbers (</a:t>
            </a:r>
            <a:r>
              <a:rPr lang="en-US" dirty="0" err="1"/>
              <a:t>pg</a:t>
            </a:r>
            <a:r>
              <a:rPr lang="en-US" dirty="0"/>
              <a:t> 63). At 7.3, “frequently” just means it must be observed twice.</a:t>
            </a:r>
          </a:p>
          <a:p>
            <a:r>
              <a:rPr lang="en-US" dirty="0"/>
              <a:t>Look at item 30: Staff-child interaction (pg. 73) 5.2 “usually” means most of the time with few exceptions. 7.1 must be consistently observed across children with only minor lapses (see notes for clarification). Give example of a teacher repeatedly becoming exasperated with one child who pushes her buttons.</a:t>
            </a:r>
          </a:p>
        </p:txBody>
      </p:sp>
      <p:sp>
        <p:nvSpPr>
          <p:cNvPr id="4" name="Slide Number Placeholder 3"/>
          <p:cNvSpPr>
            <a:spLocks noGrp="1"/>
          </p:cNvSpPr>
          <p:nvPr>
            <p:ph type="sldNum" sz="quarter" idx="10"/>
          </p:nvPr>
        </p:nvSpPr>
        <p:spPr/>
        <p:txBody>
          <a:bodyPr/>
          <a:lstStyle/>
          <a:p>
            <a:fld id="{407B59C2-0F81-4759-B653-859C9FDF06D1}" type="slidenum">
              <a:rPr lang="en-US" smtClean="0"/>
              <a:t>9</a:t>
            </a:fld>
            <a:endParaRPr lang="en-US"/>
          </a:p>
        </p:txBody>
      </p:sp>
    </p:spTree>
    <p:extLst>
      <p:ext uri="{BB962C8B-B14F-4D97-AF65-F5344CB8AC3E}">
        <p14:creationId xmlns:p14="http://schemas.microsoft.com/office/powerpoint/2010/main" val="856906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sample reports – score report and narrative report. </a:t>
            </a:r>
          </a:p>
          <a:p>
            <a:r>
              <a:rPr lang="en-US" dirty="0"/>
              <a:t>Highlight – </a:t>
            </a:r>
          </a:p>
          <a:p>
            <a:pPr marL="228600" indent="-228600">
              <a:buAutoNum type="arabicPeriod"/>
            </a:pPr>
            <a:r>
              <a:rPr lang="en-US" dirty="0"/>
              <a:t>Follow links in narrative report to demonstrate resources</a:t>
            </a:r>
          </a:p>
          <a:p>
            <a:pPr marL="228600" indent="-228600">
              <a:buAutoNum type="arabicPeriod"/>
            </a:pPr>
            <a:r>
              <a:rPr lang="en-US" dirty="0"/>
              <a:t>Demonstrate how to navigate to links on Spark website</a:t>
            </a:r>
          </a:p>
          <a:p>
            <a:pPr marL="228600" indent="-228600">
              <a:buAutoNum type="arabicPeriod"/>
            </a:pPr>
            <a:r>
              <a:rPr lang="en-US" dirty="0"/>
              <a:t>instructions for reading scores</a:t>
            </a:r>
          </a:p>
          <a:p>
            <a:pPr marL="228600" indent="-228600">
              <a:buAutoNum type="arabicPeriod"/>
            </a:pPr>
            <a:r>
              <a:rPr lang="en-US" dirty="0"/>
              <a:t>how to compare scores to ECERS-3 book</a:t>
            </a:r>
          </a:p>
          <a:p>
            <a:pPr marL="228600" indent="-228600">
              <a:buAutoNum type="arabicPeriod"/>
            </a:pPr>
            <a:r>
              <a:rPr lang="en-US" dirty="0"/>
              <a:t>averages at the end of the report. </a:t>
            </a:r>
          </a:p>
          <a:p>
            <a:pPr marL="228600" indent="-228600">
              <a:buAutoNum type="arabicPeriod"/>
            </a:pPr>
            <a:r>
              <a:rPr lang="en-US" dirty="0"/>
              <a:t>Discuss benefits of reviewing scores vs narrative reports with program staff.</a:t>
            </a:r>
          </a:p>
        </p:txBody>
      </p:sp>
      <p:sp>
        <p:nvSpPr>
          <p:cNvPr id="4" name="Slide Number Placeholder 3"/>
          <p:cNvSpPr>
            <a:spLocks noGrp="1"/>
          </p:cNvSpPr>
          <p:nvPr>
            <p:ph type="sldNum" sz="quarter" idx="5"/>
          </p:nvPr>
        </p:nvSpPr>
        <p:spPr/>
        <p:txBody>
          <a:bodyPr/>
          <a:lstStyle/>
          <a:p>
            <a:fld id="{407B59C2-0F81-4759-B653-859C9FDF06D1}" type="slidenum">
              <a:rPr lang="en-US" smtClean="0"/>
              <a:t>10</a:t>
            </a:fld>
            <a:endParaRPr lang="en-US"/>
          </a:p>
        </p:txBody>
      </p:sp>
    </p:spTree>
    <p:extLst>
      <p:ext uri="{BB962C8B-B14F-4D97-AF65-F5344CB8AC3E}">
        <p14:creationId xmlns:p14="http://schemas.microsoft.com/office/powerpoint/2010/main" val="2061058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are going to participate in ECERS-3 assessments and use the results for CQI, it is recommended that you get copies of the scales and possibly </a:t>
            </a:r>
            <a:r>
              <a:rPr lang="en-US" sz="1200" i="1" kern="1200" dirty="0">
                <a:solidFill>
                  <a:schemeClr val="tx1"/>
                </a:solidFill>
                <a:effectLst/>
                <a:latin typeface="+mn-lt"/>
                <a:ea typeface="+mn-ea"/>
                <a:cs typeface="+mn-cs"/>
              </a:rPr>
              <a:t>All About the ECERS-3 </a:t>
            </a:r>
            <a:r>
              <a:rPr lang="en-US" sz="1200" i="0" kern="1200" dirty="0">
                <a:solidFill>
                  <a:schemeClr val="tx1"/>
                </a:solidFill>
                <a:effectLst/>
                <a:latin typeface="+mn-lt"/>
                <a:ea typeface="+mn-ea"/>
                <a:cs typeface="+mn-cs"/>
              </a:rPr>
              <a:t>to support implementation.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Discuss: Using strength-based practices to support CQI, including follow teacher’s lead in terms of what they want to work on, regardless of results. The supportive and reflective principles TRI used when developing the </a:t>
            </a:r>
            <a:r>
              <a:rPr lang="en-US" sz="1200" i="1" kern="1200" dirty="0">
                <a:solidFill>
                  <a:schemeClr val="tx1"/>
                </a:solidFill>
                <a:effectLst/>
                <a:latin typeface="+mn-lt"/>
                <a:ea typeface="+mn-ea"/>
                <a:cs typeface="+mn-cs"/>
              </a:rPr>
              <a:t>ERS Assessment Reflection Guide</a:t>
            </a:r>
            <a:r>
              <a:rPr lang="en-US" sz="1200" kern="1200" dirty="0">
                <a:solidFill>
                  <a:schemeClr val="tx1"/>
                </a:solidFill>
                <a:effectLst/>
                <a:latin typeface="+mn-lt"/>
                <a:ea typeface="+mn-ea"/>
                <a:cs typeface="+mn-cs"/>
              </a:rPr>
              <a:t> are these:</a:t>
            </a:r>
          </a:p>
          <a:p>
            <a:pPr lvl="0"/>
            <a:r>
              <a:rPr lang="en-US" sz="1200" kern="1200" dirty="0">
                <a:solidFill>
                  <a:schemeClr val="tx1"/>
                </a:solidFill>
                <a:effectLst/>
                <a:latin typeface="+mn-lt"/>
                <a:ea typeface="+mn-ea"/>
                <a:cs typeface="+mn-cs"/>
              </a:rPr>
              <a:t>Reflective conversation and review of assessment process results (information shared in</a:t>
            </a:r>
            <a:r>
              <a:rPr lang="en-US" sz="120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ERS Assessment Summary Report</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Information shared in debriefing is used to guide quality improvement.</a:t>
            </a:r>
          </a:p>
          <a:p>
            <a:pPr lvl="0"/>
            <a:r>
              <a:rPr lang="en-US" sz="1200" kern="1200" dirty="0">
                <a:solidFill>
                  <a:schemeClr val="tx1"/>
                </a:solidFill>
                <a:effectLst/>
                <a:latin typeface="+mn-lt"/>
                <a:ea typeface="+mn-ea"/>
                <a:cs typeface="+mn-cs"/>
              </a:rPr>
              <a:t>Teacher and Supervisor/Coach can use information together to set goal(s).</a:t>
            </a:r>
          </a:p>
          <a:p>
            <a:r>
              <a:rPr lang="en-US" sz="1200" kern="1200" dirty="0">
                <a:solidFill>
                  <a:schemeClr val="tx1"/>
                </a:solidFill>
                <a:effectLst/>
                <a:latin typeface="+mn-lt"/>
                <a:ea typeface="+mn-ea"/>
                <a:cs typeface="+mn-cs"/>
              </a:rPr>
              <a:t>Activity: Review </a:t>
            </a:r>
            <a:r>
              <a:rPr lang="en-US" sz="1200" i="1" kern="1200" dirty="0">
                <a:solidFill>
                  <a:schemeClr val="tx1"/>
                </a:solidFill>
                <a:effectLst/>
                <a:latin typeface="+mn-lt"/>
                <a:ea typeface="+mn-ea"/>
                <a:cs typeface="+mn-cs"/>
              </a:rPr>
              <a:t>ERS Assessment Reflection Guide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participants, “What other CQI processes do you use that assessment results could fit into?”</a:t>
            </a:r>
          </a:p>
        </p:txBody>
      </p:sp>
      <p:sp>
        <p:nvSpPr>
          <p:cNvPr id="4" name="Slide Number Placeholder 3"/>
          <p:cNvSpPr>
            <a:spLocks noGrp="1"/>
          </p:cNvSpPr>
          <p:nvPr>
            <p:ph type="sldNum" sz="quarter" idx="10"/>
          </p:nvPr>
        </p:nvSpPr>
        <p:spPr/>
        <p:txBody>
          <a:bodyPr/>
          <a:lstStyle/>
          <a:p>
            <a:fld id="{407B59C2-0F81-4759-B653-859C9FDF06D1}" type="slidenum">
              <a:rPr lang="en-US" smtClean="0"/>
              <a:t>11</a:t>
            </a:fld>
            <a:endParaRPr lang="en-US"/>
          </a:p>
        </p:txBody>
      </p:sp>
    </p:spTree>
    <p:extLst>
      <p:ext uri="{BB962C8B-B14F-4D97-AF65-F5344CB8AC3E}">
        <p14:creationId xmlns:p14="http://schemas.microsoft.com/office/powerpoint/2010/main" val="10611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that you and the teacher/program staff have completed the ERS Reflection Guide – now what? C</a:t>
            </a:r>
            <a:r>
              <a:rPr lang="en-US" dirty="0"/>
              <a:t>ontinue implementing</a:t>
            </a:r>
            <a:r>
              <a:rPr lang="en-US" baseline="0" dirty="0"/>
              <a:t> strength-based, reflective practices and apply the recommended strategies.</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12</a:t>
            </a:fld>
            <a:endParaRPr lang="en-US"/>
          </a:p>
        </p:txBody>
      </p:sp>
    </p:spTree>
    <p:extLst>
      <p:ext uri="{BB962C8B-B14F-4D97-AF65-F5344CB8AC3E}">
        <p14:creationId xmlns:p14="http://schemas.microsoft.com/office/powerpoint/2010/main" val="4145256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everyone</a:t>
            </a:r>
          </a:p>
        </p:txBody>
      </p:sp>
      <p:sp>
        <p:nvSpPr>
          <p:cNvPr id="4" name="Slide Number Placeholder 3"/>
          <p:cNvSpPr>
            <a:spLocks noGrp="1"/>
          </p:cNvSpPr>
          <p:nvPr>
            <p:ph type="sldNum" sz="quarter" idx="10"/>
          </p:nvPr>
        </p:nvSpPr>
        <p:spPr/>
        <p:txBody>
          <a:bodyPr/>
          <a:lstStyle/>
          <a:p>
            <a:fld id="{407B59C2-0F81-4759-B653-859C9FDF06D1}" type="slidenum">
              <a:rPr lang="en-US" smtClean="0"/>
              <a:t>13</a:t>
            </a:fld>
            <a:endParaRPr lang="en-US"/>
          </a:p>
        </p:txBody>
      </p:sp>
    </p:spTree>
    <p:extLst>
      <p:ext uri="{BB962C8B-B14F-4D97-AF65-F5344CB8AC3E}">
        <p14:creationId xmlns:p14="http://schemas.microsoft.com/office/powerpoint/2010/main" val="1319022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Slide with Backgroun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33929577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22363"/>
            <a:ext cx="6858000" cy="2387600"/>
          </a:xfrm>
          <a:prstGeom prst="rect">
            <a:avLst/>
          </a:prstGeom>
        </p:spPr>
        <p:txBody>
          <a:bodyPr anchor="b"/>
          <a:lstStyle>
            <a:lvl1pPr algn="ctr">
              <a:lnSpc>
                <a:spcPts val="4500"/>
              </a:lnSpc>
              <a:defRPr sz="4500" spc="-188" baseline="0"/>
            </a:lvl1pPr>
          </a:lstStyle>
          <a:p>
            <a:r>
              <a:rPr lang="en-US" dirty="0"/>
              <a:t>Presentation </a:t>
            </a:r>
            <a:br>
              <a:rPr lang="en-US" dirty="0"/>
            </a:br>
            <a:r>
              <a:rPr lang="en-US" dirty="0"/>
              <a:t>Title Here</a:t>
            </a:r>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b="1" i="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Place Subtitle Here</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2809165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ation 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3" name="Text Placeholder 2"/>
          <p:cNvSpPr>
            <a:spLocks noGrp="1"/>
          </p:cNvSpPr>
          <p:nvPr>
            <p:ph idx="1" hasCustomPrompt="1"/>
          </p:nvPr>
        </p:nvSpPr>
        <p:spPr>
          <a:xfrm>
            <a:off x="628650" y="1825625"/>
            <a:ext cx="6515100" cy="4203996"/>
          </a:xfrm>
          <a:prstGeom prst="rect">
            <a:avLst/>
          </a:prstGeom>
          <a:noFill/>
        </p:spPr>
        <p:txBody>
          <a:bodyPr vert="horz" lIns="91440" tIns="45720" rIns="91440" bIns="45720" rtlCol="0">
            <a:noAutofit/>
          </a:bodyPr>
          <a:lstStyle>
            <a:lvl1pPr>
              <a:lnSpc>
                <a:spcPts val="3300"/>
              </a:lnSpc>
              <a:spcBef>
                <a:spcPts val="1350"/>
              </a:spcBef>
              <a:defRPr sz="2700" baseline="0"/>
            </a:lvl1pPr>
            <a:lvl2pPr>
              <a:lnSpc>
                <a:spcPts val="2700"/>
              </a:lnSpc>
              <a:spcBef>
                <a:spcPts val="1350"/>
              </a:spcBef>
              <a:defRPr sz="2100" baseline="0"/>
            </a:lvl2pPr>
            <a:lvl3pPr>
              <a:lnSpc>
                <a:spcPts val="2700"/>
              </a:lnSpc>
              <a:spcBef>
                <a:spcPts val="1350"/>
              </a:spcBef>
              <a:defRPr sz="2100" baseline="0"/>
            </a:lvl3pPr>
            <a:lvl4pPr>
              <a:lnSpc>
                <a:spcPts val="2700"/>
              </a:lnSpc>
              <a:spcBef>
                <a:spcPts val="1350"/>
              </a:spcBef>
              <a:defRPr sz="2100" baseline="0"/>
            </a:lvl4pPr>
          </a:lstStyle>
          <a:p>
            <a:pPr lvl="0"/>
            <a:r>
              <a:rPr lang="en-US" dirty="0"/>
              <a:t>This slide is used for and introduction of lead-in copy. The copy should be limited to a few brief and impactful sentences.</a:t>
            </a:r>
          </a:p>
        </p:txBody>
      </p:sp>
    </p:spTree>
    <p:extLst>
      <p:ext uri="{BB962C8B-B14F-4D97-AF65-F5344CB8AC3E}">
        <p14:creationId xmlns:p14="http://schemas.microsoft.com/office/powerpoint/2010/main" val="955208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399580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02105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3427341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094657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418672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impact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121901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g Statement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a:t>
            </a:r>
            <a:r>
              <a:rPr lang="en-US" dirty="0" err="1"/>
              <a:t>imapact</a:t>
            </a:r>
            <a:r>
              <a:rPr lang="en-US" dirty="0"/>
              <a: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258119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2" name="Text Placeholder 2"/>
          <p:cNvSpPr>
            <a:spLocks noGrp="1"/>
          </p:cNvSpPr>
          <p:nvPr>
            <p:ph idx="1"/>
          </p:nvPr>
        </p:nvSpPr>
        <p:spPr>
          <a:xfrm>
            <a:off x="628650" y="1825625"/>
            <a:ext cx="6515100" cy="4203996"/>
          </a:xfrm>
          <a:prstGeom prst="rect">
            <a:avLst/>
          </a:prstGeom>
          <a:noFill/>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86641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3" name="Content Placeholder 2"/>
          <p:cNvSpPr>
            <a:spLocks noGrp="1"/>
          </p:cNvSpPr>
          <p:nvPr>
            <p:ph sz="half" idx="1" hasCustomPrompt="1"/>
          </p:nvPr>
        </p:nvSpPr>
        <p:spPr>
          <a:xfrm>
            <a:off x="6286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46291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1"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793897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9842" y="1690689"/>
            <a:ext cx="3868340" cy="814385"/>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sp>
        <p:nvSpPr>
          <p:cNvPr id="5" name="Text Placeholder 4"/>
          <p:cNvSpPr>
            <a:spLocks noGrp="1"/>
          </p:cNvSpPr>
          <p:nvPr>
            <p:ph type="body" sz="quarter" idx="3" hasCustomPrompt="1"/>
          </p:nvPr>
        </p:nvSpPr>
        <p:spPr>
          <a:xfrm>
            <a:off x="4629150" y="1690689"/>
            <a:ext cx="3887391" cy="814386"/>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pic>
        <p:nvPicPr>
          <p:cNvPr id="12" name="Picture 11"/>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3"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4" name="Footer Placeholder 4"/>
          <p:cNvSpPr>
            <a:spLocks noGrp="1"/>
          </p:cNvSpPr>
          <p:nvPr>
            <p:ph type="ftr" sz="quarter" idx="11"/>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5"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17" name="Content Placeholder 2"/>
          <p:cNvSpPr>
            <a:spLocks noGrp="1"/>
          </p:cNvSpPr>
          <p:nvPr>
            <p:ph sz="half" idx="13" hasCustomPrompt="1"/>
          </p:nvPr>
        </p:nvSpPr>
        <p:spPr>
          <a:xfrm>
            <a:off x="628650" y="2636810"/>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9" name="Content Placeholder 2"/>
          <p:cNvSpPr>
            <a:spLocks noGrp="1"/>
          </p:cNvSpPr>
          <p:nvPr>
            <p:ph sz="half" idx="14" hasCustomPrompt="1"/>
          </p:nvPr>
        </p:nvSpPr>
        <p:spPr>
          <a:xfrm>
            <a:off x="4645819" y="2635947"/>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18899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8650" y="1825626"/>
            <a:ext cx="5373291" cy="4203996"/>
          </a:xfrm>
        </p:spPr>
        <p:txBody>
          <a:bodyPr/>
          <a:lstStyle>
            <a:lvl1pPr>
              <a:defRPr sz="2100"/>
            </a:lvl1pPr>
            <a:lvl2pPr>
              <a:defRPr sz="2100" baseline="0"/>
            </a:lvl2pPr>
            <a:lvl3pPr>
              <a:defRPr sz="1500"/>
            </a:lvl3pPr>
            <a:lvl4pPr>
              <a:defRPr sz="1350"/>
            </a:lvl4pPr>
            <a:lvl5pPr>
              <a:defRPr sz="1500"/>
            </a:lvl5pPr>
            <a:lvl6pPr>
              <a:defRPr sz="1500"/>
            </a:lvl6pPr>
            <a:lvl7pPr>
              <a:defRPr sz="1500"/>
            </a:lvl7pPr>
            <a:lvl8pPr>
              <a:defRPr sz="1500"/>
            </a:lvl8pPr>
            <a:lvl9pPr>
              <a:defRPr sz="1500"/>
            </a:lvl9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9" name="Picture 8"/>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0"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3" name="Text Placeholder 3"/>
          <p:cNvSpPr>
            <a:spLocks noGrp="1"/>
          </p:cNvSpPr>
          <p:nvPr>
            <p:ph type="body" sz="half" idx="11" hasCustomPrompt="1"/>
          </p:nvPr>
        </p:nvSpPr>
        <p:spPr>
          <a:xfrm>
            <a:off x="6115050" y="1825625"/>
            <a:ext cx="2400300" cy="4203997"/>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2916572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28650" y="1835200"/>
            <a:ext cx="5373291" cy="419442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5" name="Text Placeholder 3"/>
          <p:cNvSpPr>
            <a:spLocks noGrp="1"/>
          </p:cNvSpPr>
          <p:nvPr>
            <p:ph type="body" sz="half" idx="11" hasCustomPrompt="1"/>
          </p:nvPr>
        </p:nvSpPr>
        <p:spPr>
          <a:xfrm>
            <a:off x="6115050" y="1825625"/>
            <a:ext cx="2400300" cy="4203996"/>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2797562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g Picture Slide">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3" name="Picture Placeholder 2"/>
          <p:cNvSpPr>
            <a:spLocks noGrp="1"/>
          </p:cNvSpPr>
          <p:nvPr>
            <p:ph type="pic" idx="1" hasCustomPrompt="1"/>
          </p:nvPr>
        </p:nvSpPr>
        <p:spPr>
          <a:xfrm>
            <a:off x="0" y="433955"/>
            <a:ext cx="9144000" cy="55259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Big Picture Slide</a:t>
            </a:r>
          </a:p>
        </p:txBody>
      </p:sp>
    </p:spTree>
    <p:extLst>
      <p:ext uri="{BB962C8B-B14F-4D97-AF65-F5344CB8AC3E}">
        <p14:creationId xmlns:p14="http://schemas.microsoft.com/office/powerpoint/2010/main" val="1858498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7" name="Picture 6"/>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8"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9"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3388005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6"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7"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8"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408067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Sign-off">
    <p:spTree>
      <p:nvGrpSpPr>
        <p:cNvPr id="1" name=""/>
        <p:cNvGrpSpPr/>
        <p:nvPr/>
      </p:nvGrpSpPr>
      <p:grpSpPr>
        <a:xfrm>
          <a:off x="0" y="0"/>
          <a:ext cx="0" cy="0"/>
          <a:chOff x="0" y="0"/>
          <a:chExt cx="0" cy="0"/>
        </a:xfrm>
      </p:grpSpPr>
      <p:sp>
        <p:nvSpPr>
          <p:cNvPr id="11" name="Rectangle 10"/>
          <p:cNvSpPr/>
          <p:nvPr/>
        </p:nvSpPr>
        <p:spPr>
          <a:xfrm>
            <a:off x="1" y="433953"/>
            <a:ext cx="9144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2652652"/>
            <a:ext cx="6858000" cy="1552699"/>
          </a:xfrm>
          <a:prstGeom prst="rect">
            <a:avLst/>
          </a:prstGeom>
        </p:spPr>
        <p:txBody>
          <a:bodyPr anchor="ctr" anchorCtr="0"/>
          <a:lstStyle>
            <a:lvl1pPr algn="ctr">
              <a:lnSpc>
                <a:spcPts val="3300"/>
              </a:lnSpc>
              <a:defRPr sz="3300" spc="-150" baseline="0"/>
            </a:lvl1pPr>
          </a:lstStyle>
          <a:p>
            <a:r>
              <a:rPr lang="en-US" dirty="0"/>
              <a:t>Sign-off, </a:t>
            </a:r>
            <a:r>
              <a:rPr lang="en-US" dirty="0" err="1"/>
              <a:t>ie</a:t>
            </a:r>
            <a:r>
              <a:rPr lang="en-US" dirty="0"/>
              <a:t>. “Thank You.”</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1737005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10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a:noFill/>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Title Placeholder 1"/>
          <p:cNvSpPr>
            <a:spLocks noGrp="1"/>
          </p:cNvSpPr>
          <p:nvPr>
            <p:ph type="title"/>
          </p:nvPr>
        </p:nvSpPr>
        <p:spPr>
          <a:xfrm>
            <a:off x="628650" y="365126"/>
            <a:ext cx="7886700" cy="1325563"/>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10"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7/25/2023</a:t>
            </a:fld>
            <a:endParaRPr lang="en-US"/>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latin typeface="+mn-lt"/>
              </a:defRPr>
            </a:lvl1pPr>
          </a:lstStyle>
          <a:p>
            <a:endParaRPr lang="en-US"/>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6366001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p:titleStyle>
    <p:bodyStyle>
      <a:lvl1pPr marL="0" indent="0" algn="l" defTabSz="685800" rtl="0" eaLnBrk="1" latinLnBrk="0" hangingPunct="1">
        <a:lnSpc>
          <a:spcPts val="2700"/>
        </a:lnSpc>
        <a:spcBef>
          <a:spcPts val="1350"/>
        </a:spcBef>
        <a:buFont typeface="Arial"/>
        <a:buNone/>
        <a:defRPr sz="2100" b="0" kern="1200" spc="0" baseline="0">
          <a:solidFill>
            <a:schemeClr val="tx1"/>
          </a:solidFill>
          <a:latin typeface="+mn-lt"/>
          <a:ea typeface="+mn-ea"/>
          <a:cs typeface="+mn-cs"/>
        </a:defRPr>
      </a:lvl1pPr>
      <a:lvl2pPr marL="171450" indent="-171450" algn="l" defTabSz="685800" rtl="0" eaLnBrk="1" latinLnBrk="0" hangingPunct="1">
        <a:lnSpc>
          <a:spcPts val="2400"/>
        </a:lnSpc>
        <a:spcBef>
          <a:spcPts val="1350"/>
        </a:spcBef>
        <a:buFont typeface="Arial"/>
        <a:buChar char="•"/>
        <a:defRPr sz="2100" kern="1200" baseline="0">
          <a:solidFill>
            <a:schemeClr val="tx1"/>
          </a:solidFill>
          <a:latin typeface="+mn-lt"/>
          <a:ea typeface="+mn-ea"/>
          <a:cs typeface="+mn-cs"/>
        </a:defRPr>
      </a:lvl2pPr>
      <a:lvl3pPr marL="514350" indent="-171450" algn="l" defTabSz="685800" rtl="0" eaLnBrk="1" latinLnBrk="0" hangingPunct="1">
        <a:lnSpc>
          <a:spcPct val="100000"/>
        </a:lnSpc>
        <a:spcBef>
          <a:spcPts val="375"/>
        </a:spcBef>
        <a:buFont typeface="Arial"/>
        <a:buChar char="•"/>
        <a:defRPr sz="1800" kern="1200" baseline="0">
          <a:solidFill>
            <a:schemeClr val="tx1"/>
          </a:solidFill>
          <a:latin typeface="+mn-lt"/>
          <a:ea typeface="+mn-ea"/>
          <a:cs typeface="+mn-cs"/>
        </a:defRPr>
      </a:lvl3pPr>
      <a:lvl4pPr marL="857250" indent="-171450" algn="l" defTabSz="685800" rtl="0" eaLnBrk="1" latinLnBrk="0" hangingPunct="1">
        <a:lnSpc>
          <a:spcPct val="100000"/>
        </a:lnSpc>
        <a:spcBef>
          <a:spcPts val="375"/>
        </a:spcBef>
        <a:buFont typeface="Arial"/>
        <a:buChar char="•"/>
        <a:defRPr sz="1500" kern="120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ersi.info/ecers3_notes.html"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oregonspark.org/"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0386" y="506895"/>
            <a:ext cx="7772400" cy="2922105"/>
          </a:xfrm>
        </p:spPr>
        <p:txBody>
          <a:bodyPr/>
          <a:lstStyle/>
          <a:p>
            <a:pPr>
              <a:lnSpc>
                <a:spcPct val="150000"/>
              </a:lnSpc>
            </a:pPr>
            <a:r>
              <a:rPr lang="en-US" sz="48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Using ERS Reports to Support Continuous Quality Improvement</a:t>
            </a:r>
          </a:p>
        </p:txBody>
      </p:sp>
      <p:sp>
        <p:nvSpPr>
          <p:cNvPr id="3" name="Subtitle 2"/>
          <p:cNvSpPr>
            <a:spLocks noGrp="1"/>
          </p:cNvSpPr>
          <p:nvPr>
            <p:ph type="subTitle" idx="1"/>
          </p:nvPr>
        </p:nvSpPr>
        <p:spPr>
          <a:xfrm>
            <a:off x="1296186" y="3733801"/>
            <a:ext cx="6400800" cy="1363680"/>
          </a:xfrm>
        </p:spPr>
        <p:txBody>
          <a:bodyPr>
            <a:noAutofit/>
          </a:bodyPr>
          <a:lstStyle/>
          <a:p>
            <a:pPr>
              <a:lnSpc>
                <a:spcPct val="100000"/>
              </a:lnSpc>
            </a:pPr>
            <a:r>
              <a:rPr lang="en-US" sz="2400" dirty="0">
                <a:latin typeface="Open Sans" panose="020B0606030504020204" pitchFamily="34" charset="0"/>
                <a:ea typeface="Open Sans" panose="020B0606030504020204" pitchFamily="34" charset="0"/>
                <a:cs typeface="Open Sans" panose="020B0606030504020204" pitchFamily="34" charset="0"/>
              </a:rPr>
              <a:t>Jennifer McMullen</a:t>
            </a:r>
          </a:p>
          <a:p>
            <a:pPr>
              <a:lnSpc>
                <a:spcPct val="120000"/>
              </a:lnSpc>
            </a:pPr>
            <a:r>
              <a:rPr lang="en-US" dirty="0">
                <a:latin typeface="Open Sans" panose="020B0606030504020204" pitchFamily="34" charset="0"/>
                <a:ea typeface="Open Sans" panose="020B0606030504020204" pitchFamily="34" charset="0"/>
                <a:cs typeface="Open Sans" panose="020B0606030504020204" pitchFamily="34" charset="0"/>
              </a:rPr>
              <a:t>The Research Institute at Western Oregon University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1683" y="5097480"/>
            <a:ext cx="1272262" cy="937155"/>
          </a:xfrm>
          <a:prstGeom prst="rect">
            <a:avLst/>
          </a:prstGeom>
        </p:spPr>
      </p:pic>
      <p:pic>
        <p:nvPicPr>
          <p:cNvPr id="5" name="Picture 4">
            <a:extLst>
              <a:ext uri="{FF2B5EF4-FFF2-40B4-BE49-F238E27FC236}">
                <a16:creationId xmlns:a16="http://schemas.microsoft.com/office/drawing/2014/main" id="{EDEDF285-FB3C-49B3-9668-02D559128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268" y="5121917"/>
            <a:ext cx="1546855" cy="912718"/>
          </a:xfrm>
          <a:prstGeom prst="rect">
            <a:avLst/>
          </a:prstGeom>
        </p:spPr>
      </p:pic>
    </p:spTree>
    <p:extLst>
      <p:ext uri="{BB962C8B-B14F-4D97-AF65-F5344CB8AC3E}">
        <p14:creationId xmlns:p14="http://schemas.microsoft.com/office/powerpoint/2010/main" val="722993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7645" y="518475"/>
            <a:ext cx="8650231" cy="3293209"/>
          </a:xfrm>
          <a:prstGeom prst="rect">
            <a:avLst/>
          </a:prstGeom>
          <a:noFill/>
        </p:spPr>
        <p:txBody>
          <a:bodyPr wrap="square" rtlCol="0">
            <a:spAutoFit/>
          </a:bodyPr>
          <a:lstStyle/>
          <a:p>
            <a:r>
              <a:rPr lang="en-US" sz="3600" b="1" dirty="0">
                <a:latin typeface="Open Sans Extrabold"/>
              </a:rPr>
              <a:t>Types of ERS Tools</a:t>
            </a:r>
          </a:p>
          <a:p>
            <a:endParaRPr lang="en-US" sz="3200" b="1" dirty="0"/>
          </a:p>
          <a:p>
            <a:pPr marL="457200" indent="-4572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ECERS-3 (Early Childhood Environment Rating Scale – 3</a:t>
            </a:r>
            <a:r>
              <a:rPr lang="en-US" sz="2000" baseline="30000" dirty="0">
                <a:latin typeface="Open Sans" panose="020B0606030504020204" pitchFamily="34" charset="0"/>
                <a:ea typeface="Open Sans" panose="020B0606030504020204" pitchFamily="34" charset="0"/>
                <a:cs typeface="Open Sans" panose="020B0606030504020204" pitchFamily="34" charset="0"/>
              </a:rPr>
              <a:t>rd</a:t>
            </a:r>
            <a:r>
              <a:rPr lang="en-US" sz="2000" dirty="0">
                <a:latin typeface="Open Sans" panose="020B0606030504020204" pitchFamily="34" charset="0"/>
                <a:ea typeface="Open Sans" panose="020B0606030504020204" pitchFamily="34" charset="0"/>
                <a:cs typeface="Open Sans" panose="020B0606030504020204" pitchFamily="34" charset="0"/>
              </a:rPr>
              <a:t> Edition)</a:t>
            </a:r>
          </a:p>
          <a:p>
            <a:pPr marL="457200" indent="-45720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ITERS-3 (Infant/Toddler Environment Rating Scale – 3</a:t>
            </a:r>
            <a:r>
              <a:rPr lang="en-US" sz="2000" baseline="30000" dirty="0">
                <a:latin typeface="Open Sans" panose="020B0606030504020204" pitchFamily="34" charset="0"/>
                <a:ea typeface="Open Sans" panose="020B0606030504020204" pitchFamily="34" charset="0"/>
                <a:cs typeface="Open Sans" panose="020B0606030504020204" pitchFamily="34" charset="0"/>
              </a:rPr>
              <a:t>rd</a:t>
            </a:r>
            <a:r>
              <a:rPr lang="en-US" sz="2000" dirty="0">
                <a:latin typeface="Open Sans" panose="020B0606030504020204" pitchFamily="34" charset="0"/>
                <a:ea typeface="Open Sans" panose="020B0606030504020204" pitchFamily="34" charset="0"/>
                <a:cs typeface="Open Sans" panose="020B0606030504020204" pitchFamily="34" charset="0"/>
              </a:rPr>
              <a:t> Edition)</a:t>
            </a:r>
          </a:p>
          <a:p>
            <a:pPr marL="457200" indent="-45720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FCCERS-3 (Family Child Care Environment Rating Scale – 3</a:t>
            </a:r>
            <a:r>
              <a:rPr lang="en-US" sz="2000" baseline="30000" dirty="0">
                <a:latin typeface="Open Sans" panose="020B0606030504020204" pitchFamily="34" charset="0"/>
                <a:ea typeface="Open Sans" panose="020B0606030504020204" pitchFamily="34" charset="0"/>
                <a:cs typeface="Open Sans" panose="020B0606030504020204" pitchFamily="34" charset="0"/>
              </a:rPr>
              <a:t>rd</a:t>
            </a:r>
            <a:r>
              <a:rPr lang="en-US" sz="2000" dirty="0">
                <a:latin typeface="Open Sans" panose="020B0606030504020204" pitchFamily="34" charset="0"/>
                <a:ea typeface="Open Sans" panose="020B0606030504020204" pitchFamily="34" charset="0"/>
                <a:cs typeface="Open Sans" panose="020B0606030504020204" pitchFamily="34" charset="0"/>
              </a:rPr>
              <a:t> Edition)</a:t>
            </a:r>
          </a:p>
          <a:p>
            <a:pPr marL="457200" indent="-45720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SACERS-U (School-Age Care Environment Rating Scale – Updated)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115" y="4222594"/>
            <a:ext cx="1723810" cy="129523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149" y="4222594"/>
            <a:ext cx="1713576" cy="125971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4984" y="4240358"/>
            <a:ext cx="1717787" cy="1259710"/>
          </a:xfrm>
          <a:prstGeom prst="rect">
            <a:avLst/>
          </a:prstGeom>
        </p:spPr>
      </p:pic>
      <p:pic>
        <p:nvPicPr>
          <p:cNvPr id="7" name="Picture 6">
            <a:extLst>
              <a:ext uri="{FF2B5EF4-FFF2-40B4-BE49-F238E27FC236}">
                <a16:creationId xmlns:a16="http://schemas.microsoft.com/office/drawing/2014/main" id="{7D292AA0-03CD-47F9-A322-1E0741EB57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8927" y="4203033"/>
            <a:ext cx="1824252" cy="1362981"/>
          </a:xfrm>
          <a:prstGeom prst="rect">
            <a:avLst/>
          </a:prstGeom>
        </p:spPr>
      </p:pic>
    </p:spTree>
    <p:extLst>
      <p:ext uri="{BB962C8B-B14F-4D97-AF65-F5344CB8AC3E}">
        <p14:creationId xmlns:p14="http://schemas.microsoft.com/office/powerpoint/2010/main" val="149051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7763069" cy="1036294"/>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How are the scales used in Oregon?</a:t>
            </a:r>
          </a:p>
        </p:txBody>
      </p:sp>
      <p:sp>
        <p:nvSpPr>
          <p:cNvPr id="3" name="Content Placeholder 2"/>
          <p:cNvSpPr>
            <a:spLocks noGrp="1"/>
          </p:cNvSpPr>
          <p:nvPr>
            <p:ph idx="1"/>
          </p:nvPr>
        </p:nvSpPr>
        <p:spPr>
          <a:xfrm>
            <a:off x="457200" y="1430419"/>
            <a:ext cx="8229600" cy="4707334"/>
          </a:xfrm>
        </p:spPr>
        <p:txBody>
          <a:bodyPr/>
          <a:lstStyle/>
          <a:p>
            <a:pPr marL="571500" indent="-5715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For Continuous Quality Improvement (CQI) in state funded programs</a:t>
            </a:r>
          </a:p>
          <a:p>
            <a:pPr marL="1085850" lvl="2" indent="-571500">
              <a:buFont typeface="Courier New" panose="02070309020205020404" pitchFamily="49" charset="0"/>
              <a:buChar char="o"/>
            </a:pPr>
            <a:r>
              <a:rPr lang="en-US" sz="2400" dirty="0">
                <a:latin typeface="Open Sans" panose="020B0606030504020204" pitchFamily="34" charset="0"/>
                <a:ea typeface="Open Sans" panose="020B0606030504020204" pitchFamily="34" charset="0"/>
                <a:cs typeface="Open Sans" panose="020B0606030504020204" pitchFamily="34" charset="0"/>
              </a:rPr>
              <a:t>A sample has been selected by the ELD</a:t>
            </a:r>
          </a:p>
          <a:p>
            <a:pPr marL="1085850" lvl="2" indent="-571500">
              <a:buFont typeface="Courier New" panose="02070309020205020404" pitchFamily="49" charset="0"/>
              <a:buChar char="o"/>
            </a:pPr>
            <a:r>
              <a:rPr lang="en-US" sz="2400" dirty="0">
                <a:latin typeface="Open Sans" panose="020B0606030504020204" pitchFamily="34" charset="0"/>
                <a:ea typeface="Open Sans" panose="020B0606030504020204" pitchFamily="34" charset="0"/>
                <a:cs typeface="Open Sans" panose="020B0606030504020204" pitchFamily="34" charset="0"/>
              </a:rPr>
              <a:t>Selected programs can choose between ECERS-3 or CLASS</a:t>
            </a:r>
          </a:p>
          <a:p>
            <a:pPr marL="1085850" lvl="2" indent="-571500">
              <a:buFont typeface="Courier New" panose="02070309020205020404" pitchFamily="49" charset="0"/>
              <a:buChar char="o"/>
            </a:pPr>
            <a:r>
              <a:rPr lang="en-US" sz="2400" dirty="0">
                <a:latin typeface="Open Sans" panose="020B0606030504020204" pitchFamily="34" charset="0"/>
                <a:ea typeface="Open Sans" panose="020B0606030504020204" pitchFamily="34" charset="0"/>
                <a:cs typeface="Open Sans" panose="020B0606030504020204" pitchFamily="34" charset="0"/>
              </a:rPr>
              <a:t>Some programs are selected for Fall and Spring observations, and some selected only for Winter</a:t>
            </a:r>
          </a:p>
          <a:p>
            <a:pPr lvl="2"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For Spark </a:t>
            </a:r>
          </a:p>
          <a:p>
            <a:pPr marL="1085850" lvl="2" indent="-571500">
              <a:buFont typeface="Courier New" panose="02070309020205020404" pitchFamily="49" charset="0"/>
              <a:buChar char="o"/>
            </a:pPr>
            <a:r>
              <a:rPr lang="en-US" sz="2400" dirty="0">
                <a:latin typeface="Open Sans" panose="020B0606030504020204" pitchFamily="34" charset="0"/>
                <a:ea typeface="Open Sans" panose="020B0606030504020204" pitchFamily="34" charset="0"/>
                <a:cs typeface="Open Sans" panose="020B0606030504020204" pitchFamily="34" charset="0"/>
              </a:rPr>
              <a:t>An outside observation can be used as evidence for Standard AB5</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b="1"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4652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528601" y="733831"/>
            <a:ext cx="4086795" cy="6144482"/>
          </a:xfrm>
          <a:prstGeom prst="rect">
            <a:avLst/>
          </a:prstGeom>
        </p:spPr>
      </p:pic>
      <p:sp>
        <p:nvSpPr>
          <p:cNvPr id="3" name="Title 1"/>
          <p:cNvSpPr txBox="1">
            <a:spLocks/>
          </p:cNvSpPr>
          <p:nvPr/>
        </p:nvSpPr>
        <p:spPr>
          <a:xfrm>
            <a:off x="560895" y="667957"/>
            <a:ext cx="8168326" cy="905691"/>
          </a:xfrm>
          <a:prstGeom prst="rect">
            <a:avLst/>
          </a:prstGeom>
        </p:spPr>
        <p:txBody>
          <a:bodyPr/>
          <a:lst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Subscales and Items</a:t>
            </a:r>
          </a:p>
        </p:txBody>
      </p:sp>
      <p:sp>
        <p:nvSpPr>
          <p:cNvPr id="5" name="TextBox 4"/>
          <p:cNvSpPr txBox="1"/>
          <p:nvPr/>
        </p:nvSpPr>
        <p:spPr>
          <a:xfrm rot="1610781">
            <a:off x="434333" y="1783952"/>
            <a:ext cx="1438901" cy="369332"/>
          </a:xfrm>
          <a:prstGeom prst="rect">
            <a:avLst/>
          </a:prstGeom>
          <a:noFill/>
        </p:spPr>
        <p:txBody>
          <a:bodyPr wrap="square" rtlCol="0">
            <a:spAutoFit/>
          </a:bodyPr>
          <a:lstStyle/>
          <a:p>
            <a:r>
              <a:rPr lang="en-US" dirty="0"/>
              <a:t>Subscale</a:t>
            </a:r>
          </a:p>
        </p:txBody>
      </p:sp>
      <p:cxnSp>
        <p:nvCxnSpPr>
          <p:cNvPr id="6" name="Straight Arrow Connector 5"/>
          <p:cNvCxnSpPr/>
          <p:nvPr/>
        </p:nvCxnSpPr>
        <p:spPr>
          <a:xfrm>
            <a:off x="536251" y="1876497"/>
            <a:ext cx="1047551" cy="51155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25743" y="2296378"/>
            <a:ext cx="820128" cy="369332"/>
          </a:xfrm>
          <a:prstGeom prst="rect">
            <a:avLst/>
          </a:prstGeom>
          <a:noFill/>
        </p:spPr>
        <p:txBody>
          <a:bodyPr wrap="square" rtlCol="0">
            <a:spAutoFit/>
          </a:bodyPr>
          <a:lstStyle/>
          <a:p>
            <a:r>
              <a:rPr lang="en-US" dirty="0"/>
              <a:t>Item</a:t>
            </a:r>
          </a:p>
        </p:txBody>
      </p:sp>
      <p:cxnSp>
        <p:nvCxnSpPr>
          <p:cNvPr id="8" name="Straight Arrow Connector 7"/>
          <p:cNvCxnSpPr/>
          <p:nvPr/>
        </p:nvCxnSpPr>
        <p:spPr>
          <a:xfrm>
            <a:off x="494229" y="2647311"/>
            <a:ext cx="1183329"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866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217835" y="320511"/>
            <a:ext cx="3914964" cy="6858000"/>
          </a:xfrm>
          <a:prstGeom prst="rect">
            <a:avLst/>
          </a:prstGeom>
        </p:spPr>
      </p:pic>
      <p:sp>
        <p:nvSpPr>
          <p:cNvPr id="6" name="Title 1"/>
          <p:cNvSpPr txBox="1">
            <a:spLocks/>
          </p:cNvSpPr>
          <p:nvPr/>
        </p:nvSpPr>
        <p:spPr>
          <a:xfrm>
            <a:off x="457200" y="430941"/>
            <a:ext cx="7833360" cy="905691"/>
          </a:xfrm>
          <a:prstGeom prst="rect">
            <a:avLst/>
          </a:prstGeom>
        </p:spPr>
        <p:txBody>
          <a:bodyPr vert="horz" lIns="91440" tIns="45720" rIns="91440" bIns="45720" rtlCol="0" anchor="b" anchorCtr="0">
            <a:noAutofit/>
          </a:bodyPr>
          <a:lstStyle>
            <a:lvl1pPr algn="ctr" defTabSz="685800" rtl="0" eaLnBrk="1" latinLnBrk="0" hangingPunct="1">
              <a:lnSpc>
                <a:spcPts val="4500"/>
              </a:lnSpc>
              <a:spcBef>
                <a:spcPct val="0"/>
              </a:spcBef>
              <a:buNone/>
              <a:defRPr sz="4500" b="1" i="0" kern="800" spc="-188" baseline="0">
                <a:solidFill>
                  <a:srgbClr val="6D6B6B"/>
                </a:solidFill>
                <a:latin typeface="+mj-lt"/>
                <a:ea typeface="+mj-ea"/>
                <a:cs typeface="+mj-cs"/>
              </a:defRPr>
            </a:lvl1pPr>
          </a:lstStyle>
          <a:p>
            <a:pPr algn="l"/>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Subscales, Items, and Indicators</a:t>
            </a:r>
          </a:p>
        </p:txBody>
      </p:sp>
      <p:cxnSp>
        <p:nvCxnSpPr>
          <p:cNvPr id="9" name="Straight Arrow Connector 8"/>
          <p:cNvCxnSpPr/>
          <p:nvPr/>
        </p:nvCxnSpPr>
        <p:spPr>
          <a:xfrm>
            <a:off x="754148" y="2564091"/>
            <a:ext cx="110293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09529" y="1792029"/>
            <a:ext cx="1047551" cy="51155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10781">
            <a:off x="691998" y="1663517"/>
            <a:ext cx="1438901" cy="369332"/>
          </a:xfrm>
          <a:prstGeom prst="rect">
            <a:avLst/>
          </a:prstGeom>
          <a:noFill/>
        </p:spPr>
        <p:txBody>
          <a:bodyPr wrap="square" rtlCol="0">
            <a:spAutoFit/>
          </a:bodyPr>
          <a:lstStyle/>
          <a:p>
            <a:r>
              <a:rPr lang="en-US" dirty="0"/>
              <a:t>Subscale</a:t>
            </a:r>
          </a:p>
        </p:txBody>
      </p:sp>
      <p:sp>
        <p:nvSpPr>
          <p:cNvPr id="19" name="TextBox 18"/>
          <p:cNvSpPr txBox="1"/>
          <p:nvPr/>
        </p:nvSpPr>
        <p:spPr>
          <a:xfrm>
            <a:off x="754148" y="2194759"/>
            <a:ext cx="820128" cy="369332"/>
          </a:xfrm>
          <a:prstGeom prst="rect">
            <a:avLst/>
          </a:prstGeom>
          <a:noFill/>
        </p:spPr>
        <p:txBody>
          <a:bodyPr wrap="square" rtlCol="0">
            <a:spAutoFit/>
          </a:bodyPr>
          <a:lstStyle/>
          <a:p>
            <a:r>
              <a:rPr lang="en-US" dirty="0"/>
              <a:t>Item</a:t>
            </a:r>
          </a:p>
        </p:txBody>
      </p:sp>
      <p:cxnSp>
        <p:nvCxnSpPr>
          <p:cNvPr id="20" name="Straight Arrow Connector 19"/>
          <p:cNvCxnSpPr/>
          <p:nvPr/>
        </p:nvCxnSpPr>
        <p:spPr>
          <a:xfrm>
            <a:off x="811887" y="3174093"/>
            <a:ext cx="1047551" cy="51155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rot="1673094">
            <a:off x="783386" y="3044010"/>
            <a:ext cx="1256123" cy="369332"/>
          </a:xfrm>
          <a:prstGeom prst="rect">
            <a:avLst/>
          </a:prstGeom>
          <a:noFill/>
        </p:spPr>
        <p:txBody>
          <a:bodyPr wrap="square" rtlCol="0">
            <a:spAutoFit/>
          </a:bodyPr>
          <a:lstStyle/>
          <a:p>
            <a:r>
              <a:rPr lang="en-US" dirty="0"/>
              <a:t>Indicator</a:t>
            </a:r>
          </a:p>
        </p:txBody>
      </p:sp>
    </p:spTree>
    <p:extLst>
      <p:ext uri="{BB962C8B-B14F-4D97-AF65-F5344CB8AC3E}">
        <p14:creationId xmlns:p14="http://schemas.microsoft.com/office/powerpoint/2010/main" val="257067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60895" y="667957"/>
            <a:ext cx="8168326" cy="905691"/>
          </a:xfrm>
          <a:prstGeom prst="rect">
            <a:avLst/>
          </a:prstGeom>
        </p:spPr>
        <p:txBody>
          <a:bodyPr/>
          <a:lst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Definitions</a:t>
            </a:r>
          </a:p>
        </p:txBody>
      </p:sp>
      <p:pic>
        <p:nvPicPr>
          <p:cNvPr id="4" name="Picture 3">
            <a:extLst>
              <a:ext uri="{FF2B5EF4-FFF2-40B4-BE49-F238E27FC236}">
                <a16:creationId xmlns:a16="http://schemas.microsoft.com/office/drawing/2014/main" id="{9F8CDC52-8151-DA74-AF91-53E64EA71FCB}"/>
              </a:ext>
            </a:extLst>
          </p:cNvPr>
          <p:cNvPicPr>
            <a:picLocks noChangeAspect="1"/>
          </p:cNvPicPr>
          <p:nvPr/>
        </p:nvPicPr>
        <p:blipFill>
          <a:blip r:embed="rId3"/>
          <a:stretch>
            <a:fillRect/>
          </a:stretch>
        </p:blipFill>
        <p:spPr>
          <a:xfrm>
            <a:off x="686510" y="1316182"/>
            <a:ext cx="7770979" cy="4364182"/>
          </a:xfrm>
          <a:prstGeom prst="rect">
            <a:avLst/>
          </a:prstGeom>
        </p:spPr>
      </p:pic>
    </p:spTree>
    <p:extLst>
      <p:ext uri="{BB962C8B-B14F-4D97-AF65-F5344CB8AC3E}">
        <p14:creationId xmlns:p14="http://schemas.microsoft.com/office/powerpoint/2010/main" val="392833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49076" cy="887206"/>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Additional Notes for Clarification</a:t>
            </a:r>
          </a:p>
        </p:txBody>
      </p:sp>
      <p:sp>
        <p:nvSpPr>
          <p:cNvPr id="3" name="Content Placeholder 2"/>
          <p:cNvSpPr>
            <a:spLocks noGrp="1"/>
          </p:cNvSpPr>
          <p:nvPr>
            <p:ph idx="1"/>
          </p:nvPr>
        </p:nvSpPr>
        <p:spPr>
          <a:xfrm>
            <a:off x="1502229" y="2118049"/>
            <a:ext cx="6587413" cy="3911572"/>
          </a:xfrm>
        </p:spPr>
        <p:txBody>
          <a:bodyPr/>
          <a:lstStyle/>
          <a:p>
            <a:endParaRPr lang="en-US" sz="2400" dirty="0">
              <a:latin typeface="Open Sans" panose="020B0606030504020204" pitchFamily="34" charset="0"/>
              <a:ea typeface="Open Sans" panose="020B0606030504020204" pitchFamily="34" charset="0"/>
              <a:cs typeface="Open Sans" panose="020B0606030504020204" pitchFamily="34" charset="0"/>
              <a:hlinkClick r:id="rId3"/>
            </a:endParaRPr>
          </a:p>
          <a:p>
            <a:endParaRPr lang="en-US" sz="2400" dirty="0">
              <a:latin typeface="Open Sans" panose="020B0606030504020204" pitchFamily="34" charset="0"/>
              <a:ea typeface="Open Sans" panose="020B0606030504020204" pitchFamily="34" charset="0"/>
              <a:cs typeface="Open Sans" panose="020B0606030504020204" pitchFamily="34" charset="0"/>
              <a:hlinkClick r:id="rId3"/>
            </a:endParaRPr>
          </a:p>
          <a:p>
            <a:r>
              <a:rPr lang="en-US" sz="2400" dirty="0">
                <a:latin typeface="Open Sans" panose="020B0606030504020204" pitchFamily="34" charset="0"/>
                <a:ea typeface="Open Sans" panose="020B0606030504020204" pitchFamily="34" charset="0"/>
                <a:cs typeface="Open Sans" panose="020B0606030504020204" pitchFamily="34" charset="0"/>
                <a:hlinkClick r:id="rId3"/>
              </a:rPr>
              <a:t>ERSI Additional Notes for Updated ECERS-3</a:t>
            </a:r>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17212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5124"/>
            <a:ext cx="8229601"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Scoring Sample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63781" y="3153899"/>
            <a:ext cx="4715533" cy="1381318"/>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6148" y="2346304"/>
            <a:ext cx="2305372" cy="400106"/>
          </a:xfrm>
          <a:prstGeom prst="rect">
            <a:avLst/>
          </a:prstGeom>
        </p:spPr>
      </p:pic>
    </p:spTree>
    <p:extLst>
      <p:ext uri="{BB962C8B-B14F-4D97-AF65-F5344CB8AC3E}">
        <p14:creationId xmlns:p14="http://schemas.microsoft.com/office/powerpoint/2010/main" val="3700629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6515100" cy="1325880"/>
          </a:xfrm>
        </p:spPr>
        <p:txBody>
          <a:bodyPr anchor="b">
            <a:normAutofit/>
          </a:bodyPr>
          <a:lstStyle/>
          <a:p>
            <a:r>
              <a:rPr lang="en-US"/>
              <a:t>Scoring Considerations</a:t>
            </a:r>
          </a:p>
        </p:txBody>
      </p:sp>
      <p:sp>
        <p:nvSpPr>
          <p:cNvPr id="3" name="Content Placeholder 2"/>
          <p:cNvSpPr>
            <a:spLocks noGrp="1"/>
          </p:cNvSpPr>
          <p:nvPr>
            <p:ph sz="half" idx="1"/>
          </p:nvPr>
        </p:nvSpPr>
        <p:spPr>
          <a:xfrm>
            <a:off x="628650" y="1825626"/>
            <a:ext cx="3886200" cy="4210685"/>
          </a:xfrm>
        </p:spPr>
        <p:txBody>
          <a:bodyPr>
            <a:normAutofit/>
          </a:bodyPr>
          <a:lstStyle/>
          <a:p>
            <a:pPr marL="342900" indent="-342900">
              <a:buFont typeface="Arial" panose="020B0604020202020204" pitchFamily="34" charset="0"/>
              <a:buChar char="•"/>
            </a:pPr>
            <a:r>
              <a:rPr lang="en-US" sz="2400" dirty="0"/>
              <a:t>Terms used and definitions</a:t>
            </a:r>
          </a:p>
          <a:p>
            <a:pPr marL="342900" indent="-342900">
              <a:buFont typeface="Arial" panose="020B0604020202020204" pitchFamily="34" charset="0"/>
              <a:buChar char="•"/>
            </a:pPr>
            <a:r>
              <a:rPr lang="en-US" sz="2400" dirty="0"/>
              <a:t>Timing</a:t>
            </a:r>
          </a:p>
          <a:p>
            <a:pPr marL="342900" indent="-342900">
              <a:buFont typeface="Arial" panose="020B0604020202020204" pitchFamily="34" charset="0"/>
              <a:buChar char="•"/>
            </a:pPr>
            <a:r>
              <a:rPr lang="en-US" sz="2400" dirty="0"/>
              <a:t>Quality and consistency of practices over a three-hour observation</a:t>
            </a:r>
          </a:p>
        </p:txBody>
      </p:sp>
      <p:pic>
        <p:nvPicPr>
          <p:cNvPr id="7" name="Picture 6" descr="Cartoon checklist and pencil">
            <a:extLst>
              <a:ext uri="{FF2B5EF4-FFF2-40B4-BE49-F238E27FC236}">
                <a16:creationId xmlns:a16="http://schemas.microsoft.com/office/drawing/2014/main" id="{39866AB4-E0B2-A8AD-EA12-C0B0D21DAD3A}"/>
              </a:ext>
            </a:extLst>
          </p:cNvPr>
          <p:cNvPicPr>
            <a:picLocks noChangeAspect="1"/>
          </p:cNvPicPr>
          <p:nvPr/>
        </p:nvPicPr>
        <p:blipFill rotWithShape="1">
          <a:blip r:embed="rId3"/>
          <a:srcRect l="18522" r="12259" b="3"/>
          <a:stretch/>
        </p:blipFill>
        <p:spPr>
          <a:xfrm>
            <a:off x="4629150" y="1825626"/>
            <a:ext cx="3886200" cy="4210685"/>
          </a:xfrm>
          <a:prstGeom prst="rect">
            <a:avLst/>
          </a:prstGeom>
          <a:noFill/>
        </p:spPr>
      </p:pic>
    </p:spTree>
    <p:extLst>
      <p:ext uri="{BB962C8B-B14F-4D97-AF65-F5344CB8AC3E}">
        <p14:creationId xmlns:p14="http://schemas.microsoft.com/office/powerpoint/2010/main" val="4204277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9C39-54D9-F9A6-4EE6-CF9473489104}"/>
              </a:ext>
            </a:extLst>
          </p:cNvPr>
          <p:cNvSpPr>
            <a:spLocks noGrp="1"/>
          </p:cNvSpPr>
          <p:nvPr>
            <p:ph type="title"/>
          </p:nvPr>
        </p:nvSpPr>
        <p:spPr>
          <a:xfrm>
            <a:off x="628649" y="365124"/>
            <a:ext cx="7151007" cy="1325880"/>
          </a:xfrm>
        </p:spPr>
        <p:txBody>
          <a:bodyPr/>
          <a:lstStyle/>
          <a:p>
            <a:r>
              <a:rPr lang="en-US" dirty="0"/>
              <a:t>Reading and using score reports</a:t>
            </a:r>
          </a:p>
        </p:txBody>
      </p:sp>
      <p:pic>
        <p:nvPicPr>
          <p:cNvPr id="5" name="Content Placeholder 4">
            <a:extLst>
              <a:ext uri="{FF2B5EF4-FFF2-40B4-BE49-F238E27FC236}">
                <a16:creationId xmlns:a16="http://schemas.microsoft.com/office/drawing/2014/main" id="{1D6C6545-9640-04F5-5E83-D3F2FDDC2278}"/>
              </a:ext>
            </a:extLst>
          </p:cNvPr>
          <p:cNvPicPr>
            <a:picLocks noGrp="1" noChangeAspect="1"/>
          </p:cNvPicPr>
          <p:nvPr>
            <p:ph idx="1"/>
          </p:nvPr>
        </p:nvPicPr>
        <p:blipFill>
          <a:blip r:embed="rId3"/>
          <a:stretch>
            <a:fillRect/>
          </a:stretch>
        </p:blipFill>
        <p:spPr>
          <a:xfrm>
            <a:off x="1703319" y="1825625"/>
            <a:ext cx="5002349" cy="4203700"/>
          </a:xfrm>
          <a:ln>
            <a:solidFill>
              <a:schemeClr val="tx1"/>
            </a:solidFill>
          </a:ln>
        </p:spPr>
      </p:pic>
    </p:spTree>
    <p:extLst>
      <p:ext uri="{BB962C8B-B14F-4D97-AF65-F5344CB8AC3E}">
        <p14:creationId xmlns:p14="http://schemas.microsoft.com/office/powerpoint/2010/main" val="168581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8564880" cy="661571"/>
          </a:xfrm>
        </p:spPr>
        <p:txBody>
          <a:bodyPr/>
          <a:lstStyle/>
          <a:p>
            <a:br>
              <a:rPr lang="en-US" sz="3200" dirty="0">
                <a:latin typeface="Open Sans Extrabold" panose="020B0906030804020204" pitchFamily="34" charset="0"/>
                <a:ea typeface="Open Sans Extrabold" panose="020B0906030804020204" pitchFamily="34" charset="0"/>
                <a:cs typeface="Open Sans Extrabold" panose="020B0906030804020204" pitchFamily="34" charset="0"/>
              </a:rPr>
            </a:br>
            <a:r>
              <a:rPr lang="en-US" sz="3200" dirty="0">
                <a:latin typeface="Open Sans Extrabold" panose="020B0906030804020204" pitchFamily="34" charset="0"/>
                <a:ea typeface="Open Sans Extrabold" panose="020B0906030804020204" pitchFamily="34" charset="0"/>
                <a:cs typeface="Open Sans Extrabold" panose="020B0906030804020204" pitchFamily="34" charset="0"/>
              </a:rPr>
              <a:t>Strength-based Practices to Support CQI</a:t>
            </a:r>
          </a:p>
        </p:txBody>
      </p:sp>
      <p:sp>
        <p:nvSpPr>
          <p:cNvPr id="3" name="Content Placeholder 2"/>
          <p:cNvSpPr>
            <a:spLocks noGrp="1"/>
          </p:cNvSpPr>
          <p:nvPr>
            <p:ph idx="1"/>
          </p:nvPr>
        </p:nvSpPr>
        <p:spPr>
          <a:xfrm>
            <a:off x="457200" y="1137088"/>
            <a:ext cx="8229600" cy="4789941"/>
          </a:xfrm>
        </p:spPr>
        <p:txBody>
          <a:bodyPr/>
          <a:lstStyle/>
          <a:p>
            <a:endParaRPr lang="en-US" sz="2400" dirty="0"/>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There are four elements that can support the CQI process</a:t>
            </a:r>
          </a:p>
          <a:p>
            <a:pPr marL="857250" lvl="2" indent="-342900">
              <a:buFont typeface="Arial" panose="020B0604020202020204" pitchFamily="34" charset="0"/>
              <a:buChar char="•"/>
            </a:pPr>
            <a:r>
              <a:rPr lang="en-US" sz="2100" dirty="0">
                <a:latin typeface="Open Sans" panose="020B0606030504020204" pitchFamily="34" charset="0"/>
                <a:ea typeface="Open Sans" panose="020B0606030504020204" pitchFamily="34" charset="0"/>
                <a:cs typeface="Open Sans" panose="020B0606030504020204" pitchFamily="34" charset="0"/>
              </a:rPr>
              <a:t>Brief feedback with the assessor</a:t>
            </a:r>
          </a:p>
          <a:p>
            <a:pPr marL="857250" lvl="2" indent="-342900">
              <a:buFont typeface="Arial" panose="020B0604020202020204" pitchFamily="34" charset="0"/>
              <a:buChar char="•"/>
            </a:pPr>
            <a:r>
              <a:rPr lang="en-US" sz="2100" dirty="0">
                <a:latin typeface="Open Sans" panose="020B0606030504020204" pitchFamily="34" charset="0"/>
                <a:ea typeface="Open Sans" panose="020B0606030504020204" pitchFamily="34" charset="0"/>
                <a:cs typeface="Open Sans" panose="020B0606030504020204" pitchFamily="34" charset="0"/>
              </a:rPr>
              <a:t>Narrative report</a:t>
            </a:r>
          </a:p>
          <a:p>
            <a:pPr marL="857250" lvl="2" indent="-342900">
              <a:buFont typeface="Arial" panose="020B0604020202020204" pitchFamily="34" charset="0"/>
              <a:buChar char="•"/>
            </a:pPr>
            <a:r>
              <a:rPr lang="en-US" sz="2100" dirty="0">
                <a:latin typeface="Open Sans" panose="020B0606030504020204" pitchFamily="34" charset="0"/>
                <a:ea typeface="Open Sans" panose="020B0606030504020204" pitchFamily="34" charset="0"/>
                <a:cs typeface="Open Sans" panose="020B0606030504020204" pitchFamily="34" charset="0"/>
              </a:rPr>
              <a:t>Scores</a:t>
            </a:r>
          </a:p>
          <a:p>
            <a:pPr marL="857250" lvl="2" indent="-342900">
              <a:buFont typeface="Arial" panose="020B0604020202020204" pitchFamily="34" charset="0"/>
              <a:buChar char="•"/>
            </a:pPr>
            <a:r>
              <a:rPr lang="en-US" sz="2100" dirty="0">
                <a:latin typeface="Open Sans" panose="020B0606030504020204" pitchFamily="34" charset="0"/>
                <a:ea typeface="Open Sans" panose="020B0606030504020204" pitchFamily="34" charset="0"/>
                <a:cs typeface="Open Sans" panose="020B0606030504020204" pitchFamily="34" charset="0"/>
                <a:hlinkClick r:id="rId3"/>
              </a:rPr>
              <a:t>Implementation Handouts and Checklists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US" sz="2400" i="1"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i="1" dirty="0">
                <a:latin typeface="Open Sans" panose="020B0606030504020204" pitchFamily="34" charset="0"/>
                <a:ea typeface="Open Sans" panose="020B0606030504020204" pitchFamily="34" charset="0"/>
                <a:cs typeface="Open Sans" panose="020B0606030504020204" pitchFamily="34" charset="0"/>
              </a:rPr>
              <a:t>ERS Assessment Reflection Guide</a:t>
            </a:r>
          </a:p>
          <a:p>
            <a:pPr marL="342900" indent="-342900">
              <a:buFont typeface="Arial" panose="020B0604020202020204" pitchFamily="34" charset="0"/>
              <a:buChar char="•"/>
            </a:pPr>
            <a:endParaRPr lang="en-US" sz="2400" i="1"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US" sz="2400" i="1" dirty="0">
              <a:latin typeface="Open Sans" panose="020B0606030504020204" pitchFamily="34" charset="0"/>
              <a:ea typeface="Open Sans" panose="020B0606030504020204" pitchFamily="34" charset="0"/>
              <a:cs typeface="Open Sans" panose="020B0606030504020204" pitchFamily="34" charset="0"/>
            </a:endParaRPr>
          </a:p>
          <a:p>
            <a:r>
              <a:rPr lang="en-US" sz="2400" dirty="0"/>
              <a:t> </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2485" y="4026090"/>
            <a:ext cx="2620640" cy="1752917"/>
          </a:xfrm>
          <a:prstGeom prst="rect">
            <a:avLst/>
          </a:prstGeom>
        </p:spPr>
      </p:pic>
    </p:spTree>
    <p:extLst>
      <p:ext uri="{BB962C8B-B14F-4D97-AF65-F5344CB8AC3E}">
        <p14:creationId xmlns:p14="http://schemas.microsoft.com/office/powerpoint/2010/main" val="1191827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6515100" cy="867328"/>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Follow-up Support Planning</a:t>
            </a:r>
          </a:p>
        </p:txBody>
      </p:sp>
      <p:sp>
        <p:nvSpPr>
          <p:cNvPr id="3" name="Content Placeholder 2"/>
          <p:cNvSpPr>
            <a:spLocks noGrp="1"/>
          </p:cNvSpPr>
          <p:nvPr>
            <p:ph idx="1"/>
          </p:nvPr>
        </p:nvSpPr>
        <p:spPr>
          <a:xfrm>
            <a:off x="628649" y="1023730"/>
            <a:ext cx="7958759" cy="5005891"/>
          </a:xfrm>
        </p:spPr>
        <p:txBody>
          <a:bodyPr/>
          <a:lstStyle/>
          <a:p>
            <a:endParaRPr lang="en-US" dirty="0"/>
          </a:p>
          <a:p>
            <a:r>
              <a:rPr lang="en-US" sz="2400" dirty="0">
                <a:latin typeface="Open Sans" panose="020B0606030504020204" pitchFamily="34" charset="0"/>
                <a:ea typeface="Open Sans" panose="020B0606030504020204" pitchFamily="34" charset="0"/>
                <a:cs typeface="Open Sans" panose="020B0606030504020204" pitchFamily="34" charset="0"/>
              </a:rPr>
              <a:t>Some recommendations: </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Use the completed </a:t>
            </a:r>
            <a:r>
              <a:rPr lang="en-US" sz="2400" i="1" dirty="0">
                <a:latin typeface="Open Sans" panose="020B0606030504020204" pitchFamily="34" charset="0"/>
                <a:ea typeface="Open Sans" panose="020B0606030504020204" pitchFamily="34" charset="0"/>
                <a:cs typeface="Open Sans" panose="020B0606030504020204" pitchFamily="34" charset="0"/>
              </a:rPr>
              <a:t>ERS Assessment Reflection Guide</a:t>
            </a:r>
            <a:r>
              <a:rPr lang="en-US" sz="2400" dirty="0">
                <a:latin typeface="Open Sans" panose="020B0606030504020204" pitchFamily="34" charset="0"/>
                <a:ea typeface="Open Sans" panose="020B0606030504020204" pitchFamily="34" charset="0"/>
                <a:cs typeface="Open Sans" panose="020B0606030504020204" pitchFamily="34" charset="0"/>
              </a:rPr>
              <a:t> </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Transfer goals to agency CQI tool or plan </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Use SMART goals</a:t>
            </a: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Provide resources and supports as needed</a:t>
            </a:r>
          </a:p>
          <a:p>
            <a:endParaRPr lang="en-US" dirty="0"/>
          </a:p>
        </p:txBody>
      </p:sp>
    </p:spTree>
    <p:extLst>
      <p:ext uri="{BB962C8B-B14F-4D97-AF65-F5344CB8AC3E}">
        <p14:creationId xmlns:p14="http://schemas.microsoft.com/office/powerpoint/2010/main" val="153295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391" y="1201783"/>
            <a:ext cx="6515100" cy="2899161"/>
          </a:xfrm>
        </p:spPr>
        <p:txBody>
          <a:bodyPr/>
          <a:lstStyle/>
          <a:p>
            <a:pPr algn="ctr"/>
            <a:r>
              <a:rPr lang="en-US" sz="72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Thank you!</a:t>
            </a:r>
            <a:br>
              <a:rPr lang="en-US" sz="72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br>
            <a:br>
              <a:rPr lang="en-US" sz="72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br>
            <a:r>
              <a:rPr lang="en-US" sz="2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Jennifer McMullen</a:t>
            </a:r>
            <a:br>
              <a:rPr lang="en-US" sz="2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Observation and Assessment Coordinator</a:t>
            </a:r>
            <a:br>
              <a:rPr lang="en-US" sz="2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r>
              <a:rPr lang="en-US" sz="2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mcmullenja@wou.edu</a:t>
            </a:r>
            <a:endParaRPr lang="en-US" sz="72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309" y="4509395"/>
            <a:ext cx="2320961" cy="136947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530" y="4517028"/>
            <a:ext cx="1860466" cy="1370429"/>
          </a:xfrm>
          <a:prstGeom prst="rect">
            <a:avLst/>
          </a:prstGeom>
        </p:spPr>
      </p:pic>
    </p:spTree>
    <p:extLst>
      <p:ext uri="{BB962C8B-B14F-4D97-AF65-F5344CB8AC3E}">
        <p14:creationId xmlns:p14="http://schemas.microsoft.com/office/powerpoint/2010/main" val="3940245204"/>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mboree Powerpoint" id="{0ABCBA34-28D4-4997-B0EA-623A28A2793F}" vid="{0EC20E0F-F96F-46D5-A8B2-649F94457D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Spark-like Powerpoint</Template>
  <TotalTime>6458</TotalTime>
  <Words>1134</Words>
  <Application>Microsoft Office PowerPoint</Application>
  <PresentationFormat>On-screen Show (4:3)</PresentationFormat>
  <Paragraphs>129</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AppleSymbols</vt:lpstr>
      <vt:lpstr>Arial</vt:lpstr>
      <vt:lpstr>Arial Black</vt:lpstr>
      <vt:lpstr>Calibri</vt:lpstr>
      <vt:lpstr>Courier New</vt:lpstr>
      <vt:lpstr>Open Sans</vt:lpstr>
      <vt:lpstr>Open Sans Extrabold</vt:lpstr>
      <vt:lpstr>Spark Presentation Classic</vt:lpstr>
      <vt:lpstr>Using ERS Reports to Support Continuous Quality Improvement</vt:lpstr>
      <vt:lpstr>PowerPoint Presentation</vt:lpstr>
      <vt:lpstr>How are the scales used in Oregon?</vt:lpstr>
      <vt:lpstr>PowerPoint Presentation</vt:lpstr>
      <vt:lpstr>PowerPoint Presentation</vt:lpstr>
      <vt:lpstr>PowerPoint Presentation</vt:lpstr>
      <vt:lpstr>Additional Notes for Clarification</vt:lpstr>
      <vt:lpstr>Scoring Sample</vt:lpstr>
      <vt:lpstr>Scoring Considerations</vt:lpstr>
      <vt:lpstr>Reading and using score reports</vt:lpstr>
      <vt:lpstr> Strength-based Practices to Support CQI</vt:lpstr>
      <vt:lpstr>Follow-up Support Planning</vt:lpstr>
      <vt:lpstr>Thank you!  Jennifer McMullen Observation and Assessment Coordinator mcmullenja@wou.edu</vt:lpstr>
    </vt:vector>
  </TitlesOfParts>
  <Company>WOU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Observing Children:  Looking and Learning</dc:title>
  <dc:creator>UCS</dc:creator>
  <cp:lastModifiedBy>Jennifer McMullen</cp:lastModifiedBy>
  <cp:revision>214</cp:revision>
  <cp:lastPrinted>2023-04-03T19:34:00Z</cp:lastPrinted>
  <dcterms:created xsi:type="dcterms:W3CDTF">2018-01-18T19:06:04Z</dcterms:created>
  <dcterms:modified xsi:type="dcterms:W3CDTF">2023-07-25T17:54:14Z</dcterms:modified>
</cp:coreProperties>
</file>