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94" r:id="rId2"/>
    <p:sldId id="291" r:id="rId3"/>
    <p:sldId id="292" r:id="rId4"/>
    <p:sldId id="304" r:id="rId5"/>
    <p:sldId id="293" r:id="rId6"/>
    <p:sldId id="295" r:id="rId7"/>
    <p:sldId id="303" r:id="rId8"/>
    <p:sldId id="300" r:id="rId9"/>
    <p:sldId id="302" r:id="rId10"/>
    <p:sldId id="301" r:id="rId11"/>
    <p:sldId id="297" r:id="rId12"/>
    <p:sldId id="279" r:id="rId13"/>
    <p:sldId id="269" r:id="rId14"/>
    <p:sldId id="351" r:id="rId15"/>
    <p:sldId id="264" r:id="rId16"/>
    <p:sldId id="265" r:id="rId17"/>
    <p:sldId id="274" r:id="rId18"/>
    <p:sldId id="277" r:id="rId19"/>
    <p:sldId id="352" r:id="rId20"/>
    <p:sldId id="290" r:id="rId21"/>
  </p:sldIdLst>
  <p:sldSz cx="12192000" cy="6858000"/>
  <p:notesSz cx="6858000" cy="9296400"/>
  <p:embeddedFontLst>
    <p:embeddedFont>
      <p:font typeface="Arial Black" panose="020B0A04020102020204" pitchFamily="34" charset="0"/>
      <p:regular r:id="rId23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mbria" panose="02040503050406030204" pitchFamily="18" charset="0"/>
      <p:regular r:id="rId29"/>
      <p:bold r:id="rId30"/>
      <p:italic r:id="rId31"/>
      <p:boldItalic r:id="rId32"/>
    </p:embeddedFont>
    <p:embeddedFont>
      <p:font typeface="Open Sans" panose="020B0606030504020204" pitchFamily="34" charset="0"/>
      <p:regular r:id="rId33"/>
      <p:bold r:id="rId34"/>
      <p:italic r:id="rId35"/>
      <p:boldItalic r:id="rId36"/>
    </p:embeddedFont>
    <p:embeddedFont>
      <p:font typeface="Open Sans SemiBold" panose="020B0706030804020204" pitchFamily="34" charset="0"/>
      <p:bold r:id="rId37"/>
    </p:embeddedFont>
    <p:embeddedFont>
      <p:font typeface="Trebuchet MS" panose="020B0603020202020204" pitchFamily="3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5" roundtripDataSignature="AMtx7mitawIRBl4rmy75dVUbaHsIBIOlP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uren S. Peterson" initials="" lastIdx="1" clrIdx="0"/>
  <p:cmAuthor id="1" name="Lauren S. Peterson" initials="LSP" lastIdx="2" clrIdx="1">
    <p:extLst>
      <p:ext uri="{19B8F6BF-5375-455C-9EA6-DF929625EA0E}">
        <p15:presenceInfo xmlns:p15="http://schemas.microsoft.com/office/powerpoint/2012/main" userId="S-1-5-21-2161550645-8252473-3133604535-997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C4BE"/>
    <a:srgbClr val="99CA3C"/>
    <a:srgbClr val="1191D0"/>
    <a:srgbClr val="F89E49"/>
    <a:srgbClr val="DC5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5" autoAdjust="0"/>
    <p:restoredTop sz="84412" autoAdjust="0"/>
  </p:normalViewPr>
  <p:slideViewPr>
    <p:cSldViewPr snapToGrid="0">
      <p:cViewPr varScale="1">
        <p:scale>
          <a:sx n="94" d="100"/>
          <a:sy n="94" d="100"/>
        </p:scale>
        <p:origin x="48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55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9.fntdata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1BE76D-20C3-4464-9F2E-557C6EA88E4F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59D69A7B-2C8D-4DED-AA02-3537C6455DB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1. Child care provider completes the ODHS 7494 Child Care Provider Listing form </a:t>
          </a:r>
          <a:r>
            <a:rPr lang="en-US" sz="1400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completely</a:t>
          </a:r>
          <a:r>
            <a:rPr lang="en-US" sz="1400" u="none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and submits to DPU.</a:t>
          </a:r>
          <a:r>
            <a:rPr lang="en-US" sz="1400" b="1" u="none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***</a:t>
          </a:r>
          <a:endParaRPr lang="en-US" sz="1400" b="1" dirty="0">
            <a:solidFill>
              <a:srgbClr val="FF0000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3DA2C50C-7417-4594-83FE-C47599E06279}" type="parTrans" cxnId="{0B2F68CF-0F1E-4558-84B7-E1729E0624EA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01B1FBB7-E36B-490A-AD46-796865AFC9F0}" type="sibTrans" cxnId="{0B2F68CF-0F1E-4558-84B7-E1729E0624EA}">
      <dgm:prSet/>
      <dgm:spPr/>
      <dgm:t>
        <a:bodyPr/>
        <a:lstStyle/>
        <a:p>
          <a:pPr>
            <a:lnSpc>
              <a:spcPct val="100000"/>
            </a:lnSpc>
          </a:pPr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282399F-341A-4055-938B-44E14274B41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2. DPU staff review for completeness, and to make sure that the child care provider meets ODHS requirements, including pre-service trainings. </a:t>
          </a:r>
          <a:r>
            <a:rPr lang="en-US" sz="1400" u="none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  <a:r>
            <a:rPr lang="en-US" sz="1400" b="1" u="none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***</a:t>
          </a:r>
          <a:endParaRPr lang="en-US" sz="14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D798657F-A8F7-4254-80B0-411445CCDA83}" type="parTrans" cxnId="{98094188-2567-4315-9CA6-56B7A92D3D6E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09715C39-CDD9-47FD-9B7D-ABBDE9925179}" type="sibTrans" cxnId="{98094188-2567-4315-9CA6-56B7A92D3D6E}">
      <dgm:prSet/>
      <dgm:spPr/>
      <dgm:t>
        <a:bodyPr/>
        <a:lstStyle/>
        <a:p>
          <a:pPr>
            <a:lnSpc>
              <a:spcPct val="100000"/>
            </a:lnSpc>
          </a:pPr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08A9F16-1ABC-426A-8755-3230511DC05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4. For Regulated Subsidy providers (license-exempt and not related to children in care), a home visit is completed. </a:t>
          </a:r>
        </a:p>
      </dgm:t>
    </dgm:pt>
    <dgm:pt modelId="{F119ACF8-ED64-4411-B8FA-0ABA55E419DE}" type="parTrans" cxnId="{AFF3FA0E-8443-4AA8-BAB3-EFD1D6869894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1E866980-D4C0-4B3A-BE6B-124C4E675379}" type="sibTrans" cxnId="{AFF3FA0E-8443-4AA8-BAB3-EFD1D6869894}">
      <dgm:prSet/>
      <dgm:spPr/>
      <dgm:t>
        <a:bodyPr/>
        <a:lstStyle/>
        <a:p>
          <a:pPr>
            <a:lnSpc>
              <a:spcPct val="100000"/>
            </a:lnSpc>
          </a:pPr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EE90ADF5-F424-4AEF-A53D-3B4196DFCC9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5. Child care provider is approved for ODHS payment once the provider passes the background check and home visit.</a:t>
          </a:r>
        </a:p>
      </dgm:t>
    </dgm:pt>
    <dgm:pt modelId="{85B10913-8ADD-4251-97D6-CBDD1F4F36A3}" type="parTrans" cxnId="{F39C641B-B75B-42E9-B75D-EEB229382A0A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48371F43-3196-4510-A722-918FCC48C03D}" type="sibTrans" cxnId="{F39C641B-B75B-42E9-B75D-EEB229382A0A}">
      <dgm:prSet/>
      <dgm:spPr/>
      <dgm:t>
        <a:bodyPr/>
        <a:lstStyle/>
        <a:p>
          <a:pPr>
            <a:lnSpc>
              <a:spcPct val="100000"/>
            </a:lnSpc>
          </a:pPr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4BCCFECC-0E55-418D-B699-DEF913471E7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6. The provider can be connected to an eligible case and issued billing forms for payment (effective the date they met all ODHS requirements).</a:t>
          </a:r>
        </a:p>
      </dgm:t>
    </dgm:pt>
    <dgm:pt modelId="{05FD50E3-9ABC-4167-A05D-1120BC117D75}" type="parTrans" cxnId="{8236DC07-FC6E-4AEE-A017-83968ED64B17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4D8D96CD-0BC1-4A1B-8344-21816D51C467}" type="sibTrans" cxnId="{8236DC07-FC6E-4AEE-A017-83968ED64B17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4C4F7356-0352-4421-8202-D01BA119C20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3. Providers complete the Central Background Registry application and submit to OCC.  </a:t>
          </a:r>
          <a:endParaRPr lang="en-US" sz="1400" b="1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701DAD64-2E12-41AF-8CD2-88F08E7566C3}" type="sibTrans" cxnId="{E2D8FA56-17D3-48E3-8B39-9C87A437E04F}">
      <dgm:prSet/>
      <dgm:spPr/>
      <dgm:t>
        <a:bodyPr/>
        <a:lstStyle/>
        <a:p>
          <a:pPr>
            <a:lnSpc>
              <a:spcPct val="100000"/>
            </a:lnSpc>
          </a:pPr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C6A6909E-8256-43C1-854A-6D63229A4E25}" type="parTrans" cxnId="{E2D8FA56-17D3-48E3-8B39-9C87A437E04F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FCB2A83F-177B-42A4-8E6A-EC4C826F4788}" type="pres">
      <dgm:prSet presAssocID="{241BE76D-20C3-4464-9F2E-557C6EA88E4F}" presName="root" presStyleCnt="0">
        <dgm:presLayoutVars>
          <dgm:dir/>
          <dgm:resizeHandles val="exact"/>
        </dgm:presLayoutVars>
      </dgm:prSet>
      <dgm:spPr/>
    </dgm:pt>
    <dgm:pt modelId="{FB21B453-74CD-4727-8B5D-9F2E65461EC5}" type="pres">
      <dgm:prSet presAssocID="{241BE76D-20C3-4464-9F2E-557C6EA88E4F}" presName="container" presStyleCnt="0">
        <dgm:presLayoutVars>
          <dgm:dir/>
          <dgm:resizeHandles val="exact"/>
        </dgm:presLayoutVars>
      </dgm:prSet>
      <dgm:spPr/>
    </dgm:pt>
    <dgm:pt modelId="{4FBD35FA-E11C-42E0-935E-354FAA60D767}" type="pres">
      <dgm:prSet presAssocID="{59D69A7B-2C8D-4DED-AA02-3537C6455DB5}" presName="compNode" presStyleCnt="0"/>
      <dgm:spPr/>
    </dgm:pt>
    <dgm:pt modelId="{B560B39A-80CB-4612-9ECE-BF9098658D7C}" type="pres">
      <dgm:prSet presAssocID="{59D69A7B-2C8D-4DED-AA02-3537C6455DB5}" presName="iconBgRect" presStyleLbl="bgShp" presStyleIdx="0" presStyleCnt="6"/>
      <dgm:spPr/>
    </dgm:pt>
    <dgm:pt modelId="{9F2EEA8D-1562-42BF-B9BF-F24780E7F6B2}" type="pres">
      <dgm:prSet presAssocID="{59D69A7B-2C8D-4DED-AA02-3537C6455DB5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man with kid"/>
        </a:ext>
      </dgm:extLst>
    </dgm:pt>
    <dgm:pt modelId="{F76B5805-30F6-4A32-94EA-C9F299D5AA90}" type="pres">
      <dgm:prSet presAssocID="{59D69A7B-2C8D-4DED-AA02-3537C6455DB5}" presName="spaceRect" presStyleCnt="0"/>
      <dgm:spPr/>
    </dgm:pt>
    <dgm:pt modelId="{A06593E7-6569-4D29-BF7A-43223297A539}" type="pres">
      <dgm:prSet presAssocID="{59D69A7B-2C8D-4DED-AA02-3537C6455DB5}" presName="textRect" presStyleLbl="revTx" presStyleIdx="0" presStyleCnt="6" custScaleX="98554" custScaleY="246255" custLinFactNeighborX="-4832" custLinFactNeighborY="-40263">
        <dgm:presLayoutVars>
          <dgm:chMax val="1"/>
          <dgm:chPref val="1"/>
        </dgm:presLayoutVars>
      </dgm:prSet>
      <dgm:spPr/>
    </dgm:pt>
    <dgm:pt modelId="{398BCF8A-A7F8-4640-98D0-14235B0017D4}" type="pres">
      <dgm:prSet presAssocID="{01B1FBB7-E36B-490A-AD46-796865AFC9F0}" presName="sibTrans" presStyleLbl="sibTrans2D1" presStyleIdx="0" presStyleCnt="0"/>
      <dgm:spPr/>
    </dgm:pt>
    <dgm:pt modelId="{EEB3EE05-1F7A-4C2E-A18A-3F09B43172B2}" type="pres">
      <dgm:prSet presAssocID="{9282399F-341A-4055-938B-44E14274B413}" presName="compNode" presStyleCnt="0"/>
      <dgm:spPr/>
    </dgm:pt>
    <dgm:pt modelId="{05934D10-9AFB-4774-9D80-C998669F96FE}" type="pres">
      <dgm:prSet presAssocID="{9282399F-341A-4055-938B-44E14274B413}" presName="iconBgRect" presStyleLbl="bgShp" presStyleIdx="1" presStyleCnt="6"/>
      <dgm:spPr/>
    </dgm:pt>
    <dgm:pt modelId="{A80036A9-D8E7-40C7-9085-2BCD20C791F8}" type="pres">
      <dgm:prSet presAssocID="{9282399F-341A-4055-938B-44E14274B413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list"/>
        </a:ext>
      </dgm:extLst>
    </dgm:pt>
    <dgm:pt modelId="{B332BE9D-EB7E-45A7-80C3-7FCDE2C1D777}" type="pres">
      <dgm:prSet presAssocID="{9282399F-341A-4055-938B-44E14274B413}" presName="spaceRect" presStyleCnt="0"/>
      <dgm:spPr/>
    </dgm:pt>
    <dgm:pt modelId="{2132EDFA-EAAC-4C8A-94F4-9DA7926716EE}" type="pres">
      <dgm:prSet presAssocID="{9282399F-341A-4055-938B-44E14274B413}" presName="textRect" presStyleLbl="revTx" presStyleIdx="1" presStyleCnt="6" custScaleX="105233" custScaleY="288052" custLinFactNeighborX="4705" custLinFactNeighborY="-6744">
        <dgm:presLayoutVars>
          <dgm:chMax val="1"/>
          <dgm:chPref val="1"/>
        </dgm:presLayoutVars>
      </dgm:prSet>
      <dgm:spPr/>
    </dgm:pt>
    <dgm:pt modelId="{FC55B021-E4B9-4B08-9C6D-01FB7477C7EC}" type="pres">
      <dgm:prSet presAssocID="{09715C39-CDD9-47FD-9B7D-ABBDE9925179}" presName="sibTrans" presStyleLbl="sibTrans2D1" presStyleIdx="0" presStyleCnt="0"/>
      <dgm:spPr/>
    </dgm:pt>
    <dgm:pt modelId="{D4E5CF05-F845-4D68-98CE-57E52896CF85}" type="pres">
      <dgm:prSet presAssocID="{4C4F7356-0352-4421-8202-D01BA119C20B}" presName="compNode" presStyleCnt="0"/>
      <dgm:spPr/>
    </dgm:pt>
    <dgm:pt modelId="{50E1622F-8C17-4506-B61C-62AA9979D983}" type="pres">
      <dgm:prSet presAssocID="{4C4F7356-0352-4421-8202-D01BA119C20B}" presName="iconBgRect" presStyleLbl="bgShp" presStyleIdx="2" presStyleCnt="6"/>
      <dgm:spPr/>
    </dgm:pt>
    <dgm:pt modelId="{AEA68B59-FDD2-4323-B6DD-E5DCDD0CCFB4}" type="pres">
      <dgm:prSet presAssocID="{4C4F7356-0352-4421-8202-D01BA119C20B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4ACF8B50-1048-4942-A842-D1607D341BC9}" type="pres">
      <dgm:prSet presAssocID="{4C4F7356-0352-4421-8202-D01BA119C20B}" presName="spaceRect" presStyleCnt="0"/>
      <dgm:spPr/>
    </dgm:pt>
    <dgm:pt modelId="{8BAF5342-E288-4272-BD23-EAC977998FF0}" type="pres">
      <dgm:prSet presAssocID="{4C4F7356-0352-4421-8202-D01BA119C20B}" presName="textRect" presStyleLbl="revTx" presStyleIdx="2" presStyleCnt="6" custScaleX="101233" custScaleY="248977" custLinFactNeighborX="-350" custLinFactNeighborY="-50466">
        <dgm:presLayoutVars>
          <dgm:chMax val="1"/>
          <dgm:chPref val="1"/>
        </dgm:presLayoutVars>
      </dgm:prSet>
      <dgm:spPr/>
    </dgm:pt>
    <dgm:pt modelId="{7ABF6415-E2F0-4E73-8963-46A0A0B2DCF3}" type="pres">
      <dgm:prSet presAssocID="{701DAD64-2E12-41AF-8CD2-88F08E7566C3}" presName="sibTrans" presStyleLbl="sibTrans2D1" presStyleIdx="0" presStyleCnt="0"/>
      <dgm:spPr/>
    </dgm:pt>
    <dgm:pt modelId="{A86C963A-CB6C-4933-A7FA-B7AEB48F288E}" type="pres">
      <dgm:prSet presAssocID="{908A9F16-1ABC-426A-8755-3230511DC05F}" presName="compNode" presStyleCnt="0"/>
      <dgm:spPr/>
    </dgm:pt>
    <dgm:pt modelId="{9B932F3E-3D7C-4143-9730-4FB92A17FEAC}" type="pres">
      <dgm:prSet presAssocID="{908A9F16-1ABC-426A-8755-3230511DC05F}" presName="iconBgRect" presStyleLbl="bgShp" presStyleIdx="3" presStyleCnt="6" custLinFactNeighborX="3926" custLinFactNeighborY="-51758"/>
      <dgm:spPr/>
    </dgm:pt>
    <dgm:pt modelId="{AD36952B-6940-46AB-9FA5-731C52923548}" type="pres">
      <dgm:prSet presAssocID="{908A9F16-1ABC-426A-8755-3230511DC05F}" presName="iconRect" presStyleLbl="node1" presStyleIdx="3" presStyleCnt="6" custLinFactNeighborX="3850" custLinFactNeighborY="-85876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me"/>
        </a:ext>
      </dgm:extLst>
    </dgm:pt>
    <dgm:pt modelId="{00AB8CD3-D54C-416E-9474-1EABC3D0A7DD}" type="pres">
      <dgm:prSet presAssocID="{908A9F16-1ABC-426A-8755-3230511DC05F}" presName="spaceRect" presStyleCnt="0"/>
      <dgm:spPr/>
    </dgm:pt>
    <dgm:pt modelId="{DAE6FCE3-A050-4544-AB12-5D027205F9EA}" type="pres">
      <dgm:prSet presAssocID="{908A9F16-1ABC-426A-8755-3230511DC05F}" presName="textRect" presStyleLbl="revTx" presStyleIdx="3" presStyleCnt="6" custScaleX="110447" custScaleY="218895" custLinFactNeighborX="1115" custLinFactNeighborY="-50132">
        <dgm:presLayoutVars>
          <dgm:chMax val="1"/>
          <dgm:chPref val="1"/>
        </dgm:presLayoutVars>
      </dgm:prSet>
      <dgm:spPr/>
    </dgm:pt>
    <dgm:pt modelId="{FB52ADEC-1DA3-43DF-BA43-A6FDEB44A18A}" type="pres">
      <dgm:prSet presAssocID="{1E866980-D4C0-4B3A-BE6B-124C4E675379}" presName="sibTrans" presStyleLbl="sibTrans2D1" presStyleIdx="0" presStyleCnt="0"/>
      <dgm:spPr/>
    </dgm:pt>
    <dgm:pt modelId="{B5C2E3AC-5A90-4CCA-9C04-1F50C976664B}" type="pres">
      <dgm:prSet presAssocID="{EE90ADF5-F424-4AEF-A53D-3B4196DFCC94}" presName="compNode" presStyleCnt="0"/>
      <dgm:spPr/>
    </dgm:pt>
    <dgm:pt modelId="{8D15AFB1-16DB-4AA1-BADE-D82BE9BF7BC4}" type="pres">
      <dgm:prSet presAssocID="{EE90ADF5-F424-4AEF-A53D-3B4196DFCC94}" presName="iconBgRect" presStyleLbl="bgShp" presStyleIdx="4" presStyleCnt="6" custLinFactNeighborX="-5929" custLinFactNeighborY="-59244"/>
      <dgm:spPr/>
    </dgm:pt>
    <dgm:pt modelId="{15584F94-B098-4A7A-8790-32B110F210F2}" type="pres">
      <dgm:prSet presAssocID="{EE90ADF5-F424-4AEF-A53D-3B4196DFCC94}" presName="iconRect" presStyleLbl="node1" presStyleIdx="4" presStyleCnt="6" custLinFactY="-5507" custLinFactNeighborY="-100000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DF9B35B7-7D99-4160-A50D-1A1920920D4E}" type="pres">
      <dgm:prSet presAssocID="{EE90ADF5-F424-4AEF-A53D-3B4196DFCC94}" presName="spaceRect" presStyleCnt="0"/>
      <dgm:spPr/>
    </dgm:pt>
    <dgm:pt modelId="{5BD4A2DD-0857-4A86-BDE5-232CB1A88D37}" type="pres">
      <dgm:prSet presAssocID="{EE90ADF5-F424-4AEF-A53D-3B4196DFCC94}" presName="textRect" presStyleLbl="revTx" presStyleIdx="4" presStyleCnt="6" custScaleY="215642" custLinFactNeighborX="-1653" custLinFactNeighborY="-51759">
        <dgm:presLayoutVars>
          <dgm:chMax val="1"/>
          <dgm:chPref val="1"/>
        </dgm:presLayoutVars>
      </dgm:prSet>
      <dgm:spPr/>
    </dgm:pt>
    <dgm:pt modelId="{8BB0DBE4-BB5F-4F4C-81B2-26D1C3C1A661}" type="pres">
      <dgm:prSet presAssocID="{48371F43-3196-4510-A722-918FCC48C03D}" presName="sibTrans" presStyleLbl="sibTrans2D1" presStyleIdx="0" presStyleCnt="0"/>
      <dgm:spPr/>
    </dgm:pt>
    <dgm:pt modelId="{431B2E4E-1D41-4422-9224-8A71C687B581}" type="pres">
      <dgm:prSet presAssocID="{4BCCFECC-0E55-418D-B699-DEF913471E7F}" presName="compNode" presStyleCnt="0"/>
      <dgm:spPr/>
    </dgm:pt>
    <dgm:pt modelId="{5EBC9B6E-C062-4CD9-AC62-A3ED5D1E7079}" type="pres">
      <dgm:prSet presAssocID="{4BCCFECC-0E55-418D-B699-DEF913471E7F}" presName="iconBgRect" presStyleLbl="bgShp" presStyleIdx="5" presStyleCnt="6" custLinFactNeighborX="-3138" custLinFactNeighborY="-63323"/>
      <dgm:spPr/>
    </dgm:pt>
    <dgm:pt modelId="{0BC1F69D-E98A-494F-9D81-E88DC600CB64}" type="pres">
      <dgm:prSet presAssocID="{4BCCFECC-0E55-418D-B699-DEF913471E7F}" presName="iconRect" presStyleLbl="node1" presStyleIdx="5" presStyleCnt="6" custLinFactY="-5507" custLinFactNeighborX="-1740" custLinFactNeighborY="-100000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84184BB5-F432-47F2-BFB2-1297D5181985}" type="pres">
      <dgm:prSet presAssocID="{4BCCFECC-0E55-418D-B699-DEF913471E7F}" presName="spaceRect" presStyleCnt="0"/>
      <dgm:spPr/>
    </dgm:pt>
    <dgm:pt modelId="{EF08C0B0-4CB5-463B-B281-88BBA5F2FC49}" type="pres">
      <dgm:prSet presAssocID="{4BCCFECC-0E55-418D-B699-DEF913471E7F}" presName="textRect" presStyleLbl="revTx" presStyleIdx="5" presStyleCnt="6" custScaleX="106646" custScaleY="243456" custLinFactNeighborX="-463" custLinFactNeighborY="-37852">
        <dgm:presLayoutVars>
          <dgm:chMax val="1"/>
          <dgm:chPref val="1"/>
        </dgm:presLayoutVars>
      </dgm:prSet>
      <dgm:spPr/>
    </dgm:pt>
  </dgm:ptLst>
  <dgm:cxnLst>
    <dgm:cxn modelId="{8236DC07-FC6E-4AEE-A017-83968ED64B17}" srcId="{241BE76D-20C3-4464-9F2E-557C6EA88E4F}" destId="{4BCCFECC-0E55-418D-B699-DEF913471E7F}" srcOrd="5" destOrd="0" parTransId="{05FD50E3-9ABC-4167-A05D-1120BC117D75}" sibTransId="{4D8D96CD-0BC1-4A1B-8344-21816D51C467}"/>
    <dgm:cxn modelId="{AFF3FA0E-8443-4AA8-BAB3-EFD1D6869894}" srcId="{241BE76D-20C3-4464-9F2E-557C6EA88E4F}" destId="{908A9F16-1ABC-426A-8755-3230511DC05F}" srcOrd="3" destOrd="0" parTransId="{F119ACF8-ED64-4411-B8FA-0ABA55E419DE}" sibTransId="{1E866980-D4C0-4B3A-BE6B-124C4E675379}"/>
    <dgm:cxn modelId="{F39C641B-B75B-42E9-B75D-EEB229382A0A}" srcId="{241BE76D-20C3-4464-9F2E-557C6EA88E4F}" destId="{EE90ADF5-F424-4AEF-A53D-3B4196DFCC94}" srcOrd="4" destOrd="0" parTransId="{85B10913-8ADD-4251-97D6-CBDD1F4F36A3}" sibTransId="{48371F43-3196-4510-A722-918FCC48C03D}"/>
    <dgm:cxn modelId="{46C78C31-BC1D-4EEE-A36C-949302383717}" type="presOf" srcId="{4C4F7356-0352-4421-8202-D01BA119C20B}" destId="{8BAF5342-E288-4272-BD23-EAC977998FF0}" srcOrd="0" destOrd="0" presId="urn:microsoft.com/office/officeart/2018/2/layout/IconCircleList"/>
    <dgm:cxn modelId="{6A44A350-EF05-4EED-8202-147BAF659F56}" type="presOf" srcId="{09715C39-CDD9-47FD-9B7D-ABBDE9925179}" destId="{FC55B021-E4B9-4B08-9C6D-01FB7477C7EC}" srcOrd="0" destOrd="0" presId="urn:microsoft.com/office/officeart/2018/2/layout/IconCircleList"/>
    <dgm:cxn modelId="{5C710654-1E8D-4A6F-9C34-3D08937E9492}" type="presOf" srcId="{01B1FBB7-E36B-490A-AD46-796865AFC9F0}" destId="{398BCF8A-A7F8-4640-98D0-14235B0017D4}" srcOrd="0" destOrd="0" presId="urn:microsoft.com/office/officeart/2018/2/layout/IconCircleList"/>
    <dgm:cxn modelId="{E2D8FA56-17D3-48E3-8B39-9C87A437E04F}" srcId="{241BE76D-20C3-4464-9F2E-557C6EA88E4F}" destId="{4C4F7356-0352-4421-8202-D01BA119C20B}" srcOrd="2" destOrd="0" parTransId="{C6A6909E-8256-43C1-854A-6D63229A4E25}" sibTransId="{701DAD64-2E12-41AF-8CD2-88F08E7566C3}"/>
    <dgm:cxn modelId="{535A857C-5315-4EB1-B006-8D192DF6DDFC}" type="presOf" srcId="{701DAD64-2E12-41AF-8CD2-88F08E7566C3}" destId="{7ABF6415-E2F0-4E73-8963-46A0A0B2DCF3}" srcOrd="0" destOrd="0" presId="urn:microsoft.com/office/officeart/2018/2/layout/IconCircleList"/>
    <dgm:cxn modelId="{98094188-2567-4315-9CA6-56B7A92D3D6E}" srcId="{241BE76D-20C3-4464-9F2E-557C6EA88E4F}" destId="{9282399F-341A-4055-938B-44E14274B413}" srcOrd="1" destOrd="0" parTransId="{D798657F-A8F7-4254-80B0-411445CCDA83}" sibTransId="{09715C39-CDD9-47FD-9B7D-ABBDE9925179}"/>
    <dgm:cxn modelId="{C7166E8A-DA4E-4940-9855-1D0B258A6A34}" type="presOf" srcId="{EE90ADF5-F424-4AEF-A53D-3B4196DFCC94}" destId="{5BD4A2DD-0857-4A86-BDE5-232CB1A88D37}" srcOrd="0" destOrd="0" presId="urn:microsoft.com/office/officeart/2018/2/layout/IconCircleList"/>
    <dgm:cxn modelId="{1D5C4A91-F16D-4C0B-B9F3-430A6A454BB2}" type="presOf" srcId="{1E866980-D4C0-4B3A-BE6B-124C4E675379}" destId="{FB52ADEC-1DA3-43DF-BA43-A6FDEB44A18A}" srcOrd="0" destOrd="0" presId="urn:microsoft.com/office/officeart/2018/2/layout/IconCircleList"/>
    <dgm:cxn modelId="{84DE6397-D774-403C-884E-75A76B1EA228}" type="presOf" srcId="{4BCCFECC-0E55-418D-B699-DEF913471E7F}" destId="{EF08C0B0-4CB5-463B-B281-88BBA5F2FC49}" srcOrd="0" destOrd="0" presId="urn:microsoft.com/office/officeart/2018/2/layout/IconCircleList"/>
    <dgm:cxn modelId="{75183C98-79FB-4343-8FF7-DA2D310EBD73}" type="presOf" srcId="{59D69A7B-2C8D-4DED-AA02-3537C6455DB5}" destId="{A06593E7-6569-4D29-BF7A-43223297A539}" srcOrd="0" destOrd="0" presId="urn:microsoft.com/office/officeart/2018/2/layout/IconCircleList"/>
    <dgm:cxn modelId="{4D81CA9B-8970-4DFB-9EEC-3295A1C1DEAB}" type="presOf" srcId="{908A9F16-1ABC-426A-8755-3230511DC05F}" destId="{DAE6FCE3-A050-4544-AB12-5D027205F9EA}" srcOrd="0" destOrd="0" presId="urn:microsoft.com/office/officeart/2018/2/layout/IconCircleList"/>
    <dgm:cxn modelId="{61648E9F-C502-49AE-9055-9AE78214029C}" type="presOf" srcId="{241BE76D-20C3-4464-9F2E-557C6EA88E4F}" destId="{FCB2A83F-177B-42A4-8E6A-EC4C826F4788}" srcOrd="0" destOrd="0" presId="urn:microsoft.com/office/officeart/2018/2/layout/IconCircleList"/>
    <dgm:cxn modelId="{3CE37DA8-BA03-4A28-AFF8-92D7202BE460}" type="presOf" srcId="{48371F43-3196-4510-A722-918FCC48C03D}" destId="{8BB0DBE4-BB5F-4F4C-81B2-26D1C3C1A661}" srcOrd="0" destOrd="0" presId="urn:microsoft.com/office/officeart/2018/2/layout/IconCircleList"/>
    <dgm:cxn modelId="{FB2956CD-9A33-4CA9-8757-D322C513CD81}" type="presOf" srcId="{9282399F-341A-4055-938B-44E14274B413}" destId="{2132EDFA-EAAC-4C8A-94F4-9DA7926716EE}" srcOrd="0" destOrd="0" presId="urn:microsoft.com/office/officeart/2018/2/layout/IconCircleList"/>
    <dgm:cxn modelId="{0B2F68CF-0F1E-4558-84B7-E1729E0624EA}" srcId="{241BE76D-20C3-4464-9F2E-557C6EA88E4F}" destId="{59D69A7B-2C8D-4DED-AA02-3537C6455DB5}" srcOrd="0" destOrd="0" parTransId="{3DA2C50C-7417-4594-83FE-C47599E06279}" sibTransId="{01B1FBB7-E36B-490A-AD46-796865AFC9F0}"/>
    <dgm:cxn modelId="{F54CB03B-C1FB-451C-8157-4416AAA1120C}" type="presParOf" srcId="{FCB2A83F-177B-42A4-8E6A-EC4C826F4788}" destId="{FB21B453-74CD-4727-8B5D-9F2E65461EC5}" srcOrd="0" destOrd="0" presId="urn:microsoft.com/office/officeart/2018/2/layout/IconCircleList"/>
    <dgm:cxn modelId="{2412C15D-D626-4297-B777-A7EA7595763D}" type="presParOf" srcId="{FB21B453-74CD-4727-8B5D-9F2E65461EC5}" destId="{4FBD35FA-E11C-42E0-935E-354FAA60D767}" srcOrd="0" destOrd="0" presId="urn:microsoft.com/office/officeart/2018/2/layout/IconCircleList"/>
    <dgm:cxn modelId="{92231810-5412-45E1-AD3E-73403B773771}" type="presParOf" srcId="{4FBD35FA-E11C-42E0-935E-354FAA60D767}" destId="{B560B39A-80CB-4612-9ECE-BF9098658D7C}" srcOrd="0" destOrd="0" presId="urn:microsoft.com/office/officeart/2018/2/layout/IconCircleList"/>
    <dgm:cxn modelId="{30C2427D-05A9-4C15-A066-6C4959A11AFD}" type="presParOf" srcId="{4FBD35FA-E11C-42E0-935E-354FAA60D767}" destId="{9F2EEA8D-1562-42BF-B9BF-F24780E7F6B2}" srcOrd="1" destOrd="0" presId="urn:microsoft.com/office/officeart/2018/2/layout/IconCircleList"/>
    <dgm:cxn modelId="{5649ADBA-58A2-43A8-9ED5-2EB63A5D98A6}" type="presParOf" srcId="{4FBD35FA-E11C-42E0-935E-354FAA60D767}" destId="{F76B5805-30F6-4A32-94EA-C9F299D5AA90}" srcOrd="2" destOrd="0" presId="urn:microsoft.com/office/officeart/2018/2/layout/IconCircleList"/>
    <dgm:cxn modelId="{A77E38CF-FB83-4198-B6DD-FC3EF1819E34}" type="presParOf" srcId="{4FBD35FA-E11C-42E0-935E-354FAA60D767}" destId="{A06593E7-6569-4D29-BF7A-43223297A539}" srcOrd="3" destOrd="0" presId="urn:microsoft.com/office/officeart/2018/2/layout/IconCircleList"/>
    <dgm:cxn modelId="{65300C84-EA86-4826-914B-34CEB5D2E0D1}" type="presParOf" srcId="{FB21B453-74CD-4727-8B5D-9F2E65461EC5}" destId="{398BCF8A-A7F8-4640-98D0-14235B0017D4}" srcOrd="1" destOrd="0" presId="urn:microsoft.com/office/officeart/2018/2/layout/IconCircleList"/>
    <dgm:cxn modelId="{44BD4E79-8DF5-4B49-BAE4-135EB0F231F8}" type="presParOf" srcId="{FB21B453-74CD-4727-8B5D-9F2E65461EC5}" destId="{EEB3EE05-1F7A-4C2E-A18A-3F09B43172B2}" srcOrd="2" destOrd="0" presId="urn:microsoft.com/office/officeart/2018/2/layout/IconCircleList"/>
    <dgm:cxn modelId="{13BB1F36-D00E-495F-9BC0-D63A9E1D9021}" type="presParOf" srcId="{EEB3EE05-1F7A-4C2E-A18A-3F09B43172B2}" destId="{05934D10-9AFB-4774-9D80-C998669F96FE}" srcOrd="0" destOrd="0" presId="urn:microsoft.com/office/officeart/2018/2/layout/IconCircleList"/>
    <dgm:cxn modelId="{CA59EF7A-9A3F-492B-A101-A2D4020DCB03}" type="presParOf" srcId="{EEB3EE05-1F7A-4C2E-A18A-3F09B43172B2}" destId="{A80036A9-D8E7-40C7-9085-2BCD20C791F8}" srcOrd="1" destOrd="0" presId="urn:microsoft.com/office/officeart/2018/2/layout/IconCircleList"/>
    <dgm:cxn modelId="{496BA3E9-5208-4F62-8F9E-09BB89B99E95}" type="presParOf" srcId="{EEB3EE05-1F7A-4C2E-A18A-3F09B43172B2}" destId="{B332BE9D-EB7E-45A7-80C3-7FCDE2C1D777}" srcOrd="2" destOrd="0" presId="urn:microsoft.com/office/officeart/2018/2/layout/IconCircleList"/>
    <dgm:cxn modelId="{5A18E962-CD73-411D-89BD-13AE3F6633DB}" type="presParOf" srcId="{EEB3EE05-1F7A-4C2E-A18A-3F09B43172B2}" destId="{2132EDFA-EAAC-4C8A-94F4-9DA7926716EE}" srcOrd="3" destOrd="0" presId="urn:microsoft.com/office/officeart/2018/2/layout/IconCircleList"/>
    <dgm:cxn modelId="{D4417481-AD8D-4044-AD28-F733CE09B7C5}" type="presParOf" srcId="{FB21B453-74CD-4727-8B5D-9F2E65461EC5}" destId="{FC55B021-E4B9-4B08-9C6D-01FB7477C7EC}" srcOrd="3" destOrd="0" presId="urn:microsoft.com/office/officeart/2018/2/layout/IconCircleList"/>
    <dgm:cxn modelId="{EEBFD74C-8E60-467A-AFCB-F3560457CDD4}" type="presParOf" srcId="{FB21B453-74CD-4727-8B5D-9F2E65461EC5}" destId="{D4E5CF05-F845-4D68-98CE-57E52896CF85}" srcOrd="4" destOrd="0" presId="urn:microsoft.com/office/officeart/2018/2/layout/IconCircleList"/>
    <dgm:cxn modelId="{E38986A3-4857-4FB5-8699-0ED4DEF997F8}" type="presParOf" srcId="{D4E5CF05-F845-4D68-98CE-57E52896CF85}" destId="{50E1622F-8C17-4506-B61C-62AA9979D983}" srcOrd="0" destOrd="0" presId="urn:microsoft.com/office/officeart/2018/2/layout/IconCircleList"/>
    <dgm:cxn modelId="{582D0C29-ABE7-4685-864D-2840B3C9B5F7}" type="presParOf" srcId="{D4E5CF05-F845-4D68-98CE-57E52896CF85}" destId="{AEA68B59-FDD2-4323-B6DD-E5DCDD0CCFB4}" srcOrd="1" destOrd="0" presId="urn:microsoft.com/office/officeart/2018/2/layout/IconCircleList"/>
    <dgm:cxn modelId="{C4810CAA-ABBD-477C-855F-93D8CB7D4CDF}" type="presParOf" srcId="{D4E5CF05-F845-4D68-98CE-57E52896CF85}" destId="{4ACF8B50-1048-4942-A842-D1607D341BC9}" srcOrd="2" destOrd="0" presId="urn:microsoft.com/office/officeart/2018/2/layout/IconCircleList"/>
    <dgm:cxn modelId="{DD9885B2-18D7-4698-BCB5-D79B7BD7E60E}" type="presParOf" srcId="{D4E5CF05-F845-4D68-98CE-57E52896CF85}" destId="{8BAF5342-E288-4272-BD23-EAC977998FF0}" srcOrd="3" destOrd="0" presId="urn:microsoft.com/office/officeart/2018/2/layout/IconCircleList"/>
    <dgm:cxn modelId="{A3DA50FE-A179-4837-A45B-E1766089D5EA}" type="presParOf" srcId="{FB21B453-74CD-4727-8B5D-9F2E65461EC5}" destId="{7ABF6415-E2F0-4E73-8963-46A0A0B2DCF3}" srcOrd="5" destOrd="0" presId="urn:microsoft.com/office/officeart/2018/2/layout/IconCircleList"/>
    <dgm:cxn modelId="{8A24C86C-DDFC-45FF-B53D-98A2069051D7}" type="presParOf" srcId="{FB21B453-74CD-4727-8B5D-9F2E65461EC5}" destId="{A86C963A-CB6C-4933-A7FA-B7AEB48F288E}" srcOrd="6" destOrd="0" presId="urn:microsoft.com/office/officeart/2018/2/layout/IconCircleList"/>
    <dgm:cxn modelId="{FFB3FC17-4682-4C8C-812D-61CC860B8F9C}" type="presParOf" srcId="{A86C963A-CB6C-4933-A7FA-B7AEB48F288E}" destId="{9B932F3E-3D7C-4143-9730-4FB92A17FEAC}" srcOrd="0" destOrd="0" presId="urn:microsoft.com/office/officeart/2018/2/layout/IconCircleList"/>
    <dgm:cxn modelId="{B58B8274-1953-4F95-B2FF-BFB1A7EA3DF6}" type="presParOf" srcId="{A86C963A-CB6C-4933-A7FA-B7AEB48F288E}" destId="{AD36952B-6940-46AB-9FA5-731C52923548}" srcOrd="1" destOrd="0" presId="urn:microsoft.com/office/officeart/2018/2/layout/IconCircleList"/>
    <dgm:cxn modelId="{8CE66A9A-8F33-4063-8C72-3089E84010B1}" type="presParOf" srcId="{A86C963A-CB6C-4933-A7FA-B7AEB48F288E}" destId="{00AB8CD3-D54C-416E-9474-1EABC3D0A7DD}" srcOrd="2" destOrd="0" presId="urn:microsoft.com/office/officeart/2018/2/layout/IconCircleList"/>
    <dgm:cxn modelId="{EE6058F8-0499-4293-9635-E313A20C26BE}" type="presParOf" srcId="{A86C963A-CB6C-4933-A7FA-B7AEB48F288E}" destId="{DAE6FCE3-A050-4544-AB12-5D027205F9EA}" srcOrd="3" destOrd="0" presId="urn:microsoft.com/office/officeart/2018/2/layout/IconCircleList"/>
    <dgm:cxn modelId="{B2BB1EF1-2668-4B6F-8831-2D8F6374EB90}" type="presParOf" srcId="{FB21B453-74CD-4727-8B5D-9F2E65461EC5}" destId="{FB52ADEC-1DA3-43DF-BA43-A6FDEB44A18A}" srcOrd="7" destOrd="0" presId="urn:microsoft.com/office/officeart/2018/2/layout/IconCircleList"/>
    <dgm:cxn modelId="{02CB1CDC-04DE-4BE6-8A31-4C9211BF3827}" type="presParOf" srcId="{FB21B453-74CD-4727-8B5D-9F2E65461EC5}" destId="{B5C2E3AC-5A90-4CCA-9C04-1F50C976664B}" srcOrd="8" destOrd="0" presId="urn:microsoft.com/office/officeart/2018/2/layout/IconCircleList"/>
    <dgm:cxn modelId="{42901031-5F3E-422C-BC31-5313A4F4567A}" type="presParOf" srcId="{B5C2E3AC-5A90-4CCA-9C04-1F50C976664B}" destId="{8D15AFB1-16DB-4AA1-BADE-D82BE9BF7BC4}" srcOrd="0" destOrd="0" presId="urn:microsoft.com/office/officeart/2018/2/layout/IconCircleList"/>
    <dgm:cxn modelId="{90B37B4E-6A73-4AF7-A083-729B41DD8474}" type="presParOf" srcId="{B5C2E3AC-5A90-4CCA-9C04-1F50C976664B}" destId="{15584F94-B098-4A7A-8790-32B110F210F2}" srcOrd="1" destOrd="0" presId="urn:microsoft.com/office/officeart/2018/2/layout/IconCircleList"/>
    <dgm:cxn modelId="{DC32096F-5A79-45AE-BF5F-48F825DB6339}" type="presParOf" srcId="{B5C2E3AC-5A90-4CCA-9C04-1F50C976664B}" destId="{DF9B35B7-7D99-4160-A50D-1A1920920D4E}" srcOrd="2" destOrd="0" presId="urn:microsoft.com/office/officeart/2018/2/layout/IconCircleList"/>
    <dgm:cxn modelId="{BBE3B0D6-0A80-41FA-ACCE-E1E3A1187D4B}" type="presParOf" srcId="{B5C2E3AC-5A90-4CCA-9C04-1F50C976664B}" destId="{5BD4A2DD-0857-4A86-BDE5-232CB1A88D37}" srcOrd="3" destOrd="0" presId="urn:microsoft.com/office/officeart/2018/2/layout/IconCircleList"/>
    <dgm:cxn modelId="{6FDFF818-4B83-4360-B596-A4A7AB66B39A}" type="presParOf" srcId="{FB21B453-74CD-4727-8B5D-9F2E65461EC5}" destId="{8BB0DBE4-BB5F-4F4C-81B2-26D1C3C1A661}" srcOrd="9" destOrd="0" presId="urn:microsoft.com/office/officeart/2018/2/layout/IconCircleList"/>
    <dgm:cxn modelId="{F0A3373A-265F-437C-8922-DBCB8D38F703}" type="presParOf" srcId="{FB21B453-74CD-4727-8B5D-9F2E65461EC5}" destId="{431B2E4E-1D41-4422-9224-8A71C687B581}" srcOrd="10" destOrd="0" presId="urn:microsoft.com/office/officeart/2018/2/layout/IconCircleList"/>
    <dgm:cxn modelId="{3BBE5A40-DB0F-4AB2-8E7F-94AC8305E1F4}" type="presParOf" srcId="{431B2E4E-1D41-4422-9224-8A71C687B581}" destId="{5EBC9B6E-C062-4CD9-AC62-A3ED5D1E7079}" srcOrd="0" destOrd="0" presId="urn:microsoft.com/office/officeart/2018/2/layout/IconCircleList"/>
    <dgm:cxn modelId="{45DF6ED3-2EBD-41C7-9506-13880AF7018A}" type="presParOf" srcId="{431B2E4E-1D41-4422-9224-8A71C687B581}" destId="{0BC1F69D-E98A-494F-9D81-E88DC600CB64}" srcOrd="1" destOrd="0" presId="urn:microsoft.com/office/officeart/2018/2/layout/IconCircleList"/>
    <dgm:cxn modelId="{565DD761-443A-4B7D-A5E3-CA03722098AE}" type="presParOf" srcId="{431B2E4E-1D41-4422-9224-8A71C687B581}" destId="{84184BB5-F432-47F2-BFB2-1297D5181985}" srcOrd="2" destOrd="0" presId="urn:microsoft.com/office/officeart/2018/2/layout/IconCircleList"/>
    <dgm:cxn modelId="{C4B291F7-AC85-4562-8880-2710EDA5B825}" type="presParOf" srcId="{431B2E4E-1D41-4422-9224-8A71C687B581}" destId="{EF08C0B0-4CB5-463B-B281-88BBA5F2FC49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60B39A-80CB-4612-9ECE-BF9098658D7C}">
      <dsp:nvSpPr>
        <dsp:cNvPr id="0" name=""/>
        <dsp:cNvSpPr/>
      </dsp:nvSpPr>
      <dsp:spPr>
        <a:xfrm>
          <a:off x="657213" y="659186"/>
          <a:ext cx="665776" cy="66577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2EEA8D-1562-42BF-B9BF-F24780E7F6B2}">
      <dsp:nvSpPr>
        <dsp:cNvPr id="0" name=""/>
        <dsp:cNvSpPr/>
      </dsp:nvSpPr>
      <dsp:spPr>
        <a:xfrm>
          <a:off x="797027" y="798999"/>
          <a:ext cx="386150" cy="3861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593E7-6569-4D29-BF7A-43223297A539}">
      <dsp:nvSpPr>
        <dsp:cNvPr id="0" name=""/>
        <dsp:cNvSpPr/>
      </dsp:nvSpPr>
      <dsp:spPr>
        <a:xfrm>
          <a:off x="1401173" y="0"/>
          <a:ext cx="1546638" cy="1639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1. Child care provider completes the ODHS 7494 Child Care Provider Listing form </a:t>
          </a:r>
          <a:r>
            <a:rPr lang="en-US" sz="1400" u="sng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completely</a:t>
          </a:r>
          <a:r>
            <a:rPr lang="en-US" sz="1400" u="none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and submits to DPU.</a:t>
          </a:r>
          <a:r>
            <a:rPr lang="en-US" sz="1400" b="1" u="none" kern="12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***</a:t>
          </a:r>
          <a:endParaRPr lang="en-US" sz="1400" b="1" kern="1200" dirty="0">
            <a:solidFill>
              <a:srgbClr val="FF0000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1401173" y="0"/>
        <a:ext cx="1546638" cy="1639508"/>
      </dsp:txXfrm>
    </dsp:sp>
    <dsp:sp modelId="{05934D10-9AFB-4774-9D80-C998669F96FE}">
      <dsp:nvSpPr>
        <dsp:cNvPr id="0" name=""/>
        <dsp:cNvSpPr/>
      </dsp:nvSpPr>
      <dsp:spPr>
        <a:xfrm>
          <a:off x="3297085" y="659186"/>
          <a:ext cx="665776" cy="66577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0036A9-D8E7-40C7-9085-2BCD20C791F8}">
      <dsp:nvSpPr>
        <dsp:cNvPr id="0" name=""/>
        <dsp:cNvSpPr/>
      </dsp:nvSpPr>
      <dsp:spPr>
        <a:xfrm>
          <a:off x="3436898" y="798999"/>
          <a:ext cx="386150" cy="3861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32EDFA-EAAC-4C8A-94F4-9DA7926716EE}">
      <dsp:nvSpPr>
        <dsp:cNvPr id="0" name=""/>
        <dsp:cNvSpPr/>
      </dsp:nvSpPr>
      <dsp:spPr>
        <a:xfrm>
          <a:off x="4138303" y="0"/>
          <a:ext cx="1651453" cy="1917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2. DPU staff review for completeness, and to make sure that the child care provider meets ODHS requirements, including pre-service trainings. </a:t>
          </a:r>
          <a:r>
            <a:rPr lang="en-US" sz="1400" u="none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  <a:r>
            <a:rPr lang="en-US" sz="1400" b="1" u="none" kern="12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***</a:t>
          </a:r>
          <a:endParaRPr lang="en-US" sz="14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4138303" y="0"/>
        <a:ext cx="1651453" cy="1917782"/>
      </dsp:txXfrm>
    </dsp:sp>
    <dsp:sp modelId="{50E1622F-8C17-4506-B61C-62AA9979D983}">
      <dsp:nvSpPr>
        <dsp:cNvPr id="0" name=""/>
        <dsp:cNvSpPr/>
      </dsp:nvSpPr>
      <dsp:spPr>
        <a:xfrm>
          <a:off x="5989364" y="659186"/>
          <a:ext cx="665776" cy="66577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A68B59-FDD2-4323-B6DD-E5DCDD0CCFB4}">
      <dsp:nvSpPr>
        <dsp:cNvPr id="0" name=""/>
        <dsp:cNvSpPr/>
      </dsp:nvSpPr>
      <dsp:spPr>
        <a:xfrm>
          <a:off x="6129177" y="798999"/>
          <a:ext cx="386150" cy="3861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AF5342-E288-4272-BD23-EAC977998FF0}">
      <dsp:nvSpPr>
        <dsp:cNvPr id="0" name=""/>
        <dsp:cNvSpPr/>
      </dsp:nvSpPr>
      <dsp:spPr>
        <a:xfrm>
          <a:off x="6782640" y="0"/>
          <a:ext cx="1588680" cy="1657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3. Providers complete the Central Background Registry application and submit to OCC.  </a:t>
          </a:r>
          <a:endParaRPr lang="en-US" sz="1400" b="1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6782640" y="0"/>
        <a:ext cx="1588680" cy="1657630"/>
      </dsp:txXfrm>
    </dsp:sp>
    <dsp:sp modelId="{9B932F3E-3D7C-4143-9730-4FB92A17FEAC}">
      <dsp:nvSpPr>
        <dsp:cNvPr id="0" name=""/>
        <dsp:cNvSpPr/>
      </dsp:nvSpPr>
      <dsp:spPr>
        <a:xfrm>
          <a:off x="683352" y="2822299"/>
          <a:ext cx="665776" cy="66577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36952B-6940-46AB-9FA5-731C52923548}">
      <dsp:nvSpPr>
        <dsp:cNvPr id="0" name=""/>
        <dsp:cNvSpPr/>
      </dsp:nvSpPr>
      <dsp:spPr>
        <a:xfrm>
          <a:off x="811893" y="2975094"/>
          <a:ext cx="386150" cy="3861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E6FCE3-A050-4544-AB12-5D027205F9EA}">
      <dsp:nvSpPr>
        <dsp:cNvPr id="0" name=""/>
        <dsp:cNvSpPr/>
      </dsp:nvSpPr>
      <dsp:spPr>
        <a:xfrm>
          <a:off x="1401181" y="2437337"/>
          <a:ext cx="1733278" cy="14573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4. For Regulated Subsidy providers (license-exempt and not related to children in care), a home visit is completed. </a:t>
          </a:r>
        </a:p>
      </dsp:txBody>
      <dsp:txXfrm>
        <a:off x="1401181" y="2437337"/>
        <a:ext cx="1733278" cy="1457351"/>
      </dsp:txXfrm>
    </dsp:sp>
    <dsp:sp modelId="{8D15AFB1-16DB-4AA1-BADE-D82BE9BF7BC4}">
      <dsp:nvSpPr>
        <dsp:cNvPr id="0" name=""/>
        <dsp:cNvSpPr/>
      </dsp:nvSpPr>
      <dsp:spPr>
        <a:xfrm>
          <a:off x="3350931" y="2772459"/>
          <a:ext cx="665776" cy="66577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584F94-B098-4A7A-8790-32B110F210F2}">
      <dsp:nvSpPr>
        <dsp:cNvPr id="0" name=""/>
        <dsp:cNvSpPr/>
      </dsp:nvSpPr>
      <dsp:spPr>
        <a:xfrm>
          <a:off x="3530218" y="2899289"/>
          <a:ext cx="386150" cy="38615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4A2DD-0857-4A86-BDE5-232CB1A88D37}">
      <dsp:nvSpPr>
        <dsp:cNvPr id="0" name=""/>
        <dsp:cNvSpPr/>
      </dsp:nvSpPr>
      <dsp:spPr>
        <a:xfrm>
          <a:off x="4172907" y="2437334"/>
          <a:ext cx="1569330" cy="14356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5. Child care provider is approved for ODHS payment once the provider passes the background check and home visit.</a:t>
          </a:r>
        </a:p>
      </dsp:txBody>
      <dsp:txXfrm>
        <a:off x="4172907" y="2437334"/>
        <a:ext cx="1569330" cy="1435694"/>
      </dsp:txXfrm>
    </dsp:sp>
    <dsp:sp modelId="{5EBC9B6E-C062-4CD9-AC62-A3ED5D1E7079}">
      <dsp:nvSpPr>
        <dsp:cNvPr id="0" name=""/>
        <dsp:cNvSpPr/>
      </dsp:nvSpPr>
      <dsp:spPr>
        <a:xfrm>
          <a:off x="6020731" y="2745302"/>
          <a:ext cx="665776" cy="66577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C1F69D-E98A-494F-9D81-E88DC600CB64}">
      <dsp:nvSpPr>
        <dsp:cNvPr id="0" name=""/>
        <dsp:cNvSpPr/>
      </dsp:nvSpPr>
      <dsp:spPr>
        <a:xfrm>
          <a:off x="6174717" y="2899289"/>
          <a:ext cx="386150" cy="38615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08C0B0-4CB5-463B-B281-88BBA5F2FC49}">
      <dsp:nvSpPr>
        <dsp:cNvPr id="0" name=""/>
        <dsp:cNvSpPr/>
      </dsp:nvSpPr>
      <dsp:spPr>
        <a:xfrm>
          <a:off x="6790651" y="2437334"/>
          <a:ext cx="1673628" cy="16208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6. The provider can be connected to an eligible case and issued billing forms for payment (effective the date they met all ODHS requirements).</a:t>
          </a:r>
        </a:p>
      </dsp:txBody>
      <dsp:txXfrm>
        <a:off x="6790651" y="2437334"/>
        <a:ext cx="1673628" cy="16208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n"/>
          <p:cNvSpPr>
            <a:spLocks noGrp="1" noRot="1" noChangeAspect="1"/>
          </p:cNvSpPr>
          <p:nvPr>
            <p:ph type="sldImg" idx="3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4167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057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8580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0944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2131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790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42845-4575-4A65-9E8D-D51D300A0B4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9447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A42845-4575-4A65-9E8D-D51D300A0B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6890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29984-07BD-43EF-BDC0-38769520030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15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68835" indent="-168835">
              <a:buFontTx/>
              <a:buChar char="•"/>
            </a:pP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1" name="Google Shape;551;p24:notes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52" name="Google Shape;552;p24:notes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24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>
            <a:spLocks noGrp="1"/>
          </p:cNvSpPr>
          <p:nvPr>
            <p:ph type="title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244444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5" name="Google Shape;2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" name="Google Shape;2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8686800" cy="420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177777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">
  <p:cSld name="Big Statem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8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38"/>
          <p:cNvSpPr txBox="1">
            <a:spLocks noGrp="1"/>
          </p:cNvSpPr>
          <p:nvPr>
            <p:ph type="title"/>
          </p:nvPr>
        </p:nvSpPr>
        <p:spPr>
          <a:xfrm>
            <a:off x="838200" y="1028064"/>
            <a:ext cx="8686800" cy="3983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b="0" i="0"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1" name="Google Shape;41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8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5" name="Google Shape;4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38"/>
          <p:cNvSpPr txBox="1">
            <a:spLocks noGrp="1"/>
          </p:cNvSpPr>
          <p:nvPr>
            <p:ph type="body" idx="1"/>
          </p:nvPr>
        </p:nvSpPr>
        <p:spPr>
          <a:xfrm>
            <a:off x="838200" y="5209788"/>
            <a:ext cx="8686800" cy="83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137150" rIns="91425" bIns="45700" anchor="t" anchorCtr="0">
            <a:noAutofit/>
          </a:bodyPr>
          <a:lstStyle>
            <a:lvl1pPr marL="457200" marR="0" lvl="0" indent="-355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⎯"/>
              <a:defRPr sz="2000" b="0"/>
            </a:lvl1pPr>
            <a:lvl2pPr marL="914400" lvl="1" indent="-228600" algn="l">
              <a:lnSpc>
                <a:spcPct val="2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>
            <a:off x="838200" y="1825626"/>
            <a:ext cx="7164388" cy="420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406400" algn="l">
              <a:lnSpc>
                <a:spcPct val="114285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title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244444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6" name="Google Shape;76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9190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0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0" name="Google Shape;80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0"/>
          <p:cNvSpPr txBox="1">
            <a:spLocks noGrp="1"/>
          </p:cNvSpPr>
          <p:nvPr>
            <p:ph type="body" idx="2"/>
          </p:nvPr>
        </p:nvSpPr>
        <p:spPr>
          <a:xfrm>
            <a:off x="8153400" y="1825624"/>
            <a:ext cx="3200400" cy="420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7150" rIns="91425" bIns="45700" anchor="t" anchorCtr="0">
            <a:noAutofit/>
          </a:bodyPr>
          <a:lstStyle>
            <a:lvl1pPr marL="457200" marR="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/>
            </a:lvl1pPr>
            <a:lvl2pPr marL="914400" lvl="1" indent="-228600" algn="l">
              <a:lnSpc>
                <a:spcPct val="2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0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6000"/>
              <a:buFont typeface="Arial Black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/>
            </a:lvl1pPr>
            <a:lvl2pPr lvl="1" algn="ctr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95" name="Google Shape;95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with Background">
  <p:cSld name="Blank Slide with Background">
    <p:bg>
      <p:bgPr>
        <a:solidFill>
          <a:schemeClr val="lt1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1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Turquoise">
  <p:cSld name="Section Header Turquoise">
    <p:bg>
      <p:bgPr>
        <a:solidFill>
          <a:schemeClr val="accen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3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3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3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Blue">
  <p:cSld name="Section Header Blue">
    <p:bg>
      <p:bgPr>
        <a:solidFill>
          <a:schemeClr val="accen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4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4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4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Green">
  <p:cSld name="Section Header Green">
    <p:bg>
      <p:bgPr>
        <a:solidFill>
          <a:schemeClr val="accent3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5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Orange">
  <p:cSld name="Section Header Orange">
    <p:bg>
      <p:bgPr>
        <a:solidFill>
          <a:schemeClr val="accent4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6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6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6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Berry">
  <p:cSld name="Section Header Berry">
    <p:bg>
      <p:bgPr>
        <a:solidFill>
          <a:schemeClr val="accent5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7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7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7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Picture Slide">
  <p:cSld name="Big Picture Slide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2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9190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2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4" name="Google Shape;144;p42"/>
          <p:cNvSpPr>
            <a:spLocks noGrp="1"/>
          </p:cNvSpPr>
          <p:nvPr>
            <p:ph type="pic" idx="2"/>
          </p:nvPr>
        </p:nvSpPr>
        <p:spPr>
          <a:xfrm>
            <a:off x="0" y="433953"/>
            <a:ext cx="12192000" cy="559566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ign-off">
  <p:cSld name="Closing Sign-off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4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44"/>
          <p:cNvSpPr txBox="1">
            <a:spLocks noGrp="1"/>
          </p:cNvSpPr>
          <p:nvPr>
            <p:ph type="ctrTitle"/>
          </p:nvPr>
        </p:nvSpPr>
        <p:spPr>
          <a:xfrm>
            <a:off x="1524000" y="2652651"/>
            <a:ext cx="9144000" cy="155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8" name="Google Shape;148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00" scaled="0"/>
        </a:gra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5"/>
          <p:cNvSpPr txBox="1"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77777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400"/>
              <a:buNone/>
              <a:defRPr sz="14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400"/>
              <a:buNone/>
              <a:defRPr sz="1400">
                <a:solidFill>
                  <a:srgbClr val="A1A0A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45"/>
          <p:cNvSpPr/>
          <p:nvPr/>
        </p:nvSpPr>
        <p:spPr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2" name="Google Shape;152;p45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3" name="Google Shape;153;p45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4" name="Google Shape;154;p45"/>
          <p:cNvSpPr txBox="1"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 Black"/>
              <a:buNone/>
              <a:defRPr sz="4400" b="0" cap="none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45"/>
          <p:cNvSpPr txBox="1">
            <a:spLocks noGrp="1"/>
          </p:cNvSpPr>
          <p:nvPr>
            <p:ph type="sldNum" idx="12"/>
          </p:nvPr>
        </p:nvSpPr>
        <p:spPr>
          <a:xfrm>
            <a:off x="0" y="1752600"/>
            <a:ext cx="1727200" cy="701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7" name="Google Shape;157;p4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74F0B-4122-471A-AD32-FACC86554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60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4285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 b="1" i="0" u="none" strike="noStrike" cap="none">
                <a:solidFill>
                  <a:srgbClr val="6D6B6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6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6" r:id="rId11"/>
    <p:sldLayoutId id="2147483667" r:id="rId12"/>
    <p:sldLayoutId id="2147483668" r:id="rId13"/>
    <p:sldLayoutId id="2147483669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33FDE-F9B8-42FF-8150-D79ACEF93C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May Spark Webinar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B6A20-A80F-440D-944F-FA9431C561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0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May 25, 2023</a:t>
            </a:r>
          </a:p>
        </p:txBody>
      </p:sp>
    </p:spTree>
    <p:extLst>
      <p:ext uri="{BB962C8B-B14F-4D97-AF65-F5344CB8AC3E}">
        <p14:creationId xmlns:p14="http://schemas.microsoft.com/office/powerpoint/2010/main" val="69022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Welcome and Introductions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7776" y="1586200"/>
            <a:ext cx="10996448" cy="3923951"/>
          </a:xfrm>
        </p:spPr>
        <p:txBody>
          <a:bodyPr/>
          <a:lstStyle/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Ash Mickels (they/them), Spark Specialist, ELD</a:t>
            </a:r>
          </a:p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Joseph </a:t>
            </a:r>
            <a:r>
              <a:rPr 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Litke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Child Care Provider Specialist, OPA2 DHS </a:t>
            </a:r>
          </a:p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Maria Fernandez (she/her/</a:t>
            </a:r>
            <a:r>
              <a:rPr 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ella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), Director of Equity, Inclusion and Outreach, TRI </a:t>
            </a:r>
          </a:p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Lauren Peterson (she/her/hers), Spark Program Director, TRI</a:t>
            </a:r>
          </a:p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Spark Operations Team </a:t>
            </a:r>
          </a:p>
        </p:txBody>
      </p:sp>
    </p:spTree>
    <p:extLst>
      <p:ext uri="{BB962C8B-B14F-4D97-AF65-F5344CB8AC3E}">
        <p14:creationId xmlns:p14="http://schemas.microsoft.com/office/powerpoint/2010/main" val="2120773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446" y="1383272"/>
            <a:ext cx="10208173" cy="4610724"/>
          </a:xfrm>
        </p:spPr>
        <p:txBody>
          <a:bodyPr/>
          <a:lstStyle/>
          <a:p>
            <a:pPr marL="685800" indent="-457200">
              <a:lnSpc>
                <a:spcPct val="15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Welcome and Introductions</a:t>
            </a:r>
          </a:p>
          <a:p>
            <a:pPr marL="685800" indent="-457200">
              <a:lnSpc>
                <a:spcPct val="15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Upcoming Spark portfolio submission changes</a:t>
            </a:r>
          </a:p>
          <a:p>
            <a:pPr marL="685800" indent="-457200">
              <a:lnSpc>
                <a:spcPct val="15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Joseph </a:t>
            </a:r>
            <a:r>
              <a:rPr 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Litke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review of how to become DHS listed</a:t>
            </a:r>
          </a:p>
          <a:p>
            <a:pPr marL="685800" indent="-457200">
              <a:lnSpc>
                <a:spcPct val="15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Spark Help Desk </a:t>
            </a:r>
          </a:p>
        </p:txBody>
      </p:sp>
    </p:spTree>
    <p:extLst>
      <p:ext uri="{BB962C8B-B14F-4D97-AF65-F5344CB8AC3E}">
        <p14:creationId xmlns:p14="http://schemas.microsoft.com/office/powerpoint/2010/main" val="77195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99745"/>
            <a:ext cx="8686800" cy="1325880"/>
          </a:xfrm>
        </p:spPr>
        <p:txBody>
          <a:bodyPr/>
          <a:lstStyle/>
          <a:p>
            <a:pPr>
              <a:lnSpc>
                <a:spcPct val="100000"/>
              </a:lnSpc>
            </a:pPr>
            <a:b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Spark Redesign is moving forward!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186" y="1730625"/>
            <a:ext cx="10668991" cy="4203996"/>
          </a:xfrm>
        </p:spPr>
        <p:txBody>
          <a:bodyPr/>
          <a:lstStyle/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order to support the transition, some changes are being made to the portfolio submission process. These changes will:  </a:t>
            </a:r>
          </a:p>
          <a:p>
            <a:pPr marL="1143000" lvl="1" indent="-4572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Offer programs new choices about how they wish to participate in Spark </a:t>
            </a:r>
          </a:p>
          <a:p>
            <a:pPr marL="1143000" lvl="1" indent="-4572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Allow the TRI Spark team to begin moving our resources to implementation of the redesigned system</a:t>
            </a:r>
          </a:p>
        </p:txBody>
      </p:sp>
    </p:spTree>
    <p:extLst>
      <p:ext uri="{BB962C8B-B14F-4D97-AF65-F5344CB8AC3E}">
        <p14:creationId xmlns:p14="http://schemas.microsoft.com/office/powerpoint/2010/main" val="4063833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changing?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4626" y="1691004"/>
            <a:ext cx="11049001" cy="4203996"/>
          </a:xfrm>
        </p:spPr>
        <p:txBody>
          <a:bodyPr/>
          <a:lstStyle/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 of October 1</a:t>
            </a:r>
            <a:r>
              <a:rPr lang="en-US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to submit a portfolio and receive a star-rating, programs must be listed with DHS to serve families receiving DHS child care subsidy.</a:t>
            </a:r>
          </a:p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There will be self-selected quality improvement options for programs who do not wish to complete a portfolio. These options will not lead to a star-rating.</a:t>
            </a:r>
          </a:p>
          <a:p>
            <a:pPr>
              <a:lnSpc>
                <a:spcPct val="100000"/>
              </a:lnSpc>
              <a:buSzPct val="80000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91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staying the same?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993" y="1711427"/>
            <a:ext cx="11524014" cy="3435145"/>
          </a:xfrm>
        </p:spPr>
        <p:txBody>
          <a:bodyPr/>
          <a:lstStyle/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 new participants can apply for a C2Q designation and receive support funds. </a:t>
            </a:r>
          </a:p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Currently rated programs may still renew their rating.</a:t>
            </a:r>
          </a:p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Programs who are currently Spark rated and listed with DHS will continue to receive the DHS monthly incentive payment for Spark rated programs.</a:t>
            </a:r>
          </a:p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031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688ADEAB-1709-44CA-90C9-51BC3312C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25685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AD42D1-7D1E-5958-9BF8-8C8807244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70" y="262890"/>
            <a:ext cx="8629650" cy="585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84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9745"/>
            <a:ext cx="8686800" cy="1325880"/>
          </a:xfrm>
        </p:spPr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When is it changing?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0787743" cy="4203996"/>
          </a:xfrm>
        </p:spPr>
        <p:txBody>
          <a:bodyPr/>
          <a:lstStyle/>
          <a:p>
            <a:pPr marL="685800" indent="-457200">
              <a:lnSpc>
                <a:spcPct val="15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requirement to be listed with DHS to submit or resubmit a Spark portfolio will begin October 1</a:t>
            </a:r>
            <a:r>
              <a:rPr lang="en-US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baseline="30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457200">
              <a:lnSpc>
                <a:spcPct val="15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will begin requiring that programs be listed with DHS to receive a portfolio in their Welcome Kit on August 1</a:t>
            </a:r>
            <a:r>
              <a:rPr lang="en-US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834718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529" y="290498"/>
            <a:ext cx="8686800" cy="1325880"/>
          </a:xfrm>
        </p:spPr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Why is it changing?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9435" y="1462559"/>
            <a:ext cx="11144003" cy="4684297"/>
          </a:xfrm>
        </p:spPr>
        <p:txBody>
          <a:bodyPr/>
          <a:lstStyle/>
          <a:p>
            <a:pPr marL="228600" lvl="0" indent="0">
              <a:lnSpc>
                <a:spcPct val="100000"/>
              </a:lnSpc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These changes will: </a:t>
            </a:r>
          </a:p>
          <a:p>
            <a:pPr marL="685800" lvl="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Enable the Spark team to devote resources to the redesign</a:t>
            </a:r>
          </a:p>
          <a:p>
            <a:pPr marL="685800" lvl="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Maintain a pathway for programs who are listed with DHS to participate and receive DHS monthly incentive payment for star rated programs</a:t>
            </a:r>
          </a:p>
          <a:p>
            <a:pPr marL="685800" lvl="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Create a pathway for programs who do not wish to be DHS listed to apply, receive a C2Q designation, support funds and participate in Spark related activities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743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95753"/>
            <a:ext cx="8686800" cy="121142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will this be communicated to programs?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565" y="1707181"/>
            <a:ext cx="10954407" cy="4203996"/>
          </a:xfrm>
        </p:spPr>
        <p:txBody>
          <a:bodyPr/>
          <a:lstStyle/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 information will be available in Russian, Spanish, and English </a:t>
            </a:r>
          </a:p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Spark website will have a prominent announcement on multiple pages</a:t>
            </a:r>
          </a:p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Spark application</a:t>
            </a:r>
          </a:p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Printed materials in the Welcome Kit and in the portfolio mail back </a:t>
            </a:r>
          </a:p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Email to current Spark participants</a:t>
            </a:r>
          </a:p>
          <a:p>
            <a:pPr marL="685800" indent="-4572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QIS during Spark orientations, FCCN meetings, etc. </a:t>
            </a:r>
          </a:p>
        </p:txBody>
      </p:sp>
    </p:spTree>
    <p:extLst>
      <p:ext uri="{BB962C8B-B14F-4D97-AF65-F5344CB8AC3E}">
        <p14:creationId xmlns:p14="http://schemas.microsoft.com/office/powerpoint/2010/main" val="98388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55568" y="1707077"/>
            <a:ext cx="8680863" cy="1721923"/>
          </a:xfrm>
        </p:spPr>
        <p:txBody>
          <a:bodyPr/>
          <a:lstStyle/>
          <a:p>
            <a:pPr algn="ctr"/>
            <a:r>
              <a:rPr lang="en-US" sz="4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Questions, Comments, Thoughts?</a:t>
            </a:r>
          </a:p>
        </p:txBody>
      </p:sp>
    </p:spTree>
    <p:extLst>
      <p:ext uri="{BB962C8B-B14F-4D97-AF65-F5344CB8AC3E}">
        <p14:creationId xmlns:p14="http://schemas.microsoft.com/office/powerpoint/2010/main" val="3581298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60A327-3024-41F7-A4D3-86D951DB7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20" y="3752850"/>
            <a:ext cx="2468166" cy="245268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en-US" sz="3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3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ODHS approved child care providers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BCA922D-D619-4960-B0D9-97A65D1FD4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64" b="1060"/>
          <a:stretch/>
        </p:blipFill>
        <p:spPr bwMode="auto">
          <a:xfrm>
            <a:off x="1524020" y="11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BEE65-12F9-4695-B12D-52510CECF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8219" y="3722737"/>
            <a:ext cx="7634601" cy="2452687"/>
          </a:xfrm>
        </p:spPr>
        <p:txBody>
          <a:bodyPr anchor="ctr">
            <a:normAutofit/>
          </a:bodyPr>
          <a:lstStyle/>
          <a:p>
            <a:pPr marL="0" indent="0"/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categories of ODHS approved child care providers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Providers licensed by the Early Learning Division, Office of Child Care (OCC)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License Exempt providers (Family, Friends &amp; Neighbors – FFN) </a:t>
            </a:r>
          </a:p>
        </p:txBody>
      </p:sp>
    </p:spTree>
    <p:extLst>
      <p:ext uri="{BB962C8B-B14F-4D97-AF65-F5344CB8AC3E}">
        <p14:creationId xmlns:p14="http://schemas.microsoft.com/office/powerpoint/2010/main" val="3368431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042ECE2-E13C-426F-ABE7-C8C215887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729" y="471061"/>
            <a:ext cx="9690789" cy="1143000"/>
          </a:xfrm>
        </p:spPr>
        <p:txBody>
          <a:bodyPr anchor="t" anchorCtr="0">
            <a:normAutofit fontScale="90000"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Child Care Provider Approval Process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702065B-5F78-4190-BF93-E59215386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262" y="1198425"/>
            <a:ext cx="11162807" cy="4466112"/>
          </a:xfrm>
        </p:spPr>
        <p:txBody>
          <a:bodyPr>
            <a:noAutofit/>
          </a:bodyPr>
          <a:lstStyle/>
          <a:p>
            <a:pPr marL="45720" indent="0">
              <a:lnSpc>
                <a:spcPct val="100000"/>
              </a:lnSpc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Initial approval for ODHS Payments</a:t>
            </a:r>
          </a:p>
          <a:p>
            <a:pPr marL="514350" indent="-28575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Meet ODHS Provider and Health &amp; Safety requirements </a:t>
            </a:r>
            <a:r>
              <a:rPr lang="en-US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***</a:t>
            </a:r>
          </a:p>
          <a:p>
            <a:pPr marL="514350" indent="-28575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Submit completed listing form to ODHS, Direct Pay Unit (DPU)</a:t>
            </a:r>
            <a:r>
              <a:rPr lang="en-US" sz="2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***</a:t>
            </a: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14350" indent="-28575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Pre-service trainings </a:t>
            </a:r>
          </a:p>
          <a:p>
            <a:pPr marL="514350" indent="-28575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Complete the Central Background Check Registry with OCC, get FBI fingerprints and pass criminal and child protective service records check</a:t>
            </a:r>
          </a:p>
          <a:p>
            <a:pPr marL="514350" indent="-28575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Health and Safety Site visit for providers not related to all children in care</a:t>
            </a:r>
          </a:p>
          <a:p>
            <a:pPr marL="514350" indent="-28575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 approval complete ODHS Orientation Trainings and the Fundamental Learning training within 30 days of approval</a:t>
            </a:r>
          </a:p>
          <a:p>
            <a:pPr marL="0" indent="0">
              <a:lnSpc>
                <a:spcPct val="100000"/>
              </a:lnSpc>
            </a:pPr>
            <a:endParaRPr lang="en-US" sz="1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100000"/>
              </a:lnSpc>
            </a:pPr>
            <a:endParaRPr lang="en-US" sz="1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9E4794-679C-79EF-7EF9-32176E3943CB}"/>
              </a:ext>
            </a:extLst>
          </p:cNvPr>
          <p:cNvSpPr txBox="1"/>
          <p:nvPr/>
        </p:nvSpPr>
        <p:spPr>
          <a:xfrm>
            <a:off x="546263" y="5913918"/>
            <a:ext cx="111628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*** </a:t>
            </a:r>
            <a:r>
              <a:rPr lang="en-US" sz="15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Licensed Providers must be actively approved with OCC and complete these steps to be approved for ODHS payments.</a:t>
            </a:r>
          </a:p>
        </p:txBody>
      </p:sp>
    </p:spTree>
    <p:extLst>
      <p:ext uri="{BB962C8B-B14F-4D97-AF65-F5344CB8AC3E}">
        <p14:creationId xmlns:p14="http://schemas.microsoft.com/office/powerpoint/2010/main" val="1137471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7B8E4-A010-4E10-86A2-BC30F1AE6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888" y="381000"/>
            <a:ext cx="9779919" cy="1371600"/>
          </a:xfrm>
        </p:spPr>
        <p:txBody>
          <a:bodyPr>
            <a:normAutofit fontScale="90000"/>
          </a:bodyPr>
          <a:lstStyle/>
          <a:p>
            <a:r>
              <a:rPr lang="en-US" sz="3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a licensed exempt (FFN) child care provider becomes approved for ODHS payment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E49BD9D-752C-4EC7-A78F-DF69530181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3034026"/>
              </p:ext>
            </p:extLst>
          </p:nvPr>
        </p:nvGraphicFramePr>
        <p:xfrm>
          <a:off x="1437640" y="2133600"/>
          <a:ext cx="912876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77944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72902"/>
            <a:ext cx="8229600" cy="825574"/>
          </a:xfrm>
        </p:spPr>
        <p:txBody>
          <a:bodyPr>
            <a:normAutofit fontScale="90000"/>
          </a:bodyPr>
          <a:lstStyle/>
          <a:p>
            <a:r>
              <a:rPr lang="en-US" sz="2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Important Information regarding the 7494 Child Care Provider Listing 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8310" y="2212035"/>
            <a:ext cx="4419600" cy="2171700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en-US" dirty="0"/>
              <a:t>Use the most current version from the Form Server</a:t>
            </a:r>
          </a:p>
          <a:p>
            <a:endParaRPr lang="en-US" dirty="0"/>
          </a:p>
          <a:p>
            <a:r>
              <a:rPr lang="en-US" dirty="0"/>
              <a:t>Using an old version will </a:t>
            </a:r>
            <a:r>
              <a:rPr lang="en-US" b="1" dirty="0"/>
              <a:t>delay the providers approval and day care payment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524000"/>
            <a:ext cx="3924024" cy="5105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4505014" y="6356498"/>
            <a:ext cx="1479954" cy="228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776A050-976F-4369-E831-E8D208BAB7C8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6126018" y="4495800"/>
            <a:ext cx="2209800" cy="1752600"/>
          </a:xfrm>
          <a:prstGeom prst="straightConnector1">
            <a:avLst/>
          </a:prstGeom>
          <a:ln w="254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305486B-DAF6-CBFB-99F1-8F7F92659CAE}"/>
              </a:ext>
            </a:extLst>
          </p:cNvPr>
          <p:cNvSpPr/>
          <p:nvPr/>
        </p:nvSpPr>
        <p:spPr>
          <a:xfrm>
            <a:off x="6126018" y="1981200"/>
            <a:ext cx="4419600" cy="2514600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68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6"/>
          <p:cNvSpPr txBox="1">
            <a:spLocks noChangeArrowheads="1"/>
          </p:cNvSpPr>
          <p:nvPr/>
        </p:nvSpPr>
        <p:spPr bwMode="auto">
          <a:xfrm>
            <a:off x="2492966" y="350944"/>
            <a:ext cx="7291869" cy="711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25009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be completed by the eligibility worker after eligibility has been determined for the family</a:t>
            </a:r>
          </a:p>
        </p:txBody>
      </p:sp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1827239" y="4114800"/>
            <a:ext cx="8640763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5009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DPU uses this information to issue billing forms.  If it is blank, a billing form will not be issued </a:t>
            </a:r>
            <a:r>
              <a:rPr lang="en-US" b="1" u="sng" dirty="0">
                <a:solidFill>
                  <a:srgbClr val="25009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parent will need to call DPU once the provider is approved.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b="1" u="sng" dirty="0">
              <a:solidFill>
                <a:srgbClr val="25009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5009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Important – The provider must be approved by DPU on or before the date care began in order to start receiving payment from that date.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25009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5009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Remember if there is more than 1 provider the percentage of care needs to be given.</a:t>
            </a:r>
          </a:p>
          <a:p>
            <a:endParaRPr lang="en-US" dirty="0">
              <a:solidFill>
                <a:srgbClr val="25009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239" y="1232756"/>
            <a:ext cx="8623325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AutoShape 12"/>
          <p:cNvSpPr>
            <a:spLocks noChangeArrowheads="1"/>
          </p:cNvSpPr>
          <p:nvPr/>
        </p:nvSpPr>
        <p:spPr bwMode="auto">
          <a:xfrm rot="14097606">
            <a:off x="8240745" y="955971"/>
            <a:ext cx="577309" cy="1630453"/>
          </a:xfrm>
          <a:prstGeom prst="upArrow">
            <a:avLst>
              <a:gd name="adj1" fmla="val 50000"/>
              <a:gd name="adj2" fmla="val 44343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fontAlgn="base"/>
            <a:r>
              <a:rPr lang="en-US" sz="1600" b="1" kern="12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Percent of Care</a:t>
            </a: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1847851" y="3825044"/>
            <a:ext cx="842486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18025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322530" y="1456612"/>
            <a:ext cx="124301" cy="239489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lang="en-US" sz="1500" spc="-4" dirty="0">
                <a:solidFill>
                  <a:srgbClr val="FEFFFF"/>
                </a:solidFill>
                <a:latin typeface="Cambria"/>
                <a:cs typeface="Cambria"/>
              </a:rPr>
              <a:t>5</a:t>
            </a:r>
            <a:endParaRPr sz="1500" dirty="0">
              <a:latin typeface="Cambria"/>
              <a:cs typeface="Cambri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EED04C-528B-409C-B5FC-2049ACB23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5701" y="1804153"/>
            <a:ext cx="6787052" cy="4000500"/>
          </a:xfrm>
          <a:prstGeom prst="rect">
            <a:avLst/>
          </a:prstGeom>
          <a:ln w="28575">
            <a:solidFill>
              <a:schemeClr val="tx2"/>
            </a:solidFill>
          </a:ln>
          <a:effectLst>
            <a:glow rad="139700">
              <a:schemeClr val="accent3">
                <a:lumMod val="75000"/>
                <a:alpha val="40000"/>
              </a:schemeClr>
            </a:glo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DD8AF2-0A73-4D7A-8ED9-73DD8A24C538}"/>
              </a:ext>
            </a:extLst>
          </p:cNvPr>
          <p:cNvSpPr/>
          <p:nvPr/>
        </p:nvSpPr>
        <p:spPr>
          <a:xfrm>
            <a:off x="1660505" y="2005785"/>
            <a:ext cx="1831313" cy="35972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57175" indent="-257175" defTabSz="342900">
              <a:buFontTx/>
              <a:buAutoNum type="arabicPeriod"/>
              <a:defRPr/>
            </a:pPr>
            <a:r>
              <a:rPr lang="en-US" sz="1200" dirty="0">
                <a:solidFill>
                  <a:schemeClr val="tx1"/>
                </a:solidFill>
                <a:latin typeface="Trebuchet MS" panose="020B0603020202020204"/>
              </a:rPr>
              <a:t>Facility Type</a:t>
            </a:r>
          </a:p>
          <a:p>
            <a:pPr marL="257175" indent="-257175" defTabSz="342900">
              <a:buFontTx/>
              <a:buAutoNum type="arabicPeriod"/>
              <a:defRPr/>
            </a:pPr>
            <a:r>
              <a:rPr lang="en-US" sz="1200" dirty="0">
                <a:solidFill>
                  <a:schemeClr val="tx1"/>
                </a:solidFill>
                <a:latin typeface="Trebuchet MS" panose="020B0603020202020204"/>
              </a:rPr>
              <a:t>Approval Date for ODHS Payment or last time they were re-approved for 2 </a:t>
            </a:r>
            <a:r>
              <a:rPr lang="en-US" sz="1200" dirty="0" err="1">
                <a:solidFill>
                  <a:schemeClr val="tx1"/>
                </a:solidFill>
                <a:latin typeface="Trebuchet MS" panose="020B0603020202020204"/>
              </a:rPr>
              <a:t>yr</a:t>
            </a:r>
            <a:r>
              <a:rPr lang="en-US" sz="1200" dirty="0">
                <a:solidFill>
                  <a:schemeClr val="tx1"/>
                </a:solidFill>
                <a:latin typeface="Trebuchet MS" panose="020B0603020202020204"/>
              </a:rPr>
              <a:t> reevaluation</a:t>
            </a:r>
          </a:p>
          <a:p>
            <a:pPr marL="257175" indent="-257175" defTabSz="342900">
              <a:buFontTx/>
              <a:buAutoNum type="arabicPeriod"/>
              <a:defRPr/>
            </a:pPr>
            <a:r>
              <a:rPr lang="en-US" sz="1200" dirty="0">
                <a:solidFill>
                  <a:schemeClr val="tx1"/>
                </a:solidFill>
                <a:latin typeface="Trebuchet MS" panose="020B0603020202020204"/>
              </a:rPr>
              <a:t>Provider List Status</a:t>
            </a:r>
          </a:p>
          <a:p>
            <a:pPr lvl="1"/>
            <a:r>
              <a:rPr lang="en-US" sz="1200" b="1" dirty="0">
                <a:solidFill>
                  <a:schemeClr val="accent3">
                    <a:lumMod val="50000"/>
                  </a:schemeClr>
                </a:solidFill>
                <a:latin typeface="Trebuchet MS" panose="020B0603020202020204"/>
              </a:rPr>
              <a:t>A</a:t>
            </a:r>
            <a:r>
              <a:rPr lang="en-US" sz="1200" dirty="0">
                <a:solidFill>
                  <a:schemeClr val="tx1"/>
                </a:solidFill>
                <a:latin typeface="Trebuchet MS" panose="020B0603020202020204"/>
              </a:rPr>
              <a:t>- Approved</a:t>
            </a:r>
          </a:p>
          <a:p>
            <a:pPr lvl="1"/>
            <a:r>
              <a:rPr lang="en-US" sz="1200" b="1" dirty="0">
                <a:solidFill>
                  <a:schemeClr val="accent3">
                    <a:lumMod val="50000"/>
                  </a:schemeClr>
                </a:solidFill>
                <a:latin typeface="Trebuchet MS" panose="020B0603020202020204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rebuchet MS" panose="020B0603020202020204"/>
              </a:rPr>
              <a:t> – Approved only in child’s home</a:t>
            </a:r>
          </a:p>
          <a:p>
            <a:pPr lvl="1"/>
            <a:r>
              <a:rPr lang="en-US" sz="1200" b="1" dirty="0">
                <a:solidFill>
                  <a:srgbClr val="FF0000"/>
                </a:solidFill>
                <a:latin typeface="Trebuchet MS" panose="020B0603020202020204"/>
              </a:rPr>
              <a:t>F</a:t>
            </a:r>
            <a:r>
              <a:rPr lang="en-US" sz="1200" dirty="0">
                <a:solidFill>
                  <a:schemeClr val="tx1"/>
                </a:solidFill>
                <a:latin typeface="Trebuchet MS" panose="020B0603020202020204"/>
              </a:rPr>
              <a:t> – Failed</a:t>
            </a:r>
          </a:p>
          <a:p>
            <a:pPr lvl="1"/>
            <a:r>
              <a:rPr lang="en-US" sz="1200" b="1" dirty="0">
                <a:solidFill>
                  <a:srgbClr val="FF0000"/>
                </a:solidFill>
                <a:latin typeface="Trebuchet MS" panose="020B0603020202020204"/>
              </a:rPr>
              <a:t>D</a:t>
            </a:r>
            <a:r>
              <a:rPr lang="en-US" sz="1200" dirty="0">
                <a:solidFill>
                  <a:schemeClr val="tx1"/>
                </a:solidFill>
                <a:latin typeface="Trebuchet MS" panose="020B0603020202020204"/>
              </a:rPr>
              <a:t> – Denied</a:t>
            </a:r>
          </a:p>
          <a:p>
            <a:pPr lvl="1"/>
            <a:r>
              <a:rPr lang="en-US" sz="1200" b="1" dirty="0">
                <a:solidFill>
                  <a:srgbClr val="FF0000"/>
                </a:solidFill>
                <a:latin typeface="Trebuchet MS" panose="020B0603020202020204"/>
              </a:rPr>
              <a:t>C</a:t>
            </a:r>
            <a:r>
              <a:rPr lang="en-US" sz="1200" dirty="0">
                <a:solidFill>
                  <a:schemeClr val="tx1"/>
                </a:solidFill>
                <a:latin typeface="Trebuchet MS" panose="020B0603020202020204"/>
              </a:rPr>
              <a:t> – Collections</a:t>
            </a:r>
          </a:p>
          <a:p>
            <a:pPr lvl="1"/>
            <a:r>
              <a:rPr lang="en-US" sz="1200" b="1" dirty="0">
                <a:solidFill>
                  <a:srgbClr val="FF0000"/>
                </a:solidFill>
                <a:latin typeface="Trebuchet MS" panose="020B0603020202020204"/>
              </a:rPr>
              <a:t>P</a:t>
            </a:r>
            <a:r>
              <a:rPr lang="en-US" sz="1200" dirty="0">
                <a:solidFill>
                  <a:schemeClr val="tx1"/>
                </a:solidFill>
                <a:latin typeface="Trebuchet MS" panose="020B0603020202020204"/>
              </a:rPr>
              <a:t> – Inactive</a:t>
            </a:r>
          </a:p>
          <a:p>
            <a:pPr lvl="1"/>
            <a:endParaRPr lang="en-US" sz="1200" dirty="0">
              <a:solidFill>
                <a:schemeClr val="tx1"/>
              </a:solidFill>
              <a:latin typeface="Trebuchet MS" panose="020B0603020202020204"/>
            </a:endParaRPr>
          </a:p>
          <a:p>
            <a:r>
              <a:rPr lang="en-US" sz="1200" dirty="0">
                <a:solidFill>
                  <a:schemeClr val="tx1"/>
                </a:solidFill>
                <a:latin typeface="Trebuchet MS" panose="020B0603020202020204"/>
              </a:rPr>
              <a:t>If it is F, D, C or P the provider needs to fill out a 7494 Child Care Provider Listing Form.</a:t>
            </a:r>
          </a:p>
          <a:p>
            <a:pPr marL="257175" indent="-257175" defTabSz="342900">
              <a:buFontTx/>
              <a:buAutoNum type="arabicPeriod"/>
              <a:defRPr/>
            </a:pPr>
            <a:endParaRPr lang="en-US" sz="1200" dirty="0">
              <a:solidFill>
                <a:schemeClr val="tx1"/>
              </a:solidFill>
              <a:latin typeface="Trebuchet MS" panose="020B0603020202020204"/>
            </a:endParaRPr>
          </a:p>
          <a:p>
            <a:pPr marL="257175" indent="-257175" algn="ctr" defTabSz="342900">
              <a:buFontTx/>
              <a:buAutoNum type="arabicPeriod"/>
              <a:defRPr/>
            </a:pPr>
            <a:endParaRPr lang="en-US" sz="1350" dirty="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2F06A28-BA99-49AC-8A0D-380B8098485A}"/>
              </a:ext>
            </a:extLst>
          </p:cNvPr>
          <p:cNvSpPr/>
          <p:nvPr/>
        </p:nvSpPr>
        <p:spPr>
          <a:xfrm>
            <a:off x="8115146" y="3298748"/>
            <a:ext cx="213756" cy="202418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C5B4E04-B133-4E91-84AC-BAEC07B63187}"/>
              </a:ext>
            </a:extLst>
          </p:cNvPr>
          <p:cNvSpPr/>
          <p:nvPr/>
        </p:nvSpPr>
        <p:spPr>
          <a:xfrm>
            <a:off x="6096000" y="3291136"/>
            <a:ext cx="213756" cy="202418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F86C32B-E080-4230-8568-EB8003479030}"/>
              </a:ext>
            </a:extLst>
          </p:cNvPr>
          <p:cNvSpPr/>
          <p:nvPr/>
        </p:nvSpPr>
        <p:spPr>
          <a:xfrm>
            <a:off x="3572256" y="3298748"/>
            <a:ext cx="213756" cy="202418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F831DA-63D8-4D02-89C7-4A65DD09347D}"/>
              </a:ext>
            </a:extLst>
          </p:cNvPr>
          <p:cNvSpPr/>
          <p:nvPr/>
        </p:nvSpPr>
        <p:spPr>
          <a:xfrm>
            <a:off x="6309756" y="3290668"/>
            <a:ext cx="1762528" cy="202418"/>
          </a:xfrm>
          <a:prstGeom prst="rect">
            <a:avLst/>
          </a:prstGeom>
          <a:solidFill>
            <a:schemeClr val="accent3">
              <a:lumMod val="75000"/>
              <a:alpha val="2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C9B4F1-67C9-4B72-B401-8011370A65B6}"/>
              </a:ext>
            </a:extLst>
          </p:cNvPr>
          <p:cNvSpPr/>
          <p:nvPr/>
        </p:nvSpPr>
        <p:spPr>
          <a:xfrm>
            <a:off x="3781146" y="3290668"/>
            <a:ext cx="1138564" cy="202418"/>
          </a:xfrm>
          <a:prstGeom prst="rect">
            <a:avLst/>
          </a:prstGeom>
          <a:solidFill>
            <a:schemeClr val="accent3">
              <a:lumMod val="75000"/>
              <a:alpha val="2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0311E9-DF3A-4C5C-802F-36DA6D54A1F8}"/>
              </a:ext>
            </a:extLst>
          </p:cNvPr>
          <p:cNvSpPr/>
          <p:nvPr/>
        </p:nvSpPr>
        <p:spPr>
          <a:xfrm>
            <a:off x="8328903" y="3290668"/>
            <a:ext cx="967498" cy="202418"/>
          </a:xfrm>
          <a:prstGeom prst="rect">
            <a:avLst/>
          </a:prstGeom>
          <a:solidFill>
            <a:schemeClr val="accent3">
              <a:lumMod val="75000"/>
              <a:alpha val="2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2C5C92-8A3E-45FA-8DE1-19308BF47C1E}"/>
              </a:ext>
            </a:extLst>
          </p:cNvPr>
          <p:cNvSpPr/>
          <p:nvPr/>
        </p:nvSpPr>
        <p:spPr>
          <a:xfrm>
            <a:off x="3797343" y="557523"/>
            <a:ext cx="384970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">
              <a:spcBef>
                <a:spcPts val="68"/>
              </a:spcBef>
            </a:pPr>
            <a:r>
              <a:rPr lang="en-US" sz="2100" b="1" spc="-4" dirty="0">
                <a:latin typeface="Cambria"/>
                <a:cs typeface="Cambria"/>
              </a:rPr>
              <a:t>DPPM</a:t>
            </a:r>
            <a:r>
              <a:rPr lang="en-US" sz="2100" spc="-4" dirty="0">
                <a:latin typeface="Cambria"/>
                <a:cs typeface="Cambria"/>
              </a:rPr>
              <a:t> – </a:t>
            </a:r>
            <a:r>
              <a:rPr lang="en-US" sz="2100" spc="-11" dirty="0">
                <a:latin typeface="Cambria"/>
                <a:cs typeface="Cambria"/>
              </a:rPr>
              <a:t>Provider Master</a:t>
            </a:r>
            <a:r>
              <a:rPr lang="en-US" sz="2100" dirty="0">
                <a:latin typeface="Cambria"/>
                <a:cs typeface="Cambria"/>
              </a:rPr>
              <a:t> </a:t>
            </a:r>
            <a:r>
              <a:rPr lang="en-US" sz="2100" spc="-11" dirty="0">
                <a:latin typeface="Cambria"/>
                <a:cs typeface="Cambria"/>
              </a:rPr>
              <a:t>Screen</a:t>
            </a:r>
            <a:endParaRPr lang="en-US" sz="2100" dirty="0">
              <a:latin typeface="Cambria"/>
              <a:cs typeface="Cambria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9EF833-E436-4234-BF04-AE79B78B5C7D}"/>
              </a:ext>
            </a:extLst>
          </p:cNvPr>
          <p:cNvSpPr/>
          <p:nvPr/>
        </p:nvSpPr>
        <p:spPr>
          <a:xfrm>
            <a:off x="7769352" y="3922776"/>
            <a:ext cx="877824" cy="2024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E08E56-3B05-4A3A-96F4-5A78894AA0AF}"/>
              </a:ext>
            </a:extLst>
          </p:cNvPr>
          <p:cNvSpPr/>
          <p:nvPr/>
        </p:nvSpPr>
        <p:spPr>
          <a:xfrm>
            <a:off x="4038600" y="5053849"/>
            <a:ext cx="137160" cy="103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6A31A9D-F5CA-4D49-A06A-0F974D079F3F}"/>
              </a:ext>
            </a:extLst>
          </p:cNvPr>
          <p:cNvSpPr/>
          <p:nvPr/>
        </p:nvSpPr>
        <p:spPr>
          <a:xfrm>
            <a:off x="4066032" y="5239514"/>
            <a:ext cx="109728" cy="342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2B27061E-57AD-476C-9D00-E282E902E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2544" y="1149742"/>
            <a:ext cx="63482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Example of a provider who is listed and approved on DPPM</a:t>
            </a:r>
            <a:endParaRPr lang="en-US" sz="9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669DEF-4D0E-C167-D446-349296BD9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2529" y="5960767"/>
            <a:ext cx="562766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If you have access and would like to learn how to search for a provider's master screen in DHR, contact DPU and they can provide assistance.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581EB1-B8F7-4BFA-B1DE-F2B971A3B7E7}"/>
              </a:ext>
            </a:extLst>
          </p:cNvPr>
          <p:cNvSpPr txBox="1"/>
          <p:nvPr/>
        </p:nvSpPr>
        <p:spPr>
          <a:xfrm>
            <a:off x="3124200" y="685801"/>
            <a:ext cx="693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F682EB5-924C-49C4-A05C-737F1EC9D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4712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3" name="Picture 2" descr="MP900302962[1]">
            <a:extLst>
              <a:ext uri="{FF2B5EF4-FFF2-40B4-BE49-F238E27FC236}">
                <a16:creationId xmlns:a16="http://schemas.microsoft.com/office/drawing/2014/main" id="{D8E84D65-F07E-4D31-B327-F5049351A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462" y="497057"/>
            <a:ext cx="1647825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6E31F04E-A870-4B2C-AAD8-AD946445F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240" y="260569"/>
            <a:ext cx="10840720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</a:pPr>
            <a:r>
              <a:rPr lang="en-US" altLang="en-US" sz="2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Who do you call?	</a:t>
            </a:r>
            <a:r>
              <a:rPr lang="en-US" altLang="en-US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altLang="en-US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</a:pPr>
            <a:endParaRPr lang="en-US" altLang="en-US" sz="1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</a:pPr>
            <a:r>
              <a:rPr lang="en-US" altLang="en-US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 Pay Unit</a:t>
            </a:r>
            <a:endParaRPr lang="en-US" altLang="en-US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</a:pP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Listing/Payment/Customer Service related questions:</a:t>
            </a:r>
            <a:endParaRPr lang="en-US" altLang="en-US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</a:pP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Call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Direct Pay Unit at 1-800-699-9074 Monday - Friday 8:30am - 4:30pm </a:t>
            </a:r>
            <a:endParaRPr lang="en-US" altLang="en-US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</a:pP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E-mail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CustomerService.DPU@odhsoha.oregon.gov</a:t>
            </a:r>
            <a:endParaRPr lang="en-US" altLang="en-US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</a:pPr>
            <a:endParaRPr lang="en-US" alt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</a:pP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E-mail addresses for families and providers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endParaRPr lang="en-US" altLang="en-US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indent="457200"/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Billing forms and listing forms (attached as a PDF): DPU.childcarebilling@odhsoha.oregon.gov</a:t>
            </a:r>
            <a:endParaRPr lang="en-US" altLang="en-US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indent="457200"/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General questions: Customerservice.DPU@odhsoha.oregon.gov </a:t>
            </a:r>
            <a:endParaRPr lang="en-US" altLang="en-US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</a:pPr>
            <a:endParaRPr lang="en-US" alt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</a:pP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Fax Lines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en-US" altLang="en-US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indent="457200"/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Billings: 503-373-1580</a:t>
            </a:r>
            <a:endParaRPr lang="en-US" altLang="en-US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indent="457200"/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7494’s Child Care Provider Listing forms: 503-378-5953</a:t>
            </a:r>
            <a:endParaRPr lang="en-US" altLang="en-US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indent="457200"/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DPU internal line (misc. documents): 503-378-5957</a:t>
            </a:r>
            <a:endParaRPr lang="en-US" altLang="en-US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</a:pPr>
            <a:endParaRPr lang="en-US" alt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</a:pP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DPU staff:</a:t>
            </a:r>
            <a:endParaRPr lang="en-US" altLang="en-US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indent="457200"/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 Ann Lindorfer		Operations Manager		503-779-7456; Joann.Lindorfer@odhs.oregon.gov</a:t>
            </a:r>
            <a:endParaRPr lang="en-US" altLang="en-US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indent="457200"/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Joseph </a:t>
            </a:r>
            <a:r>
              <a:rPr lang="en-US" alt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Litke</a:t>
            </a: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	Provider Specialist		503-507-8453; </a:t>
            </a:r>
            <a:r>
              <a:rPr lang="en-US" altLang="en-US" sz="1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DPU.ProviderSpecialist@odhsoha.oregon.gov</a:t>
            </a:r>
          </a:p>
          <a:p>
            <a:pPr lvl="1" indent="457200"/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Bridget Maruame	Unit Trainer		971-388-9309; Bridget.L.Maruame@odhs.oregon.gov</a:t>
            </a:r>
            <a:endParaRPr lang="en-US" altLang="en-US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 indent="457200"/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DPU Leads		PSR4/Branch Liaison 		DPU.Lead@odhsoha.oregon.gov</a:t>
            </a:r>
          </a:p>
          <a:p>
            <a:pPr lvl="1" indent="457200"/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Kristalina Ayala &amp; Hilda Diaz				</a:t>
            </a:r>
            <a:endParaRPr lang="en-US" altLang="en-US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</a:pPr>
            <a:endParaRPr lang="en-US" alt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</a:pPr>
            <a:r>
              <a:rPr lang="en-US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child care policy related questions:</a:t>
            </a:r>
            <a:endParaRPr lang="en-US" altLang="en-US" sz="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</a:pPr>
            <a:r>
              <a:rPr lang="en-US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E-mail Child Care Policy at ChildCare.Policy@odhsoha.oregon.gov</a:t>
            </a:r>
            <a:endParaRPr lang="en-US" altLang="en-U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139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F3594-896F-047B-F9E5-C4B636720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3740" y="2709544"/>
            <a:ext cx="3144520" cy="719456"/>
          </a:xfrm>
        </p:spPr>
        <p:txBody>
          <a:bodyPr/>
          <a:lstStyle/>
          <a:p>
            <a:r>
              <a:rPr lang="en-US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02113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CBFCD8-2EB3-403A-B6F1-7F5B4603D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667000"/>
            <a:ext cx="8686800" cy="762000"/>
          </a:xfrm>
        </p:spPr>
        <p:txBody>
          <a:bodyPr/>
          <a:lstStyle/>
          <a:p>
            <a:pPr algn="ctr"/>
            <a:r>
              <a:rPr lang="en-US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Spark Help Desk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ark Presentation Classic">
  <a:themeElements>
    <a:clrScheme name="Spark Oregon Colors">
      <a:dk1>
        <a:srgbClr val="6D6A6A"/>
      </a:dk1>
      <a:lt1>
        <a:srgbClr val="FFFFFF"/>
      </a:lt1>
      <a:dk2>
        <a:srgbClr val="6D6A6A"/>
      </a:dk2>
      <a:lt2>
        <a:srgbClr val="E7E6E6"/>
      </a:lt2>
      <a:accent1>
        <a:srgbClr val="009DA5"/>
      </a:accent1>
      <a:accent2>
        <a:srgbClr val="0090D0"/>
      </a:accent2>
      <a:accent3>
        <a:srgbClr val="6AA744"/>
      </a:accent3>
      <a:accent4>
        <a:srgbClr val="E05E1F"/>
      </a:accent4>
      <a:accent5>
        <a:srgbClr val="B62654"/>
      </a:accent5>
      <a:accent6>
        <a:srgbClr val="EEBC5F"/>
      </a:accent6>
      <a:hlink>
        <a:srgbClr val="00A59A"/>
      </a:hlink>
      <a:folHlink>
        <a:srgbClr val="00A4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4582</TotalTime>
  <Words>1201</Words>
  <Application>Microsoft Office PowerPoint</Application>
  <PresentationFormat>Widescreen</PresentationFormat>
  <Paragraphs>127</Paragraphs>
  <Slides>20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Open Sans</vt:lpstr>
      <vt:lpstr>Calibri</vt:lpstr>
      <vt:lpstr>Arial Black</vt:lpstr>
      <vt:lpstr>Arial</vt:lpstr>
      <vt:lpstr>Wingdings</vt:lpstr>
      <vt:lpstr>Twentieth Century</vt:lpstr>
      <vt:lpstr>Noto Sans Symbols</vt:lpstr>
      <vt:lpstr>Trebuchet MS</vt:lpstr>
      <vt:lpstr>Cambria</vt:lpstr>
      <vt:lpstr>Open Sans SemiBold</vt:lpstr>
      <vt:lpstr>Spark Presentation Classic</vt:lpstr>
      <vt:lpstr>May Spark Webinar </vt:lpstr>
      <vt:lpstr>Welcome and Introductions</vt:lpstr>
      <vt:lpstr>Agenda</vt:lpstr>
      <vt:lpstr> The Spark Redesign is moving forward!</vt:lpstr>
      <vt:lpstr>What is changing?</vt:lpstr>
      <vt:lpstr>What is staying the same?</vt:lpstr>
      <vt:lpstr>PowerPoint Presentation</vt:lpstr>
      <vt:lpstr>When is it changing?</vt:lpstr>
      <vt:lpstr>Why is it changing?</vt:lpstr>
      <vt:lpstr>How will this be communicated to programs? </vt:lpstr>
      <vt:lpstr>PowerPoint Presentation</vt:lpstr>
      <vt:lpstr> ODHS approved child care providers</vt:lpstr>
      <vt:lpstr>Child Care Provider Approval Process </vt:lpstr>
      <vt:lpstr>How a licensed exempt (FFN) child care provider becomes approved for ODHS payment</vt:lpstr>
      <vt:lpstr>Important Information regarding the 7494 Child Care Provider Listing Form</vt:lpstr>
      <vt:lpstr>PowerPoint Presentation</vt:lpstr>
      <vt:lpstr>PowerPoint Presentation</vt:lpstr>
      <vt:lpstr>PowerPoint Presentation</vt:lpstr>
      <vt:lpstr>Questions</vt:lpstr>
      <vt:lpstr>Spark Help Desk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Spark  Trainers name Training date CKC: Program Management, Set 1</dc:title>
  <dc:creator>Schuyler Crawford</dc:creator>
  <cp:lastModifiedBy>Chien Fei Huang</cp:lastModifiedBy>
  <cp:revision>56</cp:revision>
  <dcterms:created xsi:type="dcterms:W3CDTF">2016-12-06T01:06:34Z</dcterms:created>
  <dcterms:modified xsi:type="dcterms:W3CDTF">2023-05-25T15:48:45Z</dcterms:modified>
</cp:coreProperties>
</file>