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57" r:id="rId2"/>
    <p:sldId id="258" r:id="rId3"/>
    <p:sldId id="350" r:id="rId4"/>
    <p:sldId id="351" r:id="rId5"/>
    <p:sldId id="358" r:id="rId6"/>
    <p:sldId id="382" r:id="rId7"/>
    <p:sldId id="386" r:id="rId8"/>
    <p:sldId id="384" r:id="rId9"/>
    <p:sldId id="385" r:id="rId10"/>
    <p:sldId id="387" r:id="rId11"/>
    <p:sldId id="388" r:id="rId12"/>
    <p:sldId id="389" r:id="rId13"/>
    <p:sldId id="390" r:id="rId14"/>
    <p:sldId id="391" r:id="rId15"/>
    <p:sldId id="392" r:id="rId16"/>
    <p:sldId id="393" r:id="rId17"/>
    <p:sldId id="395" r:id="rId18"/>
    <p:sldId id="359" r:id="rId19"/>
    <p:sldId id="397" r:id="rId20"/>
    <p:sldId id="396" r:id="rId21"/>
    <p:sldId id="381" r:id="rId22"/>
    <p:sldId id="379" r:id="rId23"/>
    <p:sldId id="380" r:id="rId24"/>
    <p:sldId id="363" r:id="rId25"/>
    <p:sldId id="364" r:id="rId26"/>
    <p:sldId id="365" r:id="rId27"/>
    <p:sldId id="366" r:id="rId28"/>
    <p:sldId id="367" r:id="rId29"/>
    <p:sldId id="340" r:id="rId30"/>
    <p:sldId id="349" r:id="rId31"/>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4">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92" autoAdjust="0"/>
    <p:restoredTop sz="70393" autoAdjust="0"/>
  </p:normalViewPr>
  <p:slideViewPr>
    <p:cSldViewPr snapToGrid="0" snapToObjects="1">
      <p:cViewPr varScale="1">
        <p:scale>
          <a:sx n="75" d="100"/>
          <a:sy n="75" d="100"/>
        </p:scale>
        <p:origin x="-762" y="-96"/>
      </p:cViewPr>
      <p:guideLst>
        <p:guide orient="horz" pos="2160"/>
        <p:guide pos="2880"/>
      </p:guideLst>
    </p:cSldViewPr>
  </p:slideViewPr>
  <p:outlineViewPr>
    <p:cViewPr>
      <p:scale>
        <a:sx n="33" d="100"/>
        <a:sy n="33" d="100"/>
      </p:scale>
      <p:origin x="0" y="-1326"/>
    </p:cViewPr>
  </p:outlineViewPr>
  <p:notesTextViewPr>
    <p:cViewPr>
      <p:scale>
        <a:sx n="100" d="100"/>
        <a:sy n="100" d="100"/>
      </p:scale>
      <p:origin x="0" y="0"/>
    </p:cViewPr>
  </p:notesTextViewPr>
  <p:sorterViewPr>
    <p:cViewPr>
      <p:scale>
        <a:sx n="90" d="100"/>
        <a:sy n="90" d="100"/>
      </p:scale>
      <p:origin x="0" y="10428"/>
    </p:cViewPr>
  </p:sorterViewPr>
  <p:notesViewPr>
    <p:cSldViewPr snapToGrid="0" snapToObjects="1">
      <p:cViewPr varScale="1">
        <p:scale>
          <a:sx n="81" d="100"/>
          <a:sy n="81" d="100"/>
        </p:scale>
        <p:origin x="-2052"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14EB2330-8761-1C4D-B659-0CC506122F2D}">
      <dgm:prSet phldrT="[Text]" custT="1"/>
      <dgm:spPr/>
      <dgm:t>
        <a:bodyPr/>
        <a:lstStyle/>
        <a:p>
          <a:r>
            <a:rPr lang="ru-RU" sz="1600" dirty="0" smtClean="0">
              <a:solidFill>
                <a:schemeClr val="tx1"/>
              </a:solidFill>
            </a:rPr>
            <a:t>Изучите имеющиеся ресурсы, которые помогут Вам реализовать свою цель по повышению качества  </a:t>
          </a:r>
          <a:endParaRPr lang="en-US" sz="1600" dirty="0" smtClean="0">
            <a:solidFill>
              <a:schemeClr val="tx1"/>
            </a:solidFill>
          </a:endParaRPr>
        </a:p>
      </dgm:t>
    </dgm:pt>
    <dgm:pt modelId="{74115646-6DE2-2245-A24D-433E97D36171}" type="parTrans" cxnId="{ED6542AA-3C79-144F-BA9C-CDF44B555E7F}">
      <dgm:prSet/>
      <dgm:spPr/>
      <dgm:t>
        <a:bodyPr/>
        <a:lstStyle/>
        <a:p>
          <a:endParaRPr lang="en-US"/>
        </a:p>
      </dgm:t>
    </dgm:pt>
    <dgm:pt modelId="{8B2AEA47-16DF-3546-8573-DA17E571736D}" type="sibTrans" cxnId="{ED6542AA-3C79-144F-BA9C-CDF44B555E7F}">
      <dgm:prSet/>
      <dgm:spPr/>
      <dgm:t>
        <a:bodyPr/>
        <a:lstStyle/>
        <a:p>
          <a:endParaRPr lang="en-US"/>
        </a:p>
      </dgm:t>
    </dgm:pt>
    <dgm:pt modelId="{73DCEE54-70B5-B141-AF8E-05F161CF1F41}">
      <dgm:prSet custT="1"/>
      <dgm:spPr/>
      <dgm:t>
        <a:bodyPr/>
        <a:lstStyle/>
        <a:p>
          <a:r>
            <a:rPr lang="ru-RU" sz="1600" dirty="0" smtClean="0">
              <a:solidFill>
                <a:schemeClr val="tx1"/>
              </a:solidFill>
            </a:rPr>
            <a:t>Примененяйте методы постановки цели, согласно потребностям Вашей программы</a:t>
          </a:r>
          <a:endParaRPr lang="en-US" sz="1600" dirty="0">
            <a:solidFill>
              <a:schemeClr val="tx1"/>
            </a:solidFill>
          </a:endParaRPr>
        </a:p>
      </dgm:t>
    </dgm:pt>
    <dgm:pt modelId="{DF9A025E-1E29-F244-BDE7-AEBCF0586E1D}" type="parTrans" cxnId="{14A0B17C-B078-1242-A9CF-043E33B32423}">
      <dgm:prSet/>
      <dgm:spPr/>
      <dgm:t>
        <a:bodyPr/>
        <a:lstStyle/>
        <a:p>
          <a:endParaRPr lang="en-US"/>
        </a:p>
      </dgm:t>
    </dgm:pt>
    <dgm:pt modelId="{DFA98C85-FD4D-F64F-B1B1-1C704FB55487}" type="sibTrans" cxnId="{14A0B17C-B078-1242-A9CF-043E33B32423}">
      <dgm:prSet/>
      <dgm:spPr/>
      <dgm:t>
        <a:bodyPr/>
        <a:lstStyle/>
        <a:p>
          <a:endParaRPr lang="en-US"/>
        </a:p>
      </dgm:t>
    </dgm:pt>
    <dgm:pt modelId="{0D519068-69A4-094E-9A13-2E925E69079F}">
      <dgm:prSet phldrT="[Text]" custT="1"/>
      <dgm:spPr/>
      <dgm:t>
        <a:bodyPr/>
        <a:lstStyle/>
        <a:p>
          <a:r>
            <a:rPr lang="ru-RU" sz="1600" b="1" dirty="0" smtClean="0">
              <a:solidFill>
                <a:schemeClr val="tx1"/>
              </a:solidFill>
            </a:rPr>
            <a:t>Получите знания и помощь, необходимые для заполнения и эффективного применения своего Плана Повышения Качества</a:t>
          </a:r>
          <a:endParaRPr lang="en-US" sz="1600" b="1" dirty="0" smtClean="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C73A94CB-8AFB-4C4F-80AC-B88B1AA72162}">
      <dgm:prSet phldrT="[Text]" custT="1"/>
      <dgm:spPr/>
      <dgm:t>
        <a:bodyPr/>
        <a:lstStyle/>
        <a:p>
          <a:r>
            <a:rPr lang="ru-RU" sz="1600" dirty="0" smtClean="0">
              <a:solidFill>
                <a:schemeClr val="tx1"/>
              </a:solidFill>
            </a:rPr>
            <a:t>Расширяйте круг людей, разделяющих Ваш интерес</a:t>
          </a:r>
          <a:endParaRPr lang="en-US" sz="1600" dirty="0">
            <a:solidFill>
              <a:schemeClr val="tx1"/>
            </a:solidFill>
          </a:endParaRPr>
        </a:p>
      </dgm:t>
    </dgm:pt>
    <dgm:pt modelId="{A8B88E1A-F98B-FD45-8D76-77603899A68D}" type="parTrans" cxnId="{E253264D-2792-0A43-8F1A-4974348B3511}">
      <dgm:prSet/>
      <dgm:spPr/>
      <dgm:t>
        <a:bodyPr/>
        <a:lstStyle/>
        <a:p>
          <a:endParaRPr lang="en-US"/>
        </a:p>
      </dgm:t>
    </dgm:pt>
    <dgm:pt modelId="{63AD1147-DCA8-534B-91CB-2D7F3481E500}" type="sibTrans" cxnId="{E253264D-2792-0A43-8F1A-4974348B3511}">
      <dgm:prSet/>
      <dgm:spPr/>
      <dgm:t>
        <a:bodyPr/>
        <a:lstStyle/>
        <a:p>
          <a:endParaRPr lang="en-US"/>
        </a:p>
      </dgm:t>
    </dgm:pt>
    <dgm:pt modelId="{F5AC1CFA-DFE2-4245-9A32-6D443A574C11}">
      <dgm:prSet custT="1"/>
      <dgm:spPr/>
      <dgm:t>
        <a:bodyPr/>
        <a:lstStyle/>
        <a:p>
          <a:r>
            <a:rPr lang="ru-RU" sz="1600" dirty="0" smtClean="0">
              <a:solidFill>
                <a:schemeClr val="tx1"/>
              </a:solidFill>
            </a:rPr>
            <a:t>Изучите, какую роль играет Ваш план </a:t>
          </a:r>
          <a:r>
            <a:rPr lang="en-US" sz="1600" dirty="0" smtClean="0">
              <a:solidFill>
                <a:schemeClr val="tx1"/>
              </a:solidFill>
            </a:rPr>
            <a:t>QIP</a:t>
          </a:r>
          <a:r>
            <a:rPr lang="ru-RU" sz="1600" dirty="0" smtClean="0">
              <a:solidFill>
                <a:schemeClr val="tx1"/>
              </a:solidFill>
            </a:rPr>
            <a:t> в процессе повышения качества через программу</a:t>
          </a:r>
          <a:r>
            <a:rPr lang="en-US" sz="1600" dirty="0" smtClean="0">
              <a:solidFill>
                <a:schemeClr val="tx1"/>
              </a:solidFill>
            </a:rPr>
            <a:t> QRIS </a:t>
          </a:r>
          <a:endParaRPr lang="en-US" sz="1600" dirty="0">
            <a:solidFill>
              <a:schemeClr val="tx1"/>
            </a:solidFill>
          </a:endParaRP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8A840363-9DA0-6044-B33B-129839F11F23}">
      <dgm:prSet phldrT="[Text]" custT="1"/>
      <dgm:spPr/>
      <dgm:t>
        <a:bodyPr/>
        <a:lstStyle/>
        <a:p>
          <a:r>
            <a:rPr lang="ru-RU" sz="1600" dirty="0" smtClean="0">
              <a:solidFill>
                <a:schemeClr val="tx1"/>
              </a:solidFill>
            </a:rPr>
            <a:t>Заполните свой план </a:t>
          </a:r>
          <a:r>
            <a:rPr lang="en-US" sz="1600" dirty="0" smtClean="0">
              <a:solidFill>
                <a:schemeClr val="tx1"/>
              </a:solidFill>
            </a:rPr>
            <a:t>QIP, </a:t>
          </a:r>
          <a:r>
            <a:rPr lang="ru-RU" sz="1600" dirty="0" smtClean="0">
              <a:solidFill>
                <a:schemeClr val="tx1"/>
              </a:solidFill>
            </a:rPr>
            <a:t>поделитесь им с сотрудниками </a:t>
          </a:r>
          <a:r>
            <a:rPr lang="en-US" sz="1600" dirty="0" smtClean="0">
              <a:solidFill>
                <a:schemeClr val="tx1"/>
              </a:solidFill>
            </a:rPr>
            <a:t>CCR&amp;R, </a:t>
          </a:r>
          <a:r>
            <a:rPr lang="ru-RU" sz="1600" dirty="0" smtClean="0">
              <a:solidFill>
                <a:schemeClr val="tx1"/>
              </a:solidFill>
            </a:rPr>
            <a:t>и сдайте его в </a:t>
          </a:r>
          <a:r>
            <a:rPr lang="en-US" sz="1600" dirty="0" smtClean="0">
              <a:solidFill>
                <a:schemeClr val="tx1"/>
              </a:solidFill>
            </a:rPr>
            <a:t>TRI</a:t>
          </a:r>
          <a:endParaRPr lang="en-US" sz="1600" dirty="0">
            <a:solidFill>
              <a:schemeClr val="tx1"/>
            </a:solidFill>
          </a:endParaRPr>
        </a:p>
      </dgm:t>
    </dgm:pt>
    <dgm:pt modelId="{28ABD3AE-84FC-FE46-8CE3-12140D599241}" type="parTrans" cxnId="{438EFDCC-6CDE-6F44-B8DD-7C88F30D7D69}">
      <dgm:prSet/>
      <dgm:spPr/>
      <dgm:t>
        <a:bodyPr/>
        <a:lstStyle/>
        <a:p>
          <a:endParaRPr lang="en-US"/>
        </a:p>
      </dgm:t>
    </dgm:pt>
    <dgm:pt modelId="{8BE139CD-F32A-C147-AEE1-F1137F0DAC39}" type="sibTrans" cxnId="{438EFDCC-6CDE-6F44-B8DD-7C88F30D7D69}">
      <dgm:prSet/>
      <dgm:spPr/>
      <dgm:t>
        <a:bodyPr/>
        <a:lstStyle/>
        <a:p>
          <a:endParaRPr lang="en-US"/>
        </a:p>
      </dgm:t>
    </dgm:pt>
    <dgm:pt modelId="{7748A217-A39E-4C57-8489-950DB9AB158B}">
      <dgm:prSet custT="1"/>
      <dgm:spPr/>
      <dgm:t>
        <a:bodyPr/>
        <a:lstStyle/>
        <a:p>
          <a:r>
            <a:rPr lang="ru-RU" sz="1600" dirty="0" smtClean="0">
              <a:solidFill>
                <a:schemeClr val="tx1"/>
              </a:solidFill>
            </a:rPr>
            <a:t>Изучите ключевые стандарты программы </a:t>
          </a:r>
          <a:r>
            <a:rPr lang="en-US" sz="1600" dirty="0" smtClean="0">
              <a:solidFill>
                <a:schemeClr val="tx1"/>
              </a:solidFill>
            </a:rPr>
            <a:t>QRIS</a:t>
          </a:r>
          <a:r>
            <a:rPr lang="ru-RU" sz="1600" dirty="0" smtClean="0">
              <a:solidFill>
                <a:schemeClr val="tx1"/>
              </a:solidFill>
            </a:rPr>
            <a:t> и определите один звёздный уровень, подходящий для Вашей программы</a:t>
          </a:r>
          <a:r>
            <a:rPr lang="en-US" sz="1600" dirty="0" smtClean="0">
              <a:solidFill>
                <a:schemeClr val="tx1"/>
              </a:solidFill>
            </a:rPr>
            <a:t>  </a:t>
          </a:r>
          <a:endParaRPr lang="en-US" sz="1600" b="0" dirty="0">
            <a:solidFill>
              <a:schemeClr val="tx1"/>
            </a:solidFill>
          </a:endParaRPr>
        </a:p>
      </dgm:t>
    </dgm:pt>
    <dgm:pt modelId="{AEFE8747-0162-4B1E-911C-1200B11BEDAB}" type="parTrans" cxnId="{757B25C1-41EB-4580-BE3D-30065A654A3F}">
      <dgm:prSet/>
      <dgm:spPr/>
      <dgm:t>
        <a:bodyPr/>
        <a:lstStyle/>
        <a:p>
          <a:endParaRPr lang="en-US"/>
        </a:p>
      </dgm:t>
    </dgm:pt>
    <dgm:pt modelId="{E29B052B-7D15-4993-8B09-912F5E1CF473}" type="sibTrans" cxnId="{757B25C1-41EB-4580-BE3D-30065A654A3F}">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1744" custLinFactNeighborY="-5922"/>
      <dgm:spPr/>
      <dgm:t>
        <a:bodyPr/>
        <a:lstStyle/>
        <a:p>
          <a:endParaRPr lang="en-US"/>
        </a:p>
      </dgm:t>
    </dgm:pt>
    <dgm:pt modelId="{ACE06CF0-10BF-714C-8511-033F217B5A5B}" type="pres">
      <dgm:prSet presAssocID="{2D0E1B90-454E-FB4D-8F4D-54680D42E132}" presName="parTrans" presStyleLbl="bgSibTrans2D1" presStyleIdx="0" presStyleCnt="6" custAng="345503" custScaleX="137855"/>
      <dgm:spPr/>
      <dgm:t>
        <a:bodyPr/>
        <a:lstStyle/>
        <a:p>
          <a:endParaRPr lang="en-US"/>
        </a:p>
      </dgm:t>
    </dgm:pt>
    <dgm:pt modelId="{9DE6F3F8-5A0C-E64B-AFF5-B21D20FCA825}" type="pres">
      <dgm:prSet presAssocID="{F5AC1CFA-DFE2-4245-9A32-6D443A574C11}" presName="node" presStyleLbl="node1" presStyleIdx="0" presStyleCnt="6" custScaleX="137438" custScaleY="118899" custRadScaleRad="87064" custRadScaleInc="-20626">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6" custScaleX="131193" custLinFactNeighborX="4212" custLinFactNeighborY="-19690"/>
      <dgm:spPr/>
      <dgm:t>
        <a:bodyPr/>
        <a:lstStyle/>
        <a:p>
          <a:endParaRPr lang="en-US"/>
        </a:p>
      </dgm:t>
    </dgm:pt>
    <dgm:pt modelId="{3D3BDCD2-0457-428D-9563-AF89B606FB33}" type="pres">
      <dgm:prSet presAssocID="{7748A217-A39E-4C57-8489-950DB9AB158B}" presName="node" presStyleLbl="node1" presStyleIdx="1" presStyleCnt="6" custScaleX="144592" custScaleY="121987" custRadScaleRad="99523" custRadScaleInc="-36848">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6" custLinFactNeighborX="-991" custLinFactNeighborY="51318"/>
      <dgm:spPr/>
      <dgm:t>
        <a:bodyPr/>
        <a:lstStyle/>
        <a:p>
          <a:endParaRPr lang="en-US"/>
        </a:p>
      </dgm:t>
    </dgm:pt>
    <dgm:pt modelId="{AEB08C33-2388-AE4A-9E87-792F7C5E8063}" type="pres">
      <dgm:prSet presAssocID="{73DCEE54-70B5-B141-AF8E-05F161CF1F41}" presName="node" presStyleLbl="node1" presStyleIdx="2" presStyleCnt="6" custScaleX="110709" custScaleY="133290" custRadScaleRad="88474" custRadScaleInc="-7328">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6" custLinFactNeighborX="-7379" custLinFactNeighborY="34808"/>
      <dgm:spPr/>
      <dgm:t>
        <a:bodyPr/>
        <a:lstStyle/>
        <a:p>
          <a:endParaRPr lang="en-US"/>
        </a:p>
      </dgm:t>
    </dgm:pt>
    <dgm:pt modelId="{E6A491BB-1345-CD46-AC1D-456C30825200}" type="pres">
      <dgm:prSet presAssocID="{14EB2330-8761-1C4D-B659-0CC506122F2D}" presName="node" presStyleLbl="node1" presStyleIdx="3" presStyleCnt="6" custScaleX="142167" custScaleY="117865" custRadScaleRad="88792" custRadScaleInc="22087">
        <dgm:presLayoutVars>
          <dgm:bulletEnabled val="1"/>
        </dgm:presLayoutVars>
      </dgm:prSet>
      <dgm:spPr/>
      <dgm:t>
        <a:bodyPr/>
        <a:lstStyle/>
        <a:p>
          <a:endParaRPr lang="en-US"/>
        </a:p>
      </dgm:t>
    </dgm:pt>
    <dgm:pt modelId="{74E0C72A-7703-354C-B9FF-5715AE33FBE9}" type="pres">
      <dgm:prSet presAssocID="{A8B88E1A-F98B-FD45-8D76-77603899A68D}" presName="parTrans" presStyleLbl="bgSibTrans2D1" presStyleIdx="4" presStyleCnt="6" custLinFactNeighborX="-12652" custLinFactNeighborY="10877"/>
      <dgm:spPr/>
      <dgm:t>
        <a:bodyPr/>
        <a:lstStyle/>
        <a:p>
          <a:endParaRPr lang="en-US"/>
        </a:p>
      </dgm:t>
    </dgm:pt>
    <dgm:pt modelId="{60471B75-1F7C-7C4F-8FC3-2E0D09CC56D4}" type="pres">
      <dgm:prSet presAssocID="{C73A94CB-8AFB-4C4F-80AC-B88B1AA72162}" presName="node" presStyleLbl="node1" presStyleIdx="4" presStyleCnt="6" custScaleX="118660" custScaleY="77893" custRadScaleRad="92217" custRadScaleInc="40013">
        <dgm:presLayoutVars>
          <dgm:bulletEnabled val="1"/>
        </dgm:presLayoutVars>
      </dgm:prSet>
      <dgm:spPr/>
      <dgm:t>
        <a:bodyPr/>
        <a:lstStyle/>
        <a:p>
          <a:endParaRPr lang="en-US"/>
        </a:p>
      </dgm:t>
    </dgm:pt>
    <dgm:pt modelId="{EBFF71E0-1895-CC44-A2C8-608320987AEE}" type="pres">
      <dgm:prSet presAssocID="{28ABD3AE-84FC-FE46-8CE3-12140D599241}" presName="parTrans" presStyleLbl="bgSibTrans2D1" presStyleIdx="5" presStyleCnt="6" custScaleX="124864"/>
      <dgm:spPr/>
      <dgm:t>
        <a:bodyPr/>
        <a:lstStyle/>
        <a:p>
          <a:endParaRPr lang="en-US"/>
        </a:p>
      </dgm:t>
    </dgm:pt>
    <dgm:pt modelId="{CC15F05E-F6A5-D74F-9BA2-8164D45C7328}" type="pres">
      <dgm:prSet presAssocID="{8A840363-9DA0-6044-B33B-129839F11F23}" presName="node" presStyleLbl="node1" presStyleIdx="5" presStyleCnt="6" custScaleX="104759" custScaleY="134300" custRadScaleRad="79536" custRadScaleInc="21234">
        <dgm:presLayoutVars>
          <dgm:bulletEnabled val="1"/>
        </dgm:presLayoutVars>
      </dgm:prSet>
      <dgm:spPr/>
      <dgm:t>
        <a:bodyPr/>
        <a:lstStyle/>
        <a:p>
          <a:endParaRPr lang="en-US"/>
        </a:p>
      </dgm:t>
    </dgm:pt>
  </dgm:ptLst>
  <dgm:cxnLst>
    <dgm:cxn modelId="{5F35CCF2-7F09-1745-A835-36A453C6814D}" type="presOf" srcId="{DF9A025E-1E29-F244-BDE7-AEBCF0586E1D}" destId="{25D9ABEE-4784-2247-8AA3-9B67C9DF7E1B}" srcOrd="0" destOrd="0" presId="urn:microsoft.com/office/officeart/2005/8/layout/radial4"/>
    <dgm:cxn modelId="{75681F08-6E9E-934C-855B-20CCA04A2677}" type="presOf" srcId="{28ABD3AE-84FC-FE46-8CE3-12140D599241}" destId="{EBFF71E0-1895-CC44-A2C8-608320987AEE}"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438EFDCC-6CDE-6F44-B8DD-7C88F30D7D69}" srcId="{0D519068-69A4-094E-9A13-2E925E69079F}" destId="{8A840363-9DA0-6044-B33B-129839F11F23}" srcOrd="5" destOrd="0" parTransId="{28ABD3AE-84FC-FE46-8CE3-12140D599241}" sibTransId="{8BE139CD-F32A-C147-AEE1-F1137F0DAC39}"/>
    <dgm:cxn modelId="{1F7E27D8-E6E0-9E4F-BCCF-91AA6A599750}" type="presOf" srcId="{73DCEE54-70B5-B141-AF8E-05F161CF1F41}" destId="{AEB08C33-2388-AE4A-9E87-792F7C5E8063}" srcOrd="0" destOrd="0" presId="urn:microsoft.com/office/officeart/2005/8/layout/radial4"/>
    <dgm:cxn modelId="{14A0B17C-B078-1242-A9CF-043E33B32423}" srcId="{0D519068-69A4-094E-9A13-2E925E69079F}" destId="{73DCEE54-70B5-B141-AF8E-05F161CF1F41}" srcOrd="2" destOrd="0" parTransId="{DF9A025E-1E29-F244-BDE7-AEBCF0586E1D}" sibTransId="{DFA98C85-FD4D-F64F-B1B1-1C704FB55487}"/>
    <dgm:cxn modelId="{0F85AC80-71D2-7E4F-9EF2-C148C1EADC67}" type="presOf" srcId="{2D0E1B90-454E-FB4D-8F4D-54680D42E132}" destId="{ACE06CF0-10BF-714C-8511-033F217B5A5B}"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A3511674-C600-3348-A795-490A09078885}" type="presOf" srcId="{7748A217-A39E-4C57-8489-950DB9AB158B}" destId="{3D3BDCD2-0457-428D-9563-AF89B606FB33}"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C42A8DF9-DF70-EA41-A878-B00A9D1FDFA2}" type="presOf" srcId="{14EB2330-8761-1C4D-B659-0CC506122F2D}" destId="{E6A491BB-1345-CD46-AC1D-456C30825200}" srcOrd="0" destOrd="0" presId="urn:microsoft.com/office/officeart/2005/8/layout/radial4"/>
    <dgm:cxn modelId="{23DF2C0B-8EDB-1A46-971A-FFE14CDC09C5}" type="presOf" srcId="{C73A94CB-8AFB-4C4F-80AC-B88B1AA72162}" destId="{60471B75-1F7C-7C4F-8FC3-2E0D09CC56D4}"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E253264D-2792-0A43-8F1A-4974348B3511}" srcId="{0D519068-69A4-094E-9A13-2E925E69079F}" destId="{C73A94CB-8AFB-4C4F-80AC-B88B1AA72162}" srcOrd="4" destOrd="0" parTransId="{A8B88E1A-F98B-FD45-8D76-77603899A68D}" sibTransId="{63AD1147-DCA8-534B-91CB-2D7F3481E500}"/>
    <dgm:cxn modelId="{EF2A7A0F-1E7D-9745-905F-2A699DC7198A}" srcId="{8CC376E2-A192-F746-B61E-7ED1422F1AEB}" destId="{0D519068-69A4-094E-9A13-2E925E69079F}" srcOrd="0" destOrd="0" parTransId="{E1CAC231-8DF5-814D-A155-8E995D7B8356}" sibTransId="{3DAAF729-72CE-ED41-A433-7A6F983CDE29}"/>
    <dgm:cxn modelId="{34C7DE55-7FF1-8746-933F-4003D4B106EF}" type="presOf" srcId="{0D519068-69A4-094E-9A13-2E925E69079F}" destId="{3A16A42A-126D-9849-B350-01A3F6F22D4E}" srcOrd="0" destOrd="0" presId="urn:microsoft.com/office/officeart/2005/8/layout/radial4"/>
    <dgm:cxn modelId="{8A13BF2E-8A12-AE45-9472-29583B8AAEDE}" srcId="{0D519068-69A4-094E-9A13-2E925E69079F}" destId="{F5AC1CFA-DFE2-4245-9A32-6D443A574C11}" srcOrd="0" destOrd="0" parTransId="{2D0E1B90-454E-FB4D-8F4D-54680D42E132}" sibTransId="{9B4A9C4D-8F53-8349-B051-6DB8674AED5A}"/>
    <dgm:cxn modelId="{019328D7-7240-B844-89AF-5E26EEA2BB43}" type="presOf" srcId="{A8B88E1A-F98B-FD45-8D76-77603899A68D}" destId="{74E0C72A-7703-354C-B9FF-5715AE33FBE9}" srcOrd="0" destOrd="0" presId="urn:microsoft.com/office/officeart/2005/8/layout/radial4"/>
    <dgm:cxn modelId="{CF151DF0-40B3-5144-A6F0-926FD1CCC201}" type="presOf" srcId="{8A840363-9DA0-6044-B33B-129839F11F23}" destId="{CC15F05E-F6A5-D74F-9BA2-8164D45C7328}" srcOrd="0" destOrd="0" presId="urn:microsoft.com/office/officeart/2005/8/layout/radial4"/>
    <dgm:cxn modelId="{BE31E6D6-BD35-2C4E-A796-A2769213C36E}" type="presOf" srcId="{F5AC1CFA-DFE2-4245-9A32-6D443A574C11}" destId="{9DE6F3F8-5A0C-E64B-AFF5-B21D20FCA825}"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 modelId="{C0098D3F-0B51-7C4A-9FF6-F786A3544F15}" type="presParOf" srcId="{00E5D53C-E5BD-FD44-852B-CFF991FE8CAF}" destId="{74E0C72A-7703-354C-B9FF-5715AE33FBE9}" srcOrd="9" destOrd="0" presId="urn:microsoft.com/office/officeart/2005/8/layout/radial4"/>
    <dgm:cxn modelId="{031C71FB-3A59-8540-B75D-000106646C5E}" type="presParOf" srcId="{00E5D53C-E5BD-FD44-852B-CFF991FE8CAF}" destId="{60471B75-1F7C-7C4F-8FC3-2E0D09CC56D4}" srcOrd="10" destOrd="0" presId="urn:microsoft.com/office/officeart/2005/8/layout/radial4"/>
    <dgm:cxn modelId="{C7756963-09CC-9B4A-8888-7D98361E9112}" type="presParOf" srcId="{00E5D53C-E5BD-FD44-852B-CFF991FE8CAF}" destId="{EBFF71E0-1895-CC44-A2C8-608320987AEE}" srcOrd="11" destOrd="0" presId="urn:microsoft.com/office/officeart/2005/8/layout/radial4"/>
    <dgm:cxn modelId="{63B6F5F5-0B4C-B642-B2B4-D0DD079335F7}" type="presParOf" srcId="{00E5D53C-E5BD-FD44-852B-CFF991FE8CAF}" destId="{CC15F05E-F6A5-D74F-9BA2-8164D45C7328}" srcOrd="12"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6A42A-126D-9849-B350-01A3F6F22D4E}">
      <dsp:nvSpPr>
        <dsp:cNvPr id="0" name=""/>
        <dsp:cNvSpPr/>
      </dsp:nvSpPr>
      <dsp:spPr>
        <a:xfrm>
          <a:off x="2853995" y="2050311"/>
          <a:ext cx="2850197" cy="2723388"/>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rPr>
            <a:t>Получите знания и помощь, необходимые для заполнения и эффективного применения своего Плана Повышения Качества</a:t>
          </a:r>
          <a:endParaRPr lang="en-US" sz="1600" b="1" kern="1200" dirty="0" smtClean="0">
            <a:solidFill>
              <a:schemeClr val="tx1"/>
            </a:solidFill>
          </a:endParaRPr>
        </a:p>
      </dsp:txBody>
      <dsp:txXfrm>
        <a:off x="2853995" y="2050311"/>
        <a:ext cx="2850197" cy="2723388"/>
      </dsp:txXfrm>
    </dsp:sp>
    <dsp:sp modelId="{ACE06CF0-10BF-714C-8511-033F217B5A5B}">
      <dsp:nvSpPr>
        <dsp:cNvPr id="0" name=""/>
        <dsp:cNvSpPr/>
      </dsp:nvSpPr>
      <dsp:spPr>
        <a:xfrm rot="10285387">
          <a:off x="1193193" y="3638564"/>
          <a:ext cx="1915463"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406719" y="3386583"/>
          <a:ext cx="2142198" cy="1482589"/>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rPr>
            <a:t>Изучите, какую роль играет Ваш план </a:t>
          </a:r>
          <a:r>
            <a:rPr lang="en-US" sz="1600" kern="1200" dirty="0" smtClean="0">
              <a:solidFill>
                <a:schemeClr val="tx1"/>
              </a:solidFill>
            </a:rPr>
            <a:t>QIP</a:t>
          </a:r>
          <a:r>
            <a:rPr lang="ru-RU" sz="1600" kern="1200" dirty="0" smtClean="0">
              <a:solidFill>
                <a:schemeClr val="tx1"/>
              </a:solidFill>
            </a:rPr>
            <a:t> в процессе повышения качества через программу</a:t>
          </a:r>
          <a:r>
            <a:rPr lang="en-US" sz="1600" kern="1200" dirty="0" smtClean="0">
              <a:solidFill>
                <a:schemeClr val="tx1"/>
              </a:solidFill>
            </a:rPr>
            <a:t> QRIS </a:t>
          </a:r>
          <a:endParaRPr lang="en-US" sz="1600" kern="1200" dirty="0">
            <a:solidFill>
              <a:schemeClr val="tx1"/>
            </a:solidFill>
          </a:endParaRPr>
        </a:p>
      </dsp:txBody>
      <dsp:txXfrm>
        <a:off x="406719" y="3386583"/>
        <a:ext cx="2142198" cy="1482589"/>
      </dsp:txXfrm>
    </dsp:sp>
    <dsp:sp modelId="{71FE60D0-6E1E-404B-937C-2076EFE97BD0}">
      <dsp:nvSpPr>
        <dsp:cNvPr id="0" name=""/>
        <dsp:cNvSpPr/>
      </dsp:nvSpPr>
      <dsp:spPr>
        <a:xfrm rot="11949204">
          <a:off x="1129115" y="2213970"/>
          <a:ext cx="2081597" cy="634599"/>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226813" y="1635383"/>
          <a:ext cx="2253704" cy="1521094"/>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rPr>
            <a:t>Изучите ключевые стандарты программы </a:t>
          </a:r>
          <a:r>
            <a:rPr lang="en-US" sz="1600" kern="1200" dirty="0" smtClean="0">
              <a:solidFill>
                <a:schemeClr val="tx1"/>
              </a:solidFill>
            </a:rPr>
            <a:t>QRIS</a:t>
          </a:r>
          <a:r>
            <a:rPr lang="ru-RU" sz="1600" kern="1200" dirty="0" smtClean="0">
              <a:solidFill>
                <a:schemeClr val="tx1"/>
              </a:solidFill>
            </a:rPr>
            <a:t> и определите один звёздный уровень, подходящий для Вашей программы</a:t>
          </a:r>
          <a:r>
            <a:rPr lang="en-US" sz="1600" kern="1200" dirty="0" smtClean="0">
              <a:solidFill>
                <a:schemeClr val="tx1"/>
              </a:solidFill>
            </a:rPr>
            <a:t>  </a:t>
          </a:r>
          <a:endParaRPr lang="en-US" sz="1600" b="0" kern="1200" dirty="0">
            <a:solidFill>
              <a:schemeClr val="tx1"/>
            </a:solidFill>
          </a:endParaRPr>
        </a:p>
      </dsp:txBody>
      <dsp:txXfrm>
        <a:off x="226813" y="1635383"/>
        <a:ext cx="2253704" cy="1521094"/>
      </dsp:txXfrm>
    </dsp:sp>
    <dsp:sp modelId="{25D9ABEE-4784-2247-8AA3-9B67C9DF7E1B}">
      <dsp:nvSpPr>
        <dsp:cNvPr id="0" name=""/>
        <dsp:cNvSpPr/>
      </dsp:nvSpPr>
      <dsp:spPr>
        <a:xfrm rot="14951266">
          <a:off x="2990112" y="1549270"/>
          <a:ext cx="1133062" cy="634599"/>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2503789" y="180323"/>
          <a:ext cx="1725582" cy="1662035"/>
        </a:xfrm>
        <a:prstGeom prst="roundRect">
          <a:avLst>
            <a:gd name="adj" fmla="val 10000"/>
          </a:avLst>
        </a:prstGeom>
        <a:solidFill>
          <a:schemeClr val="accent4">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rPr>
            <a:t>Примененяйте методы постановки цели, согласно потребностям Вашей программы</a:t>
          </a:r>
          <a:endParaRPr lang="en-US" sz="1600" kern="1200" dirty="0">
            <a:solidFill>
              <a:schemeClr val="tx1"/>
            </a:solidFill>
          </a:endParaRPr>
        </a:p>
      </dsp:txBody>
      <dsp:txXfrm>
        <a:off x="2503789" y="180323"/>
        <a:ext cx="1725582" cy="1662035"/>
      </dsp:txXfrm>
    </dsp:sp>
    <dsp:sp modelId="{1D81189D-EFFE-F443-BACB-4CA60328CD18}">
      <dsp:nvSpPr>
        <dsp:cNvPr id="0" name=""/>
        <dsp:cNvSpPr/>
      </dsp:nvSpPr>
      <dsp:spPr>
        <a:xfrm rot="18026976">
          <a:off x="4614980" y="1529501"/>
          <a:ext cx="1244513" cy="634599"/>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4536463" y="354629"/>
          <a:ext cx="2215907" cy="1469696"/>
        </a:xfrm>
        <a:prstGeom prst="roundRect">
          <a:avLst>
            <a:gd name="adj" fmla="val 10000"/>
          </a:avLst>
        </a:prstGeom>
        <a:solidFill>
          <a:schemeClr val="accent5">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rPr>
            <a:t>Изучите имеющиеся ресурсы, которые помогут Вам реализовать свою цель по повышению качества  </a:t>
          </a:r>
          <a:endParaRPr lang="en-US" sz="1600" kern="1200" dirty="0" smtClean="0">
            <a:solidFill>
              <a:schemeClr val="tx1"/>
            </a:solidFill>
          </a:endParaRPr>
        </a:p>
      </dsp:txBody>
      <dsp:txXfrm>
        <a:off x="4536463" y="354629"/>
        <a:ext cx="2215907" cy="1469696"/>
      </dsp:txXfrm>
    </dsp:sp>
    <dsp:sp modelId="{74E0C72A-7703-354C-B9FF-5715AE33FBE9}">
      <dsp:nvSpPr>
        <dsp:cNvPr id="0" name=""/>
        <dsp:cNvSpPr/>
      </dsp:nvSpPr>
      <dsp:spPr>
        <a:xfrm rot="20621899">
          <a:off x="5499179" y="2519004"/>
          <a:ext cx="1571327" cy="634599"/>
        </a:xfrm>
        <a:prstGeom prst="leftArrow">
          <a:avLst>
            <a:gd name="adj1" fmla="val 60000"/>
            <a:gd name="adj2" fmla="val 50000"/>
          </a:avLst>
        </a:prstGeom>
        <a:solidFill>
          <a:schemeClr val="accent6">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60471B75-1F7C-7C4F-8FC3-2E0D09CC56D4}">
      <dsp:nvSpPr>
        <dsp:cNvPr id="0" name=""/>
        <dsp:cNvSpPr/>
      </dsp:nvSpPr>
      <dsp:spPr>
        <a:xfrm>
          <a:off x="6312969" y="2061110"/>
          <a:ext cx="1849511" cy="971272"/>
        </a:xfrm>
        <a:prstGeom prst="roundRect">
          <a:avLst>
            <a:gd name="adj" fmla="val 10000"/>
          </a:avLst>
        </a:prstGeom>
        <a:solidFill>
          <a:schemeClr val="accent6">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rPr>
            <a:t>Расширяйте круг людей, разделяющих Ваш интерес</a:t>
          </a:r>
          <a:endParaRPr lang="en-US" sz="1600" kern="1200" dirty="0">
            <a:solidFill>
              <a:schemeClr val="tx1"/>
            </a:solidFill>
          </a:endParaRPr>
        </a:p>
      </dsp:txBody>
      <dsp:txXfrm>
        <a:off x="6312969" y="2061110"/>
        <a:ext cx="1849511" cy="971272"/>
      </dsp:txXfrm>
    </dsp:sp>
    <dsp:sp modelId="{EBFF71E0-1895-CC44-A2C8-608320987AEE}">
      <dsp:nvSpPr>
        <dsp:cNvPr id="0" name=""/>
        <dsp:cNvSpPr/>
      </dsp:nvSpPr>
      <dsp:spPr>
        <a:xfrm rot="843562">
          <a:off x="5544273" y="3625490"/>
          <a:ext cx="1708641"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CC15F05E-F6A5-D74F-9BA2-8164D45C7328}">
      <dsp:nvSpPr>
        <dsp:cNvPr id="0" name=""/>
        <dsp:cNvSpPr/>
      </dsp:nvSpPr>
      <dsp:spPr>
        <a:xfrm>
          <a:off x="6245878" y="3271686"/>
          <a:ext cx="1632841" cy="1674629"/>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rPr>
            <a:t>Заполните свой план </a:t>
          </a:r>
          <a:r>
            <a:rPr lang="en-US" sz="1600" kern="1200" dirty="0" smtClean="0">
              <a:solidFill>
                <a:schemeClr val="tx1"/>
              </a:solidFill>
            </a:rPr>
            <a:t>QIP, </a:t>
          </a:r>
          <a:r>
            <a:rPr lang="ru-RU" sz="1600" kern="1200" dirty="0" smtClean="0">
              <a:solidFill>
                <a:schemeClr val="tx1"/>
              </a:solidFill>
            </a:rPr>
            <a:t>поделитесь им с сотрудниками </a:t>
          </a:r>
          <a:r>
            <a:rPr lang="en-US" sz="1600" kern="1200" dirty="0" smtClean="0">
              <a:solidFill>
                <a:schemeClr val="tx1"/>
              </a:solidFill>
            </a:rPr>
            <a:t>CCR&amp;R, </a:t>
          </a:r>
          <a:r>
            <a:rPr lang="ru-RU" sz="1600" kern="1200" dirty="0" smtClean="0">
              <a:solidFill>
                <a:schemeClr val="tx1"/>
              </a:solidFill>
            </a:rPr>
            <a:t>и сдайте его в </a:t>
          </a:r>
          <a:r>
            <a:rPr lang="en-US" sz="1600" kern="1200" dirty="0" smtClean="0">
              <a:solidFill>
                <a:schemeClr val="tx1"/>
              </a:solidFill>
            </a:rPr>
            <a:t>TRI</a:t>
          </a:r>
          <a:endParaRPr lang="en-US" sz="1600" kern="1200" dirty="0">
            <a:solidFill>
              <a:schemeClr val="tx1"/>
            </a:solidFill>
          </a:endParaRPr>
        </a:p>
      </dsp:txBody>
      <dsp:txXfrm>
        <a:off x="6245878" y="3271686"/>
        <a:ext cx="1632841" cy="167462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sz="1400"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8/7/2015</a:t>
            </a:fld>
            <a:endParaRPr lang="en-US" dirty="0"/>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dirty="0"/>
          </a:p>
        </p:txBody>
      </p:sp>
    </p:spTree>
    <p:extLst>
      <p:ext uri="{BB962C8B-B14F-4D97-AF65-F5344CB8AC3E}">
        <p14:creationId xmlns:p14="http://schemas.microsoft.com/office/powerpoint/2010/main" xmlns=""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dirty="0"/>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8/7/2015</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dirty="0"/>
          </a:p>
        </p:txBody>
      </p:sp>
    </p:spTree>
    <p:extLst>
      <p:ext uri="{BB962C8B-B14F-4D97-AF65-F5344CB8AC3E}">
        <p14:creationId xmlns:p14="http://schemas.microsoft.com/office/powerpoint/2010/main" xmlns=""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400" kern="1200">
        <a:solidFill>
          <a:schemeClr val="tx1"/>
        </a:solidFill>
        <a:latin typeface="+mn-lt"/>
        <a:ea typeface="+mn-ea"/>
        <a:cs typeface="+mn-cs"/>
      </a:defRPr>
    </a:lvl3pPr>
    <a:lvl4pPr marL="1371600" algn="l" defTabSz="457200" rtl="0" eaLnBrk="1" latinLnBrk="0" hangingPunct="1">
      <a:defRPr sz="1400" kern="1200">
        <a:solidFill>
          <a:schemeClr val="tx1"/>
        </a:solidFill>
        <a:latin typeface="+mn-lt"/>
        <a:ea typeface="+mn-ea"/>
        <a:cs typeface="+mn-cs"/>
      </a:defRPr>
    </a:lvl4pPr>
    <a:lvl5pPr marL="1828800" algn="l" defTabSz="457200" rtl="0" eaLnBrk="1" latinLnBrk="0" hangingPunct="1">
      <a:defRPr sz="14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b="1" dirty="0" smtClean="0"/>
              <a:t>All participants should bring their Quality Improvement Plan to the training session.</a:t>
            </a:r>
          </a:p>
          <a:p>
            <a:endParaRPr lang="en-US" dirty="0" smtClean="0"/>
          </a:p>
          <a:p>
            <a:r>
              <a:rPr lang="en-US" b="1" dirty="0" smtClean="0"/>
              <a:t>You will also need an overhead projector and printed transparencies of several pages from the QIP.</a:t>
            </a:r>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dirty="0">
              <a:solidFill>
                <a:prstClr val="black"/>
              </a:solidFill>
              <a:latin typeface="Calibri"/>
            </a:endParaRPr>
          </a:p>
        </p:txBody>
      </p:sp>
    </p:spTree>
    <p:extLst>
      <p:ext uri="{BB962C8B-B14F-4D97-AF65-F5344CB8AC3E}">
        <p14:creationId xmlns:p14="http://schemas.microsoft.com/office/powerpoint/2010/main" xmlns=""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Allow participants time to read the objectives, discuss as needed</a:t>
            </a:r>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dirty="0">
              <a:solidFill>
                <a:prstClr val="black"/>
              </a:solidFill>
              <a:latin typeface="Calibri"/>
            </a:endParaRPr>
          </a:p>
        </p:txBody>
      </p:sp>
    </p:spTree>
    <p:extLst>
      <p:ext uri="{BB962C8B-B14F-4D97-AF65-F5344CB8AC3E}">
        <p14:creationId xmlns:p14="http://schemas.microsoft.com/office/powerpoint/2010/main" xmlns=""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Reflection activity in dyads</a:t>
            </a:r>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r>
              <a:rPr lang="en-US" dirty="0" smtClean="0"/>
              <a:t>The approved session proposal reads:</a:t>
            </a:r>
          </a:p>
          <a:p>
            <a:r>
              <a:rPr lang="en-US" dirty="0" smtClean="0"/>
              <a:t>Participants will reflect on their current progress in the QRIS, including their understanding of the QIP, the domains, and the overall process.</a:t>
            </a:r>
          </a:p>
          <a:p>
            <a:r>
              <a:rPr lang="en-US" b="1" dirty="0" smtClean="0"/>
              <a:t> </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dirty="0"/>
          </a:p>
        </p:txBody>
      </p:sp>
    </p:spTree>
    <p:extLst>
      <p:ext uri="{BB962C8B-B14F-4D97-AF65-F5344CB8AC3E}">
        <p14:creationId xmlns:p14="http://schemas.microsoft.com/office/powerpoint/2010/main" xmlns="" val="3609698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75365" y="4409757"/>
            <a:ext cx="6601217" cy="4408147"/>
          </a:xfrm>
        </p:spPr>
        <p:txBody>
          <a:bodyPr>
            <a:normAutofit/>
          </a:bodyPr>
          <a:lstStyle/>
          <a:p>
            <a:r>
              <a:rPr lang="en-US" sz="1200" dirty="0" smtClean="0"/>
              <a:t>Matching game – </a:t>
            </a:r>
          </a:p>
          <a:p>
            <a:r>
              <a:rPr lang="en-US" sz="1200" dirty="0" smtClean="0"/>
              <a:t>This is intended to be a matching game to help training participants increase their familiarity with the standards of the QRIS. It is not intended to be competitive – we want to encourage our training participants to collaborate in this game and in their work, even across teams. Encourage teams to help each other out if others get stuck. “Cheating” isn’t in our vocabulary because we want people to work together.</a:t>
            </a:r>
          </a:p>
          <a:p>
            <a:pPr lvl="0"/>
            <a:endParaRPr lang="en-US" sz="1200" dirty="0" smtClean="0"/>
          </a:p>
          <a:p>
            <a:pPr lvl="0"/>
            <a:r>
              <a:rPr lang="en-US" sz="1200" dirty="0" smtClean="0"/>
              <a:t>Give each table group one envelope containing a complete set of domains and standards.</a:t>
            </a:r>
          </a:p>
          <a:p>
            <a:pPr marL="342900" lvl="0" indent="-342900">
              <a:buFont typeface="+mj-lt"/>
              <a:buAutoNum type="arabicPeriod"/>
            </a:pPr>
            <a:r>
              <a:rPr lang="en-US" sz="1200" dirty="0" smtClean="0"/>
              <a:t>Let participants know the purpose of the game, including the collaborative aspect and time limit, if you have set one.</a:t>
            </a:r>
          </a:p>
          <a:p>
            <a:pPr marL="342900" lvl="0" indent="-342900">
              <a:buFont typeface="+mj-lt"/>
              <a:buAutoNum type="arabicPeriod"/>
            </a:pPr>
            <a:r>
              <a:rPr lang="en-US" sz="1200" dirty="0" smtClean="0"/>
              <a:t>Tell participants that their task is to match each standard with the correct domain. Don’t give them any other info – wait for them to ask for help (you might want to mention that you are available to answer questions).</a:t>
            </a:r>
          </a:p>
          <a:p>
            <a:pPr marL="342900" lvl="0" indent="-342900">
              <a:buFont typeface="+mj-lt"/>
              <a:buAutoNum type="arabicPeriod"/>
            </a:pPr>
            <a:r>
              <a:rPr lang="en-US" sz="1200" dirty="0" smtClean="0"/>
              <a:t>If participants need help, try scaffolding techniques instead of immediately giving direct answers.</a:t>
            </a:r>
          </a:p>
          <a:p>
            <a:pPr marL="342900" lvl="0" indent="-342900">
              <a:buFont typeface="+mj-lt"/>
              <a:buAutoNum type="arabicPeriod"/>
            </a:pPr>
            <a:r>
              <a:rPr lang="en-US" sz="1200" dirty="0" smtClean="0"/>
              <a:t>Tell participants to start.</a:t>
            </a:r>
          </a:p>
          <a:p>
            <a:pPr marL="342900" lvl="0" indent="-342900">
              <a:buFont typeface="+mj-lt"/>
              <a:buAutoNum type="arabicPeriod"/>
            </a:pPr>
            <a:r>
              <a:rPr lang="en-US" sz="1200" dirty="0" smtClean="0"/>
              <a:t>When they are finished, or when time runs out, facilitate any spontaneous discussion, then move on to discussion questions.</a:t>
            </a:r>
          </a:p>
          <a:p>
            <a:endParaRPr lang="en-US" sz="1200"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a:t>
            </a:fld>
            <a:endParaRPr lang="en-US" dirty="0"/>
          </a:p>
        </p:txBody>
      </p:sp>
    </p:spTree>
    <p:extLst>
      <p:ext uri="{BB962C8B-B14F-4D97-AF65-F5344CB8AC3E}">
        <p14:creationId xmlns:p14="http://schemas.microsoft.com/office/powerpoint/2010/main" xmlns="" val="1801153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lvl="0" indent="-342900"/>
            <a:r>
              <a:rPr lang="en-US" dirty="0" smtClean="0"/>
              <a:t>More discussion questions:</a:t>
            </a:r>
          </a:p>
          <a:p>
            <a:pPr marL="342900" lvl="0" indent="-342900">
              <a:buFont typeface="+mj-lt"/>
              <a:buAutoNum type="arabicPeriod"/>
            </a:pPr>
            <a:endParaRPr lang="en-US" dirty="0" smtClean="0"/>
          </a:p>
          <a:p>
            <a:pPr marL="342900" lvl="0" indent="-342900">
              <a:buFont typeface="+mj-lt"/>
              <a:buAutoNum type="arabicPeriod"/>
            </a:pPr>
            <a:r>
              <a:rPr lang="en-US" dirty="0" smtClean="0"/>
              <a:t>Are there any standards that you want to read more completely (in the QIP, to see what is required at different star levels, etc.) or discuss?</a:t>
            </a:r>
          </a:p>
          <a:p>
            <a:pPr marL="342900" lvl="0" indent="-342900">
              <a:buFont typeface="+mj-lt"/>
              <a:buAutoNum type="arabicPeriod"/>
            </a:pPr>
            <a:r>
              <a:rPr lang="en-US" dirty="0" smtClean="0"/>
              <a:t>Is there anything that concerns you?</a:t>
            </a:r>
          </a:p>
          <a:p>
            <a:pPr marL="342900" indent="-3429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5</a:t>
            </a:fld>
            <a:endParaRPr lang="en-US" dirty="0"/>
          </a:p>
        </p:txBody>
      </p:sp>
    </p:spTree>
    <p:extLst>
      <p:ext uri="{BB962C8B-B14F-4D97-AF65-F5344CB8AC3E}">
        <p14:creationId xmlns:p14="http://schemas.microsoft.com/office/powerpoint/2010/main" xmlns="" val="1601668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 talk about how to fill out and effectively use the QIP, be sure to address a couple of points:</a:t>
            </a:r>
          </a:p>
          <a:p>
            <a:pPr marL="342900" indent="-342900">
              <a:buFont typeface="+mj-lt"/>
              <a:buAutoNum type="arabicPeriod"/>
            </a:pPr>
            <a:r>
              <a:rPr lang="en-US" dirty="0" smtClean="0"/>
              <a:t>CCR&amp;R staff are available to help with technical assistance, but we do not know what support participants might need unless they tell us</a:t>
            </a:r>
          </a:p>
          <a:p>
            <a:pPr marL="342900" indent="-342900">
              <a:buFont typeface="+mj-lt"/>
              <a:buAutoNum type="arabicPeriod"/>
            </a:pPr>
            <a:r>
              <a:rPr lang="en-US" dirty="0" smtClean="0"/>
              <a:t>The bottom portion of each standard can be used to help participants figure out what they need</a:t>
            </a:r>
          </a:p>
          <a:p>
            <a:pPr marL="342900" indent="-342900">
              <a:buFont typeface="+mj-lt"/>
              <a:buAutoNum type="arabicPeriod"/>
            </a:pPr>
            <a:r>
              <a:rPr lang="en-US" dirty="0" smtClean="0"/>
              <a:t>Setting specific goals will help too</a:t>
            </a:r>
          </a:p>
          <a:p>
            <a:pPr marL="342900" indent="-342900">
              <a:buFont typeface="+mj-lt"/>
              <a:buAutoNum type="arabicPeriod"/>
            </a:pPr>
            <a:r>
              <a:rPr lang="en-US" dirty="0" smtClean="0"/>
              <a:t>SMART goal setting is coming up after two more slides</a:t>
            </a:r>
          </a:p>
        </p:txBody>
      </p:sp>
      <p:sp>
        <p:nvSpPr>
          <p:cNvPr id="4" name="Slide Number Placeholder 3"/>
          <p:cNvSpPr>
            <a:spLocks noGrp="1"/>
          </p:cNvSpPr>
          <p:nvPr>
            <p:ph type="sldNum" sz="quarter" idx="10"/>
          </p:nvPr>
        </p:nvSpPr>
        <p:spPr/>
        <p:txBody>
          <a:bodyPr/>
          <a:lstStyle/>
          <a:p>
            <a:fld id="{B7FC117F-9C20-5F4F-A638-56BA5BAADFB5}" type="slidenum">
              <a:rPr lang="en-US" smtClean="0"/>
              <a:pPr/>
              <a:t>18</a:t>
            </a:fld>
            <a:endParaRPr lang="en-US" dirty="0"/>
          </a:p>
        </p:txBody>
      </p:sp>
    </p:spTree>
    <p:extLst>
      <p:ext uri="{BB962C8B-B14F-4D97-AF65-F5344CB8AC3E}">
        <p14:creationId xmlns:p14="http://schemas.microsoft.com/office/powerpoint/2010/main" xmlns="" val="1613640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dirty="0"/>
          </a:p>
        </p:txBody>
      </p:sp>
    </p:spTree>
    <p:extLst>
      <p:ext uri="{BB962C8B-B14F-4D97-AF65-F5344CB8AC3E}">
        <p14:creationId xmlns:p14="http://schemas.microsoft.com/office/powerpoint/2010/main" xmlns="" val="2476365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22</a:t>
            </a:fld>
            <a:endParaRPr lang="en-US" dirty="0"/>
          </a:p>
        </p:txBody>
      </p:sp>
    </p:spTree>
    <p:extLst>
      <p:ext uri="{BB962C8B-B14F-4D97-AF65-F5344CB8AC3E}">
        <p14:creationId xmlns:p14="http://schemas.microsoft.com/office/powerpoint/2010/main" xmlns="" val="2875278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23</a:t>
            </a:fld>
            <a:endParaRPr lang="en-US" dirty="0"/>
          </a:p>
        </p:txBody>
      </p:sp>
    </p:spTree>
    <p:extLst>
      <p:ext uri="{BB962C8B-B14F-4D97-AF65-F5344CB8AC3E}">
        <p14:creationId xmlns:p14="http://schemas.microsoft.com/office/powerpoint/2010/main" xmlns="" val="3410698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7890" y="4409757"/>
            <a:ext cx="6588691" cy="4684053"/>
          </a:xfrm>
        </p:spPr>
        <p:txBody>
          <a:bodyPr>
            <a:normAutofit/>
          </a:bodyPr>
          <a:lstStyle/>
          <a:p>
            <a:r>
              <a:rPr lang="en-US" dirty="0" smtClean="0"/>
              <a:t>Materials:</a:t>
            </a:r>
          </a:p>
          <a:p>
            <a:r>
              <a:rPr lang="en-US" dirty="0" smtClean="0"/>
              <a:t>Vis-à-vis markers</a:t>
            </a:r>
          </a:p>
          <a:p>
            <a:r>
              <a:rPr lang="en-US" dirty="0" smtClean="0"/>
              <a:t>Transparencies of two-page spread for standards listed on the slide, including LD9</a:t>
            </a:r>
          </a:p>
          <a:p>
            <a:r>
              <a:rPr lang="en-US" b="1" dirty="0" smtClean="0"/>
              <a:t>Overhead projector</a:t>
            </a:r>
          </a:p>
          <a:p>
            <a:endParaRPr lang="en-US" dirty="0" smtClean="0"/>
          </a:p>
          <a:p>
            <a:r>
              <a:rPr lang="en-US" b="1" dirty="0" smtClean="0"/>
              <a:t>Switch from Power Point slide show to transparencies on overhead projector</a:t>
            </a:r>
            <a:r>
              <a:rPr lang="en-US" dirty="0" smtClean="0"/>
              <a:t>.</a:t>
            </a:r>
          </a:p>
          <a:p>
            <a:endParaRPr lang="en-US" dirty="0" smtClean="0"/>
          </a:p>
          <a:p>
            <a:r>
              <a:rPr lang="en-US" dirty="0" smtClean="0"/>
              <a:t>Large group practice and discussion:</a:t>
            </a:r>
          </a:p>
          <a:p>
            <a:pPr>
              <a:buFont typeface="Arial" pitchFamily="34" charset="0"/>
              <a:buChar char="•"/>
            </a:pPr>
            <a:r>
              <a:rPr lang="en-US" dirty="0" smtClean="0"/>
              <a:t>Discuss what participants need to do/learn, etc.</a:t>
            </a:r>
          </a:p>
          <a:p>
            <a:pPr>
              <a:buFont typeface="Arial" pitchFamily="34" charset="0"/>
              <a:buChar char="•"/>
            </a:pPr>
            <a:r>
              <a:rPr lang="en-US" dirty="0" smtClean="0"/>
              <a:t>Set  one or more SMART goals for standard LD9</a:t>
            </a:r>
          </a:p>
          <a:p>
            <a:pPr>
              <a:buFont typeface="Arial" pitchFamily="34" charset="0"/>
              <a:buChar char="•"/>
            </a:pPr>
            <a:endParaRPr lang="en-US" dirty="0" smtClean="0"/>
          </a:p>
          <a:p>
            <a:r>
              <a:rPr lang="en-US" dirty="0" smtClean="0"/>
              <a:t>Small group work:</a:t>
            </a:r>
          </a:p>
          <a:p>
            <a:pPr>
              <a:buFont typeface="Arial" pitchFamily="34" charset="0"/>
              <a:buChar char="•"/>
            </a:pPr>
            <a:r>
              <a:rPr lang="en-US" dirty="0" smtClean="0"/>
              <a:t>In table groups, participants choose one of the standards to work with. </a:t>
            </a:r>
          </a:p>
          <a:p>
            <a:pPr>
              <a:buFont typeface="Arial" pitchFamily="34" charset="0"/>
              <a:buChar char="•"/>
            </a:pPr>
            <a:r>
              <a:rPr lang="en-US" dirty="0" smtClean="0"/>
              <a:t>Each group will complete both QIP pages for the standard they choose</a:t>
            </a:r>
          </a:p>
          <a:p>
            <a:pPr>
              <a:buFont typeface="Arial" pitchFamily="34" charset="0"/>
              <a:buChar char="•"/>
            </a:pPr>
            <a:r>
              <a:rPr lang="en-US" dirty="0" smtClean="0"/>
              <a:t>Each group will set goals for the standard they chose, using the SMART technique</a:t>
            </a:r>
          </a:p>
          <a:p>
            <a:pPr>
              <a:buFont typeface="Arial" pitchFamily="34" charset="0"/>
              <a:buChar char="•"/>
            </a:pPr>
            <a:r>
              <a:rPr lang="en-US" dirty="0" smtClean="0"/>
              <a:t>When small groups have completed their work, The trainer will project each group’s standard using the overhead projector</a:t>
            </a:r>
          </a:p>
          <a:p>
            <a:pPr>
              <a:buFont typeface="Arial" pitchFamily="34" charset="0"/>
              <a:buChar char="•"/>
            </a:pPr>
            <a:r>
              <a:rPr lang="en-US" dirty="0" smtClean="0"/>
              <a:t>Trainer will facilitate discussion of each group’s goals, including what goals other participants might need to set for each standard</a:t>
            </a:r>
          </a:p>
          <a:p>
            <a:pPr>
              <a:buFont typeface="Arial" pitchFamily="34" charset="0"/>
              <a:buChar char="•"/>
            </a:pPr>
            <a:endParaRPr lang="en-US" dirty="0" smtClean="0"/>
          </a:p>
          <a:p>
            <a:r>
              <a:rPr lang="en-US" b="1" dirty="0" smtClean="0"/>
              <a:t>After discussion of all groups’ work, return to slide presentation</a:t>
            </a:r>
            <a:r>
              <a:rPr lang="en-US" dirty="0" smtClean="0"/>
              <a:t>.</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dirty="0"/>
          </a:p>
        </p:txBody>
      </p:sp>
    </p:spTree>
    <p:extLst>
      <p:ext uri="{BB962C8B-B14F-4D97-AF65-F5344CB8AC3E}">
        <p14:creationId xmlns:p14="http://schemas.microsoft.com/office/powerpoint/2010/main" xmlns="" val="2848518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meant as a general follow-up discussion of the standards that were completed in the small group work time. In this discussion, tie together the SMART goal setting technique, the participants’ goals for meeting the standard, and the availability of technical assistance and other resources.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dirty="0"/>
          </a:p>
        </p:txBody>
      </p:sp>
    </p:spTree>
    <p:extLst>
      <p:ext uri="{BB962C8B-B14F-4D97-AF65-F5344CB8AC3E}">
        <p14:creationId xmlns:p14="http://schemas.microsoft.com/office/powerpoint/2010/main" xmlns="" val="917623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Facilitate a discussion of how the participants would like to work together going forward. Examples:</a:t>
            </a:r>
          </a:p>
          <a:p>
            <a:pPr>
              <a:buFont typeface="Arial" pitchFamily="34" charset="0"/>
              <a:buChar char="•"/>
            </a:pPr>
            <a:r>
              <a:rPr lang="en-US" dirty="0" smtClean="0"/>
              <a:t>Exchange contact info</a:t>
            </a:r>
          </a:p>
          <a:p>
            <a:pPr>
              <a:buFont typeface="Arial" pitchFamily="34" charset="0"/>
              <a:buChar char="•"/>
            </a:pPr>
            <a:r>
              <a:rPr lang="en-US" dirty="0" smtClean="0"/>
              <a:t>Agree to meet to work together (at CCR&amp;R office or elsewhere)</a:t>
            </a:r>
          </a:p>
          <a:p>
            <a:pPr>
              <a:buFont typeface="Arial" pitchFamily="34" charset="0"/>
              <a:buChar char="•"/>
            </a:pPr>
            <a:r>
              <a:rPr lang="en-US" dirty="0" smtClean="0"/>
              <a:t>Agree to check in with each other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dirty="0"/>
          </a:p>
        </p:txBody>
      </p:sp>
    </p:spTree>
    <p:extLst>
      <p:ext uri="{BB962C8B-B14F-4D97-AF65-F5344CB8AC3E}">
        <p14:creationId xmlns:p14="http://schemas.microsoft.com/office/powerpoint/2010/main" xmlns="" val="2425849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“Distance learning portion” handout</a:t>
            </a:r>
          </a:p>
          <a:p>
            <a:endParaRPr lang="en-US" dirty="0" smtClean="0"/>
          </a:p>
          <a:p>
            <a:r>
              <a:rPr lang="en-US" dirty="0" smtClean="0"/>
              <a:t>Discussion of expectations for the distance learning portion of the class</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dirty="0"/>
          </a:p>
        </p:txBody>
      </p:sp>
    </p:spTree>
    <p:extLst>
      <p:ext uri="{BB962C8B-B14F-4D97-AF65-F5344CB8AC3E}">
        <p14:creationId xmlns:p14="http://schemas.microsoft.com/office/powerpoint/2010/main" xmlns="" val="2546430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Registration forms for Portfolio Completion classes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28</a:t>
            </a:fld>
            <a:endParaRPr lang="en-US" dirty="0"/>
          </a:p>
        </p:txBody>
      </p:sp>
    </p:spTree>
    <p:extLst>
      <p:ext uri="{BB962C8B-B14F-4D97-AF65-F5344CB8AC3E}">
        <p14:creationId xmlns:p14="http://schemas.microsoft.com/office/powerpoint/2010/main" xmlns="" val="171840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29</a:t>
            </a:fld>
            <a:endParaRPr lang="en-US" dirty="0">
              <a:solidFill>
                <a:prstClr val="black"/>
              </a:solidFill>
              <a:latin typeface="Calibri"/>
            </a:endParaRPr>
          </a:p>
        </p:txBody>
      </p:sp>
    </p:spTree>
    <p:extLst>
      <p:ext uri="{BB962C8B-B14F-4D97-AF65-F5344CB8AC3E}">
        <p14:creationId xmlns:p14="http://schemas.microsoft.com/office/powerpoint/2010/main" xmlns="" val="2008314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30</a:t>
            </a:fld>
            <a:endParaRPr lang="en-US" dirty="0">
              <a:solidFill>
                <a:prstClr val="black"/>
              </a:solidFill>
              <a:latin typeface="Calibri"/>
            </a:endParaRPr>
          </a:p>
        </p:txBody>
      </p:sp>
    </p:spTree>
    <p:extLst>
      <p:ext uri="{BB962C8B-B14F-4D97-AF65-F5344CB8AC3E}">
        <p14:creationId xmlns:p14="http://schemas.microsoft.com/office/powerpoint/2010/main" xmlns=""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8/7/2015</a:t>
            </a:fld>
            <a:endParaRPr lang="en-US" dirty="0">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dirty="0">
              <a:solidFill>
                <a:srgbClr val="3C6E79"/>
              </a:solidFill>
              <a:latin typeface="Tw Cen MT"/>
            </a:endParaRPr>
          </a:p>
        </p:txBody>
      </p:sp>
    </p:spTree>
    <p:extLst>
      <p:ext uri="{BB962C8B-B14F-4D97-AF65-F5344CB8AC3E}">
        <p14:creationId xmlns:p14="http://schemas.microsoft.com/office/powerpoint/2010/main" xmlns=""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8/7/2015</a:t>
            </a:fld>
            <a:endParaRPr lang="en-US" dirty="0">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dirty="0">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dirty="0">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8/7/2015</a:t>
            </a:fld>
            <a:endParaRPr lang="en-US" dirty="0">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dirty="0">
              <a:latin typeface="Tw Cen MT"/>
            </a:endParaRPr>
          </a:p>
        </p:txBody>
      </p:sp>
      <p:sp>
        <p:nvSpPr>
          <p:cNvPr id="14" name="Footer Placeholder 13"/>
          <p:cNvSpPr>
            <a:spLocks noGrp="1"/>
          </p:cNvSpPr>
          <p:nvPr>
            <p:ph type="ftr" sz="quarter" idx="12"/>
          </p:nvPr>
        </p:nvSpPr>
        <p:spPr/>
        <p:txBody>
          <a:bodyPr/>
          <a:lstStyle/>
          <a:p>
            <a:endParaRPr lang="en-US" dirty="0">
              <a:solidFill>
                <a:srgbClr val="404037"/>
              </a:solidFill>
              <a:latin typeface="Tw Cen MT"/>
            </a:endParaRPr>
          </a:p>
        </p:txBody>
      </p:sp>
    </p:spTree>
    <p:extLst>
      <p:ext uri="{BB962C8B-B14F-4D97-AF65-F5344CB8AC3E}">
        <p14:creationId xmlns:p14="http://schemas.microsoft.com/office/powerpoint/2010/main" xmlns=""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8/7/2015</a:t>
            </a:fld>
            <a:endParaRPr lang="en-US" dirty="0">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dirty="0">
              <a:latin typeface="Tw Cen MT"/>
            </a:endParaRPr>
          </a:p>
        </p:txBody>
      </p:sp>
      <p:sp>
        <p:nvSpPr>
          <p:cNvPr id="12" name="Footer Placeholder 11"/>
          <p:cNvSpPr>
            <a:spLocks noGrp="1"/>
          </p:cNvSpPr>
          <p:nvPr>
            <p:ph type="ftr" sz="quarter" idx="17"/>
          </p:nvPr>
        </p:nvSpPr>
        <p:spPr/>
        <p:txBody>
          <a:bodyPr rtlCol="0"/>
          <a:lstStyle/>
          <a:p>
            <a:endParaRPr lang="en-US" dirty="0">
              <a:solidFill>
                <a:srgbClr val="404037"/>
              </a:solidFill>
              <a:latin typeface="Tw Cen MT"/>
            </a:endParaRPr>
          </a:p>
        </p:txBody>
      </p:sp>
    </p:spTree>
    <p:extLst>
      <p:ext uri="{BB962C8B-B14F-4D97-AF65-F5344CB8AC3E}">
        <p14:creationId xmlns:p14="http://schemas.microsoft.com/office/powerpoint/2010/main" xmlns=""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8/7/2015</a:t>
            </a:fld>
            <a:endParaRPr lang="en-US" dirty="0">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dirty="0">
              <a:latin typeface="Tw Cen MT"/>
            </a:endParaRPr>
          </a:p>
        </p:txBody>
      </p:sp>
      <p:sp>
        <p:nvSpPr>
          <p:cNvPr id="14" name="Footer Placeholder 13"/>
          <p:cNvSpPr>
            <a:spLocks noGrp="1"/>
          </p:cNvSpPr>
          <p:nvPr>
            <p:ph type="ftr" sz="quarter" idx="17"/>
          </p:nvPr>
        </p:nvSpPr>
        <p:spPr/>
        <p:txBody>
          <a:bodyPr rtlCol="0"/>
          <a:lstStyle/>
          <a:p>
            <a:endParaRPr lang="en-US" dirty="0">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8/7/2015</a:t>
            </a:fld>
            <a:endParaRPr lang="en-US" dirty="0">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dirty="0">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dirty="0">
              <a:latin typeface="Tw Cen MT"/>
            </a:endParaRPr>
          </a:p>
        </p:txBody>
      </p:sp>
    </p:spTree>
    <p:extLst>
      <p:ext uri="{BB962C8B-B14F-4D97-AF65-F5344CB8AC3E}">
        <p14:creationId xmlns:p14="http://schemas.microsoft.com/office/powerpoint/2010/main" xmlns=""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8/7/2015</a:t>
            </a:fld>
            <a:endParaRPr lang="en-US" dirty="0">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dirty="0">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dirty="0">
              <a:solidFill>
                <a:srgbClr val="404037"/>
              </a:solidFill>
              <a:latin typeface="Tw Cen MT"/>
            </a:endParaRPr>
          </a:p>
        </p:txBody>
      </p:sp>
    </p:spTree>
    <p:extLst>
      <p:ext uri="{BB962C8B-B14F-4D97-AF65-F5344CB8AC3E}">
        <p14:creationId xmlns:p14="http://schemas.microsoft.com/office/powerpoint/2010/main" xmlns=""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8/7/2015</a:t>
            </a:fld>
            <a:endParaRPr lang="en-US" dirty="0">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dirty="0">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dirty="0">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8/7/2015</a:t>
            </a:fld>
            <a:endParaRPr lang="en-US" dirty="0">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dirty="0">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Drag picture to placeholder or click icon to add</a:t>
            </a:r>
            <a:endParaRPr kumimoji="0" lang="en-US" dirty="0"/>
          </a:p>
        </p:txBody>
      </p:sp>
    </p:spTree>
    <p:extLst>
      <p:ext uri="{BB962C8B-B14F-4D97-AF65-F5344CB8AC3E}">
        <p14:creationId xmlns:p14="http://schemas.microsoft.com/office/powerpoint/2010/main" xmlns=""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8/7/2015</a:t>
            </a:fld>
            <a:endParaRPr lang="en-US" dirty="0">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dirty="0">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dirty="0">
              <a:latin typeface="Tw Cen MT"/>
            </a:endParaRPr>
          </a:p>
        </p:txBody>
      </p:sp>
    </p:spTree>
    <p:extLst>
      <p:ext uri="{BB962C8B-B14F-4D97-AF65-F5344CB8AC3E}">
        <p14:creationId xmlns:p14="http://schemas.microsoft.com/office/powerpoint/2010/main" xmlns=""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8/7/2015</a:t>
            </a:fld>
            <a:endParaRPr lang="en-US" dirty="0">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dirty="0">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dirty="0">
              <a:latin typeface="Tw Cen MT"/>
            </a:endParaRPr>
          </a:p>
        </p:txBody>
      </p:sp>
    </p:spTree>
    <p:extLst>
      <p:ext uri="{BB962C8B-B14F-4D97-AF65-F5344CB8AC3E}">
        <p14:creationId xmlns:p14="http://schemas.microsoft.com/office/powerpoint/2010/main" xmlns=""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8/7/2015</a:t>
            </a:fld>
            <a:endParaRPr lang="en-US" dirty="0">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dirty="0">
              <a:latin typeface="Tw Cen MT"/>
            </a:endParaRPr>
          </a:p>
        </p:txBody>
      </p:sp>
    </p:spTree>
    <p:extLst>
      <p:ext uri="{BB962C8B-B14F-4D97-AF65-F5344CB8AC3E}">
        <p14:creationId xmlns:p14="http://schemas.microsoft.com/office/powerpoint/2010/main" xmlns=""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869647"/>
            <a:ext cx="8534399" cy="1828800"/>
          </a:xfrm>
        </p:spPr>
        <p:txBody>
          <a:bodyPr>
            <a:normAutofit/>
          </a:bodyPr>
          <a:lstStyle/>
          <a:p>
            <a:r>
              <a:rPr lang="ru-RU" sz="3600" b="1" dirty="0" smtClean="0">
                <a:solidFill>
                  <a:schemeClr val="accent1"/>
                </a:solidFill>
                <a:cs typeface="GeoSlab703 Md BT Medium"/>
              </a:rPr>
              <a:t>РАБОТА НАД ПЛАНОМ ПОВЫШЕНИЯ КАЧЕСТВА (</a:t>
            </a:r>
            <a:r>
              <a:rPr lang="en-US" sz="3600" b="1" dirty="0" smtClean="0">
                <a:solidFill>
                  <a:schemeClr val="accent1"/>
                </a:solidFill>
                <a:cs typeface="GeoSlab703 Md BT Medium"/>
              </a:rPr>
              <a:t>QIP)</a:t>
            </a:r>
            <a:r>
              <a:rPr lang="ru-RU" sz="3600" b="1" dirty="0" smtClean="0">
                <a:solidFill>
                  <a:schemeClr val="accent1"/>
                </a:solidFill>
                <a:cs typeface="GeoSlab703 Md BT Medium"/>
              </a:rPr>
              <a:t>, ПРЕДУСМОТРЕННЫМ ВАШЕЙ ПРОГРАММОЙ</a:t>
            </a:r>
            <a:endParaRPr lang="en-US" sz="3600" b="1" dirty="0">
              <a:solidFill>
                <a:schemeClr val="accent1"/>
              </a:solidFill>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endParaRPr lang="en-US" sz="2000" dirty="0" smtClean="0"/>
          </a:p>
          <a:p>
            <a:pPr algn="r"/>
            <a:r>
              <a:rPr lang="ru-RU" sz="2000" dirty="0" smtClean="0">
                <a:latin typeface="Calibri" panose="020F0502020204030204" pitchFamily="34" charset="0"/>
              </a:rPr>
              <a:t>Агенство ресурсов и направлений по уходу за детьми (</a:t>
            </a:r>
            <a:r>
              <a:rPr lang="en-US" sz="2000" dirty="0" smtClean="0">
                <a:latin typeface="Calibri" panose="020F0502020204030204" pitchFamily="34" charset="0"/>
              </a:rPr>
              <a:t>CCR&amp;R</a:t>
            </a:r>
            <a:r>
              <a:rPr lang="ru-RU" sz="2000" dirty="0" smtClean="0">
                <a:latin typeface="Calibri" panose="020F0502020204030204" pitchFamily="34" charset="0"/>
              </a:rPr>
              <a:t>)</a:t>
            </a:r>
            <a:endParaRPr lang="en-US" sz="2000" dirty="0" smtClean="0">
              <a:latin typeface="Calibri" panose="020F0502020204030204" pitchFamily="34" charset="0"/>
            </a:endParaRPr>
          </a:p>
          <a:p>
            <a:pPr algn="r"/>
            <a:r>
              <a:rPr lang="ru-RU" sz="2000" dirty="0" smtClean="0">
                <a:latin typeface="Calibri" panose="020F0502020204030204" pitchFamily="34" charset="0"/>
              </a:rPr>
              <a:t>округа Малтнома</a:t>
            </a:r>
            <a:endParaRPr lang="en-US" sz="2000" dirty="0" smtClean="0">
              <a:latin typeface="Calibri" panose="020F0502020204030204" pitchFamily="34" charset="0"/>
            </a:endParaRP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dirty="0">
              <a:solidFill>
                <a:srgbClr val="3C6E79"/>
              </a:solidFill>
              <a:latin typeface="Tw Cen MT"/>
            </a:endParaRPr>
          </a:p>
        </p:txBody>
      </p:sp>
    </p:spTree>
    <p:extLst>
      <p:ext uri="{BB962C8B-B14F-4D97-AF65-F5344CB8AC3E}">
        <p14:creationId xmlns:p14="http://schemas.microsoft.com/office/powerpoint/2010/main" xmlns=""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ru-RU" sz="3800" b="1" dirty="0" smtClean="0"/>
              <a:t>Ожидаемый результат и цели занятия</a:t>
            </a:r>
            <a:endParaRPr lang="en-US" sz="3800" b="1"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854900528"/>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dirty="0">
              <a:latin typeface="Tw Cen MT"/>
            </a:endParaRPr>
          </a:p>
        </p:txBody>
      </p:sp>
    </p:spTree>
    <p:extLst>
      <p:ext uri="{BB962C8B-B14F-4D97-AF65-F5344CB8AC3E}">
        <p14:creationId xmlns:p14="http://schemas.microsoft.com/office/powerpoint/2010/main" xmlns=""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Размышление</a:t>
            </a:r>
            <a:endParaRPr lang="en-US" b="1"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dirty="0">
              <a:latin typeface="Tw Cen MT"/>
            </a:endParaRPr>
          </a:p>
        </p:txBody>
      </p:sp>
      <p:sp>
        <p:nvSpPr>
          <p:cNvPr id="4" name="Content Placeholder 3"/>
          <p:cNvSpPr>
            <a:spLocks noGrp="1"/>
          </p:cNvSpPr>
          <p:nvPr>
            <p:ph sz="quarter" idx="1"/>
          </p:nvPr>
        </p:nvSpPr>
        <p:spPr/>
        <p:txBody>
          <a:bodyPr>
            <a:normAutofit fontScale="92500" lnSpcReduction="10000"/>
          </a:bodyPr>
          <a:lstStyle/>
          <a:p>
            <a:r>
              <a:rPr lang="ru-RU" dirty="0" smtClean="0"/>
              <a:t>Найдите человека, с которым Вы не очень хорошо знакомы</a:t>
            </a:r>
            <a:r>
              <a:rPr lang="en-US" dirty="0" smtClean="0"/>
              <a:t>.</a:t>
            </a:r>
          </a:p>
          <a:p>
            <a:r>
              <a:rPr lang="ru-RU" dirty="0" smtClean="0"/>
              <a:t>Вместе обсудите существующее у Вас понимание программы </a:t>
            </a:r>
            <a:r>
              <a:rPr lang="en-US" dirty="0" smtClean="0"/>
              <a:t>QRIS</a:t>
            </a:r>
            <a:r>
              <a:rPr lang="ru-RU" dirty="0" smtClean="0"/>
              <a:t> и свои успехи</a:t>
            </a:r>
            <a:r>
              <a:rPr lang="en-US" dirty="0" smtClean="0"/>
              <a:t>.</a:t>
            </a:r>
          </a:p>
          <a:p>
            <a:endParaRPr lang="en-US" dirty="0" smtClean="0"/>
          </a:p>
          <a:p>
            <a:r>
              <a:rPr lang="ru-RU" dirty="0" smtClean="0"/>
              <a:t>Например</a:t>
            </a:r>
            <a:r>
              <a:rPr lang="en-US" dirty="0" smtClean="0"/>
              <a:t>:</a:t>
            </a:r>
          </a:p>
          <a:p>
            <a:pPr lvl="1"/>
            <a:r>
              <a:rPr lang="ru-RU" dirty="0" smtClean="0"/>
              <a:t>Знаете ли Вы с чего начать</a:t>
            </a:r>
            <a:r>
              <a:rPr lang="en-US" dirty="0" smtClean="0"/>
              <a:t>?</a:t>
            </a:r>
          </a:p>
          <a:p>
            <a:pPr lvl="1"/>
            <a:r>
              <a:rPr lang="ru-RU" dirty="0" smtClean="0"/>
              <a:t>Чувствуете ли Вы себя уверенно или подавленно</a:t>
            </a:r>
            <a:r>
              <a:rPr lang="en-US" dirty="0" smtClean="0"/>
              <a:t>?</a:t>
            </a:r>
          </a:p>
          <a:p>
            <a:pPr lvl="1"/>
            <a:r>
              <a:rPr lang="ru-RU" dirty="0" smtClean="0"/>
              <a:t>Чувствуете ли Вы, что у Вас достаточно времени на это</a:t>
            </a:r>
            <a:r>
              <a:rPr lang="en-US" dirty="0" smtClean="0"/>
              <a:t>?</a:t>
            </a:r>
          </a:p>
          <a:p>
            <a:pPr lvl="1"/>
            <a:r>
              <a:rPr lang="ru-RU" dirty="0" smtClean="0"/>
              <a:t>Знаете ли Вы, что делать дальше</a:t>
            </a:r>
            <a:r>
              <a:rPr lang="en-US"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Знакомство со стандартами</a:t>
            </a:r>
            <a:endParaRPr lang="en-US" b="1"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dirty="0">
              <a:latin typeface="Tw Cen MT"/>
            </a:endParaRPr>
          </a:p>
        </p:txBody>
      </p:sp>
      <p:sp>
        <p:nvSpPr>
          <p:cNvPr id="4" name="Content Placeholder 3"/>
          <p:cNvSpPr>
            <a:spLocks noGrp="1"/>
          </p:cNvSpPr>
          <p:nvPr>
            <p:ph sz="quarter" idx="1"/>
          </p:nvPr>
        </p:nvSpPr>
        <p:spPr/>
        <p:txBody>
          <a:bodyPr>
            <a:normAutofit/>
          </a:bodyPr>
          <a:lstStyle/>
          <a:p>
            <a:r>
              <a:rPr lang="ru-RU" sz="3200" dirty="0" smtClean="0"/>
              <a:t>Найдите сферы деятельности и стандарты, размещенные в конверте на Вашем столе.</a:t>
            </a:r>
            <a:endParaRPr lang="en-US" sz="3200" dirty="0" smtClean="0"/>
          </a:p>
          <a:p>
            <a:r>
              <a:rPr lang="ru-RU" sz="3200" dirty="0" smtClean="0"/>
              <a:t>Работайте вместе в одной команде</a:t>
            </a:r>
            <a:r>
              <a:rPr lang="en-US" sz="3200" dirty="0" smtClean="0"/>
              <a:t>.</a:t>
            </a:r>
          </a:p>
          <a:p>
            <a:r>
              <a:rPr lang="ru-RU" sz="3200" dirty="0" smtClean="0"/>
              <a:t>Можете ли Вы определить подходящую сферу деятельности для различных стандартов</a:t>
            </a:r>
            <a:r>
              <a:rPr lang="en-US" sz="3200" dirty="0" smtClean="0"/>
              <a:t>?</a:t>
            </a:r>
          </a:p>
          <a:p>
            <a:r>
              <a:rPr lang="ru-RU" sz="3200" dirty="0" smtClean="0"/>
              <a:t>Это командная игра – играйте с удовольствием!</a:t>
            </a:r>
            <a:endParaRPr lang="en-US" sz="3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Обсуждение</a:t>
            </a:r>
            <a:endParaRPr lang="en-US" b="1"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5</a:t>
            </a:fld>
            <a:endParaRPr lang="en-US" dirty="0">
              <a:latin typeface="Tw Cen MT"/>
            </a:endParaRPr>
          </a:p>
        </p:txBody>
      </p:sp>
      <p:sp>
        <p:nvSpPr>
          <p:cNvPr id="4" name="Content Placeholder 3"/>
          <p:cNvSpPr>
            <a:spLocks noGrp="1"/>
          </p:cNvSpPr>
          <p:nvPr>
            <p:ph sz="quarter" idx="1"/>
          </p:nvPr>
        </p:nvSpPr>
        <p:spPr>
          <a:xfrm>
            <a:off x="324853" y="1600200"/>
            <a:ext cx="8441195" cy="4495800"/>
          </a:xfrm>
        </p:spPr>
        <p:txBody>
          <a:bodyPr>
            <a:normAutofit/>
          </a:bodyPr>
          <a:lstStyle/>
          <a:p>
            <a:pPr>
              <a:spcAft>
                <a:spcPts val="1200"/>
              </a:spcAft>
            </a:pPr>
            <a:r>
              <a:rPr lang="ru-RU" sz="3600" dirty="0" smtClean="0"/>
              <a:t>Удивили ли Вас какие-нибудь стандарты?</a:t>
            </a:r>
            <a:endParaRPr lang="en-US" sz="3600" dirty="0" smtClean="0"/>
          </a:p>
          <a:p>
            <a:pPr>
              <a:spcAft>
                <a:spcPts val="1200"/>
              </a:spcAft>
            </a:pPr>
            <a:r>
              <a:rPr lang="ru-RU" sz="3600" dirty="0" smtClean="0"/>
              <a:t>Каким стандартам Вы уже отвечаете</a:t>
            </a:r>
            <a:r>
              <a:rPr lang="en-US" sz="3600" dirty="0" smtClean="0"/>
              <a:t>?</a:t>
            </a:r>
          </a:p>
          <a:p>
            <a:pPr>
              <a:spcAft>
                <a:spcPts val="1200"/>
              </a:spcAft>
            </a:pPr>
            <a:r>
              <a:rPr lang="ru-RU" sz="3600" dirty="0" smtClean="0"/>
              <a:t>Какие стандарты кажутся менее сложными для выполнения</a:t>
            </a:r>
            <a:r>
              <a:rPr lang="en-US" sz="3600" dirty="0" smtClean="0"/>
              <a:t>?</a:t>
            </a:r>
          </a:p>
          <a:p>
            <a:pPr>
              <a:spcAft>
                <a:spcPts val="1200"/>
              </a:spcAft>
            </a:pPr>
            <a:r>
              <a:rPr lang="ru-RU" sz="3600" dirty="0" smtClean="0"/>
              <a:t>Что кажется самым сложным</a:t>
            </a:r>
            <a:r>
              <a:rPr lang="en-US" sz="3600" dirty="0" smtClean="0"/>
              <a: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6</a:t>
            </a:fld>
            <a:endParaRPr lang="en-US" dirty="0">
              <a:latin typeface="Tw Cen MT"/>
            </a:endParaRPr>
          </a:p>
        </p:txBody>
      </p:sp>
      <p:sp>
        <p:nvSpPr>
          <p:cNvPr id="4" name="Content Placeholder 3"/>
          <p:cNvSpPr>
            <a:spLocks noGrp="1"/>
          </p:cNvSpPr>
          <p:nvPr>
            <p:ph sz="quarter" idx="1"/>
          </p:nvPr>
        </p:nvSpPr>
        <p:spPr/>
        <p:txBody>
          <a:bodyPr>
            <a:normAutofit fontScale="92500"/>
          </a:bodyPr>
          <a:lstStyle/>
          <a:p>
            <a:r>
              <a:rPr lang="ru-RU" dirty="0" smtClean="0"/>
              <a:t>ОР1: Организаторы программы руководствуются концепцией, изложенной в письменной форме.</a:t>
            </a:r>
            <a:endParaRPr lang="en-US" dirty="0" smtClean="0"/>
          </a:p>
          <a:p>
            <a:r>
              <a:rPr lang="ru-RU" dirty="0" smtClean="0"/>
              <a:t>ОР2: В рамках программы используется учебный план, направленный на поддержку обучения и развития каждого ребенка. </a:t>
            </a:r>
            <a:endParaRPr lang="en-US" dirty="0" smtClean="0"/>
          </a:p>
          <a:p>
            <a:r>
              <a:rPr lang="ru-RU" dirty="0" smtClean="0"/>
              <a:t>ОР3: В рамках программы обеспечивается надлежащая организация помещений, необходимая для поддержки обучения и развития детей и удобная для каждого ребенка, участвующего в программе. </a:t>
            </a:r>
            <a:endParaRPr lang="en-US" dirty="0" smtClean="0"/>
          </a:p>
          <a:p>
            <a:endParaRPr lang="en-US" dirty="0"/>
          </a:p>
        </p:txBody>
      </p:sp>
      <p:sp>
        <p:nvSpPr>
          <p:cNvPr id="7" name="Title 6"/>
          <p:cNvSpPr>
            <a:spLocks noGrp="1"/>
          </p:cNvSpPr>
          <p:nvPr>
            <p:ph type="title"/>
          </p:nvPr>
        </p:nvSpPr>
        <p:spPr>
          <a:xfrm>
            <a:off x="612648" y="281622"/>
            <a:ext cx="8153400" cy="990600"/>
          </a:xfrm>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«Обучение и развитие детей» (ОР)</a:t>
            </a:r>
            <a:r>
              <a:rPr lang="en-US" dirty="0" smtClean="0"/>
              <a:t/>
            </a:r>
            <a:br>
              <a:rPr lang="en-US" dirty="0" smtClean="0"/>
            </a:br>
            <a:r>
              <a:rPr lang="ru-RU" dirty="0" smtClean="0"/>
              <a:t> </a:t>
            </a: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«Обучение и развитие детей» (ОР)</a:t>
            </a:r>
            <a:r>
              <a:rPr lang="en-US" dirty="0" smtClean="0"/>
              <a:t/>
            </a:r>
            <a:br>
              <a:rPr lang="en-US" dirty="0" smtClean="0"/>
            </a:br>
            <a:r>
              <a:rPr lang="ru-RU" dirty="0" smtClean="0"/>
              <a:t> </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7</a:t>
            </a:fld>
            <a:endParaRPr lang="en-US" dirty="0">
              <a:latin typeface="Tw Cen MT"/>
            </a:endParaRPr>
          </a:p>
        </p:txBody>
      </p:sp>
      <p:sp>
        <p:nvSpPr>
          <p:cNvPr id="4" name="Content Placeholder 3"/>
          <p:cNvSpPr>
            <a:spLocks noGrp="1"/>
          </p:cNvSpPr>
          <p:nvPr>
            <p:ph sz="quarter" idx="1"/>
          </p:nvPr>
        </p:nvSpPr>
        <p:spPr/>
        <p:txBody>
          <a:bodyPr>
            <a:normAutofit fontScale="92500" lnSpcReduction="20000"/>
          </a:bodyPr>
          <a:lstStyle/>
          <a:p>
            <a:pPr marL="0" lvl="0" indent="0" fontAlgn="base">
              <a:spcBef>
                <a:spcPct val="0"/>
              </a:spcBef>
              <a:spcAft>
                <a:spcPct val="0"/>
              </a:spcAft>
              <a:buClrTx/>
              <a:buSzTx/>
              <a:buNone/>
            </a:pPr>
            <a:r>
              <a:rPr lang="ru-RU" sz="3200" dirty="0" smtClean="0">
                <a:solidFill>
                  <a:srgbClr val="000000"/>
                </a:solidFill>
                <a:latin typeface="Calibri" pitchFamily="34" charset="0"/>
                <a:ea typeface="Times New Roman" pitchFamily="18" charset="0"/>
                <a:cs typeface="Segoe UI" pitchFamily="34" charset="0"/>
              </a:rPr>
              <a:t>ОР4: В рамках программы используется надлежащая мебель, необходимая для поддержки обучения и развития детей. </a:t>
            </a:r>
            <a:endParaRPr lang="en-US" sz="3200" dirty="0" smtClean="0">
              <a:solidFill>
                <a:srgbClr val="000000"/>
              </a:solidFill>
              <a:latin typeface="Calibri" pitchFamily="34" charset="0"/>
              <a:ea typeface="Times New Roman" pitchFamily="18" charset="0"/>
              <a:cs typeface="Segoe UI" pitchFamily="34" charset="0"/>
            </a:endParaRPr>
          </a:p>
          <a:p>
            <a:pPr marL="0" lvl="0" indent="0" fontAlgn="base">
              <a:spcBef>
                <a:spcPct val="0"/>
              </a:spcBef>
              <a:spcAft>
                <a:spcPct val="0"/>
              </a:spcAft>
              <a:buClrTx/>
              <a:buSzTx/>
              <a:buNone/>
            </a:pPr>
            <a:endParaRPr lang="en-US" sz="2800" dirty="0" smtClean="0">
              <a:latin typeface="Arial" pitchFamily="34" charset="0"/>
              <a:cs typeface="Arial" pitchFamily="34" charset="0"/>
            </a:endParaRPr>
          </a:p>
          <a:p>
            <a:pPr marL="0" lvl="0" indent="0" eaLnBrk="0" fontAlgn="base" hangingPunct="0">
              <a:spcBef>
                <a:spcPct val="0"/>
              </a:spcBef>
              <a:spcAft>
                <a:spcPct val="0"/>
              </a:spcAft>
              <a:buClrTx/>
              <a:buSzTx/>
              <a:buNone/>
            </a:pPr>
            <a:r>
              <a:rPr lang="ru-RU" sz="3200" dirty="0" smtClean="0">
                <a:solidFill>
                  <a:srgbClr val="000000"/>
                </a:solidFill>
                <a:latin typeface="Calibri" pitchFamily="34" charset="0"/>
                <a:ea typeface="Times New Roman" pitchFamily="18" charset="0"/>
                <a:cs typeface="Segoe UI" pitchFamily="34" charset="0"/>
              </a:rPr>
              <a:t>ОР5: В рамках программы используется надлежащая и содержащаяся в хорошем состоянии площадка на свежем воздухе для развития крупной моторики с оборудованием.</a:t>
            </a:r>
            <a:endParaRPr lang="en-US" sz="3200" dirty="0" smtClean="0">
              <a:solidFill>
                <a:srgbClr val="000000"/>
              </a:solidFill>
              <a:latin typeface="Calibri" pitchFamily="34" charset="0"/>
              <a:ea typeface="Times New Roman" pitchFamily="18" charset="0"/>
              <a:cs typeface="Segoe UI" pitchFamily="34" charset="0"/>
            </a:endParaRPr>
          </a:p>
          <a:p>
            <a:pPr marL="0" lvl="0" indent="0" eaLnBrk="0" fontAlgn="base" hangingPunct="0">
              <a:spcBef>
                <a:spcPct val="0"/>
              </a:spcBef>
              <a:spcAft>
                <a:spcPct val="0"/>
              </a:spcAft>
              <a:buClrTx/>
              <a:buSzTx/>
              <a:buNone/>
            </a:pPr>
            <a:r>
              <a:rPr lang="ru-RU" sz="3200" dirty="0" smtClean="0">
                <a:solidFill>
                  <a:srgbClr val="000000"/>
                </a:solidFill>
                <a:latin typeface="Calibri" pitchFamily="34" charset="0"/>
                <a:ea typeface="Times New Roman" pitchFamily="18" charset="0"/>
                <a:cs typeface="Segoe UI" pitchFamily="34" charset="0"/>
              </a:rPr>
              <a:t> </a:t>
            </a:r>
            <a:endParaRPr lang="en-US" sz="2800" dirty="0" smtClean="0">
              <a:latin typeface="Arial" pitchFamily="34" charset="0"/>
              <a:cs typeface="Arial" pitchFamily="34" charset="0"/>
            </a:endParaRPr>
          </a:p>
          <a:p>
            <a:pPr marL="0" lvl="0" indent="0" eaLnBrk="0" fontAlgn="base" hangingPunct="0">
              <a:spcBef>
                <a:spcPct val="0"/>
              </a:spcBef>
              <a:spcAft>
                <a:spcPct val="0"/>
              </a:spcAft>
              <a:buClrTx/>
              <a:buSzTx/>
              <a:buNone/>
            </a:pPr>
            <a:r>
              <a:rPr lang="ru-RU" sz="3200" dirty="0" smtClean="0">
                <a:solidFill>
                  <a:srgbClr val="000000"/>
                </a:solidFill>
                <a:latin typeface="Calibri" pitchFamily="34" charset="0"/>
                <a:ea typeface="Times New Roman" pitchFamily="18" charset="0"/>
                <a:cs typeface="Segoe UI" pitchFamily="34" charset="0"/>
              </a:rPr>
              <a:t>ОР6: В рамках программы используются материалы, необходимые для обучения и развития детей. </a:t>
            </a:r>
            <a:endParaRPr lang="ru-RU" sz="6000" dirty="0" smtClean="0">
              <a:latin typeface="Arial" pitchFamily="34" charset="0"/>
              <a:cs typeface="Arial" pitchFamily="34" charset="0"/>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«Обучение и развитие детей» (ОР)</a:t>
            </a:r>
            <a:r>
              <a:rPr lang="en-US" dirty="0" smtClean="0"/>
              <a:t/>
            </a:r>
            <a:br>
              <a:rPr lang="en-US" dirty="0" smtClean="0"/>
            </a:br>
            <a:r>
              <a:rPr lang="ru-RU" dirty="0" smtClean="0"/>
              <a:t> </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dirty="0">
              <a:latin typeface="Tw Cen MT"/>
            </a:endParaRPr>
          </a:p>
        </p:txBody>
      </p:sp>
      <p:sp>
        <p:nvSpPr>
          <p:cNvPr id="4" name="Content Placeholder 3"/>
          <p:cNvSpPr>
            <a:spLocks noGrp="1"/>
          </p:cNvSpPr>
          <p:nvPr>
            <p:ph sz="quarter" idx="1"/>
          </p:nvPr>
        </p:nvSpPr>
        <p:spPr/>
        <p:txBody>
          <a:bodyPr>
            <a:normAutofit fontScale="92500"/>
          </a:bodyPr>
          <a:lstStyle/>
          <a:p>
            <a:r>
              <a:rPr lang="ru-RU" dirty="0" smtClean="0"/>
              <a:t>ОР7: В рамках программы проводятся разработанные учебные занятия, направленные на поддержку обучения и развития детей. </a:t>
            </a:r>
            <a:endParaRPr lang="en-US" dirty="0" smtClean="0"/>
          </a:p>
          <a:p>
            <a:r>
              <a:rPr lang="ru-RU" dirty="0" smtClean="0"/>
              <a:t>ОР8: Программа предусматривает повседневные дела, необходимые для поддержки обучения и развития детей. </a:t>
            </a:r>
            <a:endParaRPr lang="en-US" dirty="0" smtClean="0"/>
          </a:p>
          <a:p>
            <a:r>
              <a:rPr lang="ru-RU" dirty="0" smtClean="0"/>
              <a:t>ОР9: Программа предусматривает использование данных по контролю и оцениванию детей как методы отслеживания прогресса в их обучении и развитии для составления рекомендаций и планов. </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«Обучение и развитие детей» (ОР)</a:t>
            </a:r>
            <a:r>
              <a:rPr lang="en-US" dirty="0" smtClean="0"/>
              <a:t/>
            </a:r>
            <a:br>
              <a:rPr lang="en-US" dirty="0" smtClean="0"/>
            </a:br>
            <a:r>
              <a:rPr lang="ru-RU" dirty="0" smtClean="0"/>
              <a:t> </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dirty="0">
              <a:latin typeface="Tw Cen MT"/>
            </a:endParaRPr>
          </a:p>
        </p:txBody>
      </p:sp>
      <p:sp>
        <p:nvSpPr>
          <p:cNvPr id="4" name="Content Placeholder 3"/>
          <p:cNvSpPr>
            <a:spLocks noGrp="1"/>
          </p:cNvSpPr>
          <p:nvPr>
            <p:ph sz="quarter" idx="1"/>
          </p:nvPr>
        </p:nvSpPr>
        <p:spPr>
          <a:xfrm>
            <a:off x="533400" y="1600199"/>
            <a:ext cx="8232648" cy="5000625"/>
          </a:xfrm>
        </p:spPr>
        <p:txBody>
          <a:bodyPr>
            <a:normAutofit fontScale="77500" lnSpcReduction="20000"/>
          </a:bodyPr>
          <a:lstStyle/>
          <a:p>
            <a:r>
              <a:rPr lang="ru-RU" sz="3100" dirty="0" smtClean="0"/>
              <a:t>ОР10: Количество детей в группе, соотношение детей и взрослых и поведение сотрудников соответствует возрасту детей и позитивно влияет на их эмоциональное и умственное развитие, уровень техники безопасности и гигиены. </a:t>
            </a:r>
            <a:endParaRPr lang="en-US" sz="3100" dirty="0" smtClean="0"/>
          </a:p>
          <a:p>
            <a:endParaRPr lang="en-US" sz="3100" dirty="0" smtClean="0"/>
          </a:p>
          <a:p>
            <a:r>
              <a:rPr lang="ru-RU" sz="3100" dirty="0" smtClean="0"/>
              <a:t>ОР11: Программа способствует правильному взаимодействию взрослого и ребенка и поддерживает его в социальном и эмоциональном плане, в сфере организации детского поведения и управления им, а также обучения детей. </a:t>
            </a:r>
            <a:endParaRPr lang="en-US" sz="3100" dirty="0" smtClean="0"/>
          </a:p>
          <a:p>
            <a:endParaRPr lang="en-US" sz="3100" dirty="0" smtClean="0"/>
          </a:p>
          <a:p>
            <a:r>
              <a:rPr lang="ru-RU" sz="3100" dirty="0" smtClean="0"/>
              <a:t>ОР12: Программа способствует позитивному социальному и эмоциональному развитию детей и поддерживает его.</a:t>
            </a:r>
            <a:endParaRPr lang="en-US" sz="3100"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Гигиена и безопасность</a:t>
            </a:r>
            <a:endParaRPr lang="en-US" b="1"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dirty="0">
              <a:latin typeface="Tw Cen MT"/>
            </a:endParaRPr>
          </a:p>
        </p:txBody>
      </p:sp>
      <p:sp>
        <p:nvSpPr>
          <p:cNvPr id="4" name="Content Placeholder 3"/>
          <p:cNvSpPr>
            <a:spLocks noGrp="1"/>
          </p:cNvSpPr>
          <p:nvPr>
            <p:ph sz="quarter" idx="1"/>
          </p:nvPr>
        </p:nvSpPr>
        <p:spPr/>
        <p:txBody>
          <a:bodyPr/>
          <a:lstStyle/>
          <a:p>
            <a:r>
              <a:rPr lang="ru-RU" dirty="0" smtClean="0"/>
              <a:t>ГБ1: дети обучаются личной гигиене и самостоятельному уходу за собой. </a:t>
            </a:r>
            <a:endParaRPr lang="en-US" dirty="0" smtClean="0"/>
          </a:p>
          <a:p>
            <a:r>
              <a:rPr lang="ru-RU" dirty="0" smtClean="0"/>
              <a:t>ГБ2: детей обучают правилам техники безопасности и безопасному поведению и оказывают соответствующую поддержку. </a:t>
            </a:r>
            <a:endParaRPr lang="en-US" dirty="0" smtClean="0"/>
          </a:p>
          <a:p>
            <a:r>
              <a:rPr lang="ru-RU" dirty="0" smtClean="0"/>
              <a:t>ГБ3: прививаются и поощряются привычки правильного питания. </a:t>
            </a:r>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smtClean="0"/>
              <a:t>Гигиена и безопасность</a:t>
            </a:r>
            <a:endParaRPr lang="en-US" b="1"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dirty="0">
              <a:latin typeface="Tw Cen MT"/>
            </a:endParaRPr>
          </a:p>
        </p:txBody>
      </p:sp>
      <p:sp>
        <p:nvSpPr>
          <p:cNvPr id="4" name="Content Placeholder 3"/>
          <p:cNvSpPr>
            <a:spLocks noGrp="1"/>
          </p:cNvSpPr>
          <p:nvPr>
            <p:ph sz="quarter" idx="1"/>
          </p:nvPr>
        </p:nvSpPr>
        <p:spPr>
          <a:xfrm>
            <a:off x="612648" y="1600199"/>
            <a:ext cx="8153400" cy="5014913"/>
          </a:xfrm>
        </p:spPr>
        <p:txBody>
          <a:bodyPr>
            <a:normAutofit fontScale="85000" lnSpcReduction="20000"/>
          </a:bodyPr>
          <a:lstStyle/>
          <a:p>
            <a:r>
              <a:rPr lang="ru-RU" dirty="0" smtClean="0"/>
              <a:t>ГБ4: поддерживаются и поощряются занятия физической культурой. </a:t>
            </a:r>
            <a:endParaRPr lang="en-US" dirty="0" smtClean="0"/>
          </a:p>
          <a:p>
            <a:endParaRPr lang="en-US" sz="1200" dirty="0" smtClean="0"/>
          </a:p>
          <a:p>
            <a:r>
              <a:rPr lang="ru-RU" dirty="0" smtClean="0"/>
              <a:t>ГБ5: если применимо, для удовлетворения индивидуальных потребностей в вопросах здоровья персонал программы сотрудничает со специалистами по предоставлению медицинских и оздоровительных услуг. </a:t>
            </a:r>
            <a:endParaRPr lang="en-US" dirty="0" smtClean="0"/>
          </a:p>
          <a:p>
            <a:endParaRPr lang="en-US" sz="1200" dirty="0" smtClean="0"/>
          </a:p>
          <a:p>
            <a:r>
              <a:rPr lang="ru-RU" dirty="0" smtClean="0"/>
              <a:t>ГБ6: условия использования видеоустройств отвечают требованиям. К видеоустройствам относятся любые электронные устройства, такие как телевизоры, видео/</a:t>
            </a:r>
            <a:r>
              <a:rPr lang="en-US" dirty="0" smtClean="0"/>
              <a:t>DVD</a:t>
            </a:r>
            <a:r>
              <a:rPr lang="ru-RU" dirty="0" smtClean="0"/>
              <a:t>-плееры, видеоигры, компьютеры, планшеты, смартфоны и другие электронные медиа- устройства.</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«Квалификация персонала» (КП)</a:t>
            </a:r>
            <a:r>
              <a:rPr lang="en-US" dirty="0" smtClean="0"/>
              <a:t/>
            </a:r>
            <a:br>
              <a:rPr lang="en-US" dirty="0" smtClean="0"/>
            </a:br>
            <a:r>
              <a:rPr lang="ru-RU" dirty="0" smtClean="0"/>
              <a:t> </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dirty="0">
              <a:latin typeface="Tw Cen MT"/>
            </a:endParaRPr>
          </a:p>
        </p:txBody>
      </p:sp>
      <p:sp>
        <p:nvSpPr>
          <p:cNvPr id="4" name="Content Placeholder 3"/>
          <p:cNvSpPr>
            <a:spLocks noGrp="1"/>
          </p:cNvSpPr>
          <p:nvPr>
            <p:ph sz="quarter" idx="1"/>
          </p:nvPr>
        </p:nvSpPr>
        <p:spPr/>
        <p:txBody>
          <a:bodyPr/>
          <a:lstStyle/>
          <a:p>
            <a:r>
              <a:rPr lang="ru-RU" dirty="0" smtClean="0"/>
              <a:t>КП1: образование, прохождение обучающих курсов и опыт управляющего программой в настоящий момент соответствуют занимаемой им должности. </a:t>
            </a:r>
            <a:endParaRPr lang="en-US" dirty="0" smtClean="0"/>
          </a:p>
          <a:p>
            <a:r>
              <a:rPr lang="ru-RU" dirty="0" smtClean="0"/>
              <a:t>КП2: (Не применимо — этот стандарт распространяется на старших преподавателей и преподавателей и не распространяется на программы семейного типа). </a:t>
            </a: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
            </a:r>
            <a:br>
              <a:rPr lang="ru-RU" b="1" dirty="0" smtClean="0"/>
            </a:br>
            <a:r>
              <a:rPr lang="ru-RU" b="1" dirty="0" smtClean="0"/>
              <a:t>«Квалификация персонала» (КП)</a:t>
            </a:r>
            <a:r>
              <a:rPr lang="en-US" dirty="0" smtClean="0"/>
              <a:t/>
            </a:r>
            <a:br>
              <a:rPr lang="en-US" dirty="0" smtClean="0"/>
            </a:br>
            <a:r>
              <a:rPr lang="ru-RU" dirty="0" smtClean="0"/>
              <a:t> </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13</a:t>
            </a:fld>
            <a:endParaRPr lang="en-US" dirty="0">
              <a:latin typeface="Tw Cen MT"/>
            </a:endParaRPr>
          </a:p>
        </p:txBody>
      </p:sp>
      <p:sp>
        <p:nvSpPr>
          <p:cNvPr id="4" name="Content Placeholder 3"/>
          <p:cNvSpPr>
            <a:spLocks noGrp="1"/>
          </p:cNvSpPr>
          <p:nvPr>
            <p:ph sz="quarter" idx="1"/>
          </p:nvPr>
        </p:nvSpPr>
        <p:spPr/>
        <p:txBody>
          <a:bodyPr>
            <a:normAutofit fontScale="85000" lnSpcReduction="10000"/>
          </a:bodyPr>
          <a:lstStyle/>
          <a:p>
            <a:r>
              <a:rPr lang="ru-RU" dirty="0" smtClean="0"/>
              <a:t>КП3: образование, прохождение обучающих курсов и опыт второго (-ых) ассистента (-ов) в настоящий момент соответствуют занимаемой им(и) должности. </a:t>
            </a:r>
            <a:endParaRPr lang="en-US" dirty="0" smtClean="0"/>
          </a:p>
          <a:p>
            <a:r>
              <a:rPr lang="ru-RU" dirty="0" smtClean="0"/>
              <a:t>КП4: ежегодно в рамках плана профессионального развития, направленного на повышение квалификации до 10 уровня в Реестре штата Орегон, персонал программы проходит курсы обучения и/или обучается в колледжах, постоянно совершенствуя свои знания и умения. </a:t>
            </a:r>
            <a:endParaRPr lang="en-US" dirty="0" smtClean="0"/>
          </a:p>
          <a:p>
            <a:r>
              <a:rPr lang="ru-RU" dirty="0" smtClean="0"/>
              <a:t>КП5: персонал программы знакомят с этикой, профессиональной ответственностью и соблюдением конфиденциальности.</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«Сотрудничество с семьями» (СС)</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14</a:t>
            </a:fld>
            <a:endParaRPr lang="en-US" dirty="0">
              <a:latin typeface="Tw Cen MT"/>
            </a:endParaRPr>
          </a:p>
        </p:txBody>
      </p:sp>
      <p:sp>
        <p:nvSpPr>
          <p:cNvPr id="4" name="Content Placeholder 3"/>
          <p:cNvSpPr>
            <a:spLocks noGrp="1"/>
          </p:cNvSpPr>
          <p:nvPr>
            <p:ph sz="quarter" idx="1"/>
          </p:nvPr>
        </p:nvSpPr>
        <p:spPr/>
        <p:txBody>
          <a:bodyPr/>
          <a:lstStyle/>
          <a:p>
            <a:r>
              <a:rPr lang="ru-RU" dirty="0" smtClean="0"/>
              <a:t>СС1: при составлении планов по программе и принятии стратегических решений персонал привлекает членов семьи и учитывает из отзывы. </a:t>
            </a:r>
            <a:endParaRPr lang="en-US" dirty="0" smtClean="0"/>
          </a:p>
          <a:p>
            <a:r>
              <a:rPr lang="ru-RU" dirty="0" smtClean="0"/>
              <a:t>СС2: программа удовлетворяет индивидуальные потребности детей благодаря взаимовежливому двустороннему общению с членами их семей. </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«Сотрудничество с семьями» (СС)</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dirty="0">
              <a:latin typeface="Tw Cen MT"/>
            </a:endParaRPr>
          </a:p>
        </p:txBody>
      </p:sp>
      <p:sp>
        <p:nvSpPr>
          <p:cNvPr id="4" name="Content Placeholder 3"/>
          <p:cNvSpPr>
            <a:spLocks noGrp="1"/>
          </p:cNvSpPr>
          <p:nvPr>
            <p:ph sz="quarter" idx="1"/>
          </p:nvPr>
        </p:nvSpPr>
        <p:spPr>
          <a:xfrm>
            <a:off x="612648" y="1600200"/>
            <a:ext cx="8153400" cy="4972050"/>
          </a:xfrm>
        </p:spPr>
        <p:txBody>
          <a:bodyPr/>
          <a:lstStyle/>
          <a:p>
            <a:r>
              <a:rPr lang="ru-RU" dirty="0" smtClean="0"/>
              <a:t>СС3: поощряется постоянное и частое участие членов семей в программе. </a:t>
            </a:r>
            <a:endParaRPr lang="en-US" dirty="0" smtClean="0"/>
          </a:p>
          <a:p>
            <a:r>
              <a:rPr lang="ru-RU" dirty="0" smtClean="0"/>
              <a:t>СС4: персонал программы оказывает членам семьи поддержку и обеспечивает необходимой информацией, помогая удовлетворять потребности ребенка и достичь целей по его воспитанию.</a:t>
            </a:r>
            <a:endParaRPr lang="en-US" dirty="0" smtClean="0"/>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«Управление и ведение бизнеса» (УБ)</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dirty="0">
              <a:latin typeface="Tw Cen MT"/>
            </a:endParaRPr>
          </a:p>
        </p:txBody>
      </p:sp>
      <p:sp>
        <p:nvSpPr>
          <p:cNvPr id="4" name="Content Placeholder 3"/>
          <p:cNvSpPr>
            <a:spLocks noGrp="1"/>
          </p:cNvSpPr>
          <p:nvPr>
            <p:ph sz="quarter" idx="1"/>
          </p:nvPr>
        </p:nvSpPr>
        <p:spPr/>
        <p:txBody>
          <a:bodyPr>
            <a:normAutofit lnSpcReduction="10000"/>
          </a:bodyPr>
          <a:lstStyle/>
          <a:p>
            <a:r>
              <a:rPr lang="ru-RU" dirty="0" smtClean="0"/>
              <a:t>УБ1: программа следует разумным методам и принципам ведения бизнеса, обеспечивающим ей финансовую стабильность. </a:t>
            </a:r>
            <a:endParaRPr lang="en-US" dirty="0" smtClean="0"/>
          </a:p>
          <a:p>
            <a:r>
              <a:rPr lang="ru-RU" dirty="0" smtClean="0"/>
              <a:t>УБ2: при наличии нескольких сотрудников программа гарантирует профессиональную рабочую обстановку. (Этот стандарт не применим к программам с одним сотрудником). </a:t>
            </a:r>
            <a:endParaRPr lang="en-US" dirty="0" smtClean="0"/>
          </a:p>
          <a:p>
            <a:r>
              <a:rPr lang="ru-RU" dirty="0" smtClean="0"/>
              <a:t>УБ3: при наличии нескольких сотрудников работа персонала подвергается оценке.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u-RU" b="1" dirty="0" smtClean="0"/>
              <a:t/>
            </a:r>
            <a:br>
              <a:rPr lang="ru-RU" b="1" dirty="0" smtClean="0"/>
            </a:br>
            <a:r>
              <a:rPr lang="ru-RU" b="1" dirty="0" smtClean="0"/>
              <a:t>«Управление и ведение бизнеса» (УБ)</a:t>
            </a:r>
            <a:r>
              <a:rPr lang="en-US" dirty="0" smtClean="0"/>
              <a:t/>
            </a:r>
            <a:br>
              <a:rPr lang="en-US" dirty="0" smtClean="0"/>
            </a:b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dirty="0">
              <a:latin typeface="Tw Cen MT"/>
            </a:endParaRPr>
          </a:p>
        </p:txBody>
      </p:sp>
      <p:sp>
        <p:nvSpPr>
          <p:cNvPr id="4" name="Content Placeholder 3"/>
          <p:cNvSpPr>
            <a:spLocks noGrp="1"/>
          </p:cNvSpPr>
          <p:nvPr>
            <p:ph sz="quarter" idx="1"/>
          </p:nvPr>
        </p:nvSpPr>
        <p:spPr/>
        <p:txBody>
          <a:bodyPr>
            <a:normAutofit fontScale="85000" lnSpcReduction="20000"/>
          </a:bodyPr>
          <a:lstStyle/>
          <a:p>
            <a:r>
              <a:rPr lang="ru-RU" dirty="0" smtClean="0"/>
              <a:t>УБ4: при наличии нескольких сотрудников программа поощряет дружественные профессиональные отношения и профессионализм. (Этот стандарт не применим к программам с одним сотрудником). </a:t>
            </a:r>
            <a:endParaRPr lang="en-US" dirty="0" smtClean="0"/>
          </a:p>
          <a:p>
            <a:r>
              <a:rPr lang="ru-RU" dirty="0" smtClean="0"/>
              <a:t>УБ5: ежегодно осуществляется и совершенствуется комплексная процедура оценки работы программы. Оценке подвергаются основные принципы и методика программы, условия ухода за детьми и их обучения, учебный план, а также процесс управления и ведения бизнеса. </a:t>
            </a:r>
            <a:endParaRPr lang="en-US" dirty="0" smtClean="0"/>
          </a:p>
          <a:p>
            <a:r>
              <a:rPr lang="ru-RU" dirty="0" smtClean="0"/>
              <a:t>УБ6: при наличии нескольких сотрудников для их сохранения в организации предусмотрены льготы или бонусы.</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fontScale="92500" lnSpcReduction="10000"/>
          </a:bodyPr>
          <a:lstStyle/>
          <a:p>
            <a:r>
              <a:rPr lang="ru-RU" dirty="0" smtClean="0">
                <a:solidFill>
                  <a:schemeClr val="tx2">
                    <a:satMod val="130000"/>
                  </a:schemeClr>
                </a:solidFill>
              </a:rPr>
              <a:t>План повышения качества  - это динамичный, и постоянно совершенствующийся документ.  Используйте его для улучшения качества своей работы. </a:t>
            </a:r>
            <a:endParaRPr lang="en-US" dirty="0" smtClean="0">
              <a:solidFill>
                <a:schemeClr val="tx2">
                  <a:satMod val="130000"/>
                </a:schemeClr>
              </a:solidFill>
            </a:endParaRPr>
          </a:p>
        </p:txBody>
      </p:sp>
      <p:sp>
        <p:nvSpPr>
          <p:cNvPr id="2" name="Title 1"/>
          <p:cNvSpPr>
            <a:spLocks noGrp="1"/>
          </p:cNvSpPr>
          <p:nvPr>
            <p:ph type="title"/>
          </p:nvPr>
        </p:nvSpPr>
        <p:spPr/>
        <p:txBody>
          <a:bodyPr>
            <a:normAutofit/>
          </a:bodyPr>
          <a:lstStyle/>
          <a:p>
            <a:r>
              <a:rPr lang="ru-RU" dirty="0" smtClean="0"/>
              <a:t>Применение плана </a:t>
            </a:r>
            <a:r>
              <a:rPr lang="en-US" dirty="0" smtClean="0"/>
              <a:t>QIP </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18</a:t>
            </a:fld>
            <a:endParaRPr lang="en-US" dirty="0">
              <a:latin typeface="Tw Cen M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80E4DA-F620-7A45-90BE-35F25E5FC9DF}" type="slidenum">
              <a:rPr lang="en-US" smtClean="0">
                <a:solidFill>
                  <a:srgbClr val="404037"/>
                </a:solidFill>
                <a:latin typeface="Tw Cen MT"/>
              </a:rPr>
              <a:pPr/>
              <a:t>19</a:t>
            </a:fld>
            <a:endParaRPr lang="en-US" dirty="0">
              <a:solidFill>
                <a:srgbClr val="404037"/>
              </a:solidFill>
              <a:latin typeface="Tw Cen MT"/>
            </a:endParaRPr>
          </a:p>
        </p:txBody>
      </p:sp>
      <p:pic>
        <p:nvPicPr>
          <p:cNvPr id="1026" name="Picture 2"/>
          <p:cNvPicPr>
            <a:picLocks noChangeAspect="1" noChangeArrowheads="1"/>
          </p:cNvPicPr>
          <p:nvPr/>
        </p:nvPicPr>
        <p:blipFill>
          <a:blip r:embed="rId2"/>
          <a:srcRect/>
          <a:stretch>
            <a:fillRect/>
          </a:stretch>
        </p:blipFill>
        <p:spPr bwMode="auto">
          <a:xfrm>
            <a:off x="0" y="0"/>
            <a:ext cx="10353675" cy="80772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80E4DA-F620-7A45-90BE-35F25E5FC9DF}" type="slidenum">
              <a:rPr lang="en-US" smtClean="0">
                <a:solidFill>
                  <a:srgbClr val="404037"/>
                </a:solidFill>
                <a:latin typeface="Tw Cen MT"/>
              </a:rPr>
              <a:pPr/>
              <a:t>20</a:t>
            </a:fld>
            <a:endParaRPr lang="en-US" dirty="0">
              <a:solidFill>
                <a:srgbClr val="404037"/>
              </a:solidFill>
              <a:latin typeface="Tw Cen MT"/>
            </a:endParaRPr>
          </a:p>
        </p:txBody>
      </p:sp>
      <p:pic>
        <p:nvPicPr>
          <p:cNvPr id="2050" name="Picture 2"/>
          <p:cNvPicPr>
            <a:picLocks noChangeAspect="1" noChangeArrowheads="1"/>
          </p:cNvPicPr>
          <p:nvPr/>
        </p:nvPicPr>
        <p:blipFill>
          <a:blip r:embed="rId2"/>
          <a:srcRect/>
          <a:stretch>
            <a:fillRect/>
          </a:stretch>
        </p:blipFill>
        <p:spPr bwMode="auto">
          <a:xfrm>
            <a:off x="0" y="0"/>
            <a:ext cx="10429875" cy="80295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type="body" idx="1"/>
          </p:nvPr>
        </p:nvSpPr>
        <p:spPr/>
        <p:txBody>
          <a:bodyPr>
            <a:normAutofit/>
          </a:bodyPr>
          <a:lstStyle/>
          <a:p>
            <a:pPr>
              <a:lnSpc>
                <a:spcPct val="150000"/>
              </a:lnSpc>
            </a:pPr>
            <a:endParaRPr lang="en-US" dirty="0" smtClean="0"/>
          </a:p>
        </p:txBody>
      </p:sp>
      <p:sp>
        <p:nvSpPr>
          <p:cNvPr id="28674" name="Title 1"/>
          <p:cNvSpPr>
            <a:spLocks noGrp="1"/>
          </p:cNvSpPr>
          <p:nvPr>
            <p:ph type="title"/>
          </p:nvPr>
        </p:nvSpPr>
        <p:spPr/>
        <p:txBody>
          <a:bodyPr/>
          <a:lstStyle/>
          <a:p>
            <a:r>
              <a:rPr lang="ru-RU" dirty="0" smtClean="0"/>
              <a:t>Постановка цели</a:t>
            </a: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838201" y="1676400"/>
            <a:ext cx="7824536" cy="4800600"/>
          </a:xfrm>
        </p:spPr>
        <p:txBody>
          <a:bodyPr>
            <a:normAutofit/>
          </a:bodyPr>
          <a:lstStyle/>
          <a:p>
            <a:pPr marL="365125" indent="-282575">
              <a:lnSpc>
                <a:spcPct val="120000"/>
              </a:lnSpc>
              <a:spcAft>
                <a:spcPts val="1800"/>
              </a:spcAft>
              <a:buFont typeface="Wingdings 2" pitchFamily="18" charset="2"/>
              <a:buChar char=""/>
            </a:pPr>
            <a:r>
              <a:rPr lang="ru-RU" sz="2800" dirty="0" smtClean="0"/>
              <a:t>Четко сформулируйте свои цели</a:t>
            </a:r>
            <a:endParaRPr lang="en-US" sz="2800" dirty="0" smtClean="0"/>
          </a:p>
          <a:p>
            <a:pPr marL="365125" indent="-282575">
              <a:lnSpc>
                <a:spcPct val="120000"/>
              </a:lnSpc>
              <a:spcAft>
                <a:spcPts val="1800"/>
              </a:spcAft>
              <a:buFont typeface="Wingdings 2" pitchFamily="18" charset="2"/>
              <a:buChar char=""/>
            </a:pPr>
            <a:r>
              <a:rPr lang="ru-RU" sz="2800" dirty="0" smtClean="0"/>
              <a:t>Определите основные задачи, необходимые для достижения Вашей цели, а также лиц, ответственных за выполнение  этих задач</a:t>
            </a:r>
            <a:endParaRPr lang="en-US" sz="2800" dirty="0" smtClean="0"/>
          </a:p>
          <a:p>
            <a:pPr marL="365125" indent="-282575">
              <a:lnSpc>
                <a:spcPct val="120000"/>
              </a:lnSpc>
              <a:spcAft>
                <a:spcPts val="1800"/>
              </a:spcAft>
              <a:buFont typeface="Wingdings 2" pitchFamily="18" charset="2"/>
              <a:buChar char=""/>
            </a:pPr>
            <a:r>
              <a:rPr lang="ru-RU" sz="2800" dirty="0" smtClean="0"/>
              <a:t>Определите ресурсы, необходимые для достижения цели. Направлены ли эти ресурсы на поддержку Ваших планов</a:t>
            </a:r>
            <a:r>
              <a:rPr lang="en-US" sz="2800" dirty="0" smtClean="0"/>
              <a:t>?</a:t>
            </a:r>
          </a:p>
        </p:txBody>
      </p:sp>
      <p:sp>
        <p:nvSpPr>
          <p:cNvPr id="6" name="Title 1"/>
          <p:cNvSpPr>
            <a:spLocks noGrp="1"/>
          </p:cNvSpPr>
          <p:nvPr>
            <p:ph type="title"/>
          </p:nvPr>
        </p:nvSpPr>
        <p:spPr>
          <a:xfrm>
            <a:off x="612648" y="228600"/>
            <a:ext cx="8153400" cy="990600"/>
          </a:xfrm>
        </p:spPr>
        <p:txBody>
          <a:bodyPr/>
          <a:lstStyle/>
          <a:p>
            <a:r>
              <a:rPr lang="ru-RU" dirty="0" smtClean="0"/>
              <a:t>Постановка цели</a:t>
            </a: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348916" y="1600200"/>
            <a:ext cx="8542421" cy="4716463"/>
          </a:xfrm>
        </p:spPr>
        <p:txBody>
          <a:bodyPr>
            <a:normAutofit fontScale="55000" lnSpcReduction="20000"/>
          </a:bodyPr>
          <a:lstStyle/>
          <a:p>
            <a:pPr marL="365760" indent="-283464" fontAlgn="auto">
              <a:lnSpc>
                <a:spcPct val="120000"/>
              </a:lnSpc>
              <a:spcAft>
                <a:spcPts val="1800"/>
              </a:spcAft>
              <a:buFont typeface="Wingdings 2"/>
              <a:buChar char=""/>
              <a:defRPr/>
            </a:pPr>
            <a:r>
              <a:rPr lang="ru-RU" sz="5100" dirty="0" smtClean="0"/>
              <a:t>Определите срок завершения и график реализации</a:t>
            </a:r>
            <a:endParaRPr lang="en-US" sz="5100" dirty="0" smtClean="0"/>
          </a:p>
          <a:p>
            <a:pPr marL="365760" indent="-283464" fontAlgn="auto">
              <a:lnSpc>
                <a:spcPct val="120000"/>
              </a:lnSpc>
              <a:spcAft>
                <a:spcPts val="1800"/>
              </a:spcAft>
              <a:buFont typeface="Wingdings 2"/>
              <a:buChar char=""/>
              <a:defRPr/>
            </a:pPr>
            <a:r>
              <a:rPr lang="ru-RU" sz="5100" dirty="0" smtClean="0"/>
              <a:t>Следите за ходом развития Вашего плана действий</a:t>
            </a:r>
            <a:endParaRPr lang="en-US" sz="5100" dirty="0" smtClean="0"/>
          </a:p>
          <a:p>
            <a:pPr marL="365760" indent="-283464" fontAlgn="auto">
              <a:lnSpc>
                <a:spcPct val="120000"/>
              </a:lnSpc>
              <a:spcAft>
                <a:spcPts val="1800"/>
              </a:spcAft>
              <a:buFont typeface="Wingdings 2"/>
              <a:buChar char=""/>
              <a:defRPr/>
            </a:pPr>
            <a:r>
              <a:rPr lang="ru-RU" sz="5100" dirty="0" smtClean="0"/>
              <a:t>Опирайтесь на успех Вашего плана действий</a:t>
            </a:r>
            <a:endParaRPr lang="en-US" sz="5100" dirty="0" smtClean="0"/>
          </a:p>
          <a:p>
            <a:pPr marL="365760" indent="-283464" fontAlgn="auto">
              <a:lnSpc>
                <a:spcPct val="120000"/>
              </a:lnSpc>
              <a:spcAft>
                <a:spcPts val="1800"/>
              </a:spcAft>
              <a:buFont typeface="Wingdings 2"/>
              <a:buChar char=""/>
              <a:defRPr/>
            </a:pPr>
            <a:r>
              <a:rPr lang="ru-RU" sz="5100" dirty="0" smtClean="0"/>
              <a:t>Пересматривайте план действий при возникновении препятствий или неудач</a:t>
            </a:r>
            <a:endParaRPr lang="en-US" sz="5100" dirty="0" smtClean="0"/>
          </a:p>
          <a:p>
            <a:pPr marL="112713" indent="0" fontAlgn="auto">
              <a:spcAft>
                <a:spcPts val="0"/>
              </a:spcAft>
              <a:buFont typeface="Wingdings"/>
              <a:buNone/>
              <a:defRPr/>
            </a:pPr>
            <a:endParaRPr lang="en-US" sz="3800" dirty="0" smtClean="0"/>
          </a:p>
          <a:p>
            <a:pPr marL="112713" indent="0">
              <a:buNone/>
              <a:defRPr/>
            </a:pPr>
            <a:r>
              <a:rPr lang="ru-RU" sz="3800" dirty="0" smtClean="0"/>
              <a:t>Когда это возможно, привлекайте семьи детей, за которыми вы ужаживаете, коллег, и других людей, на чью помощь Вы можете рассчитывать. </a:t>
            </a:r>
            <a:endParaRPr lang="en-US" sz="3800" dirty="0" smtClean="0"/>
          </a:p>
        </p:txBody>
      </p:sp>
      <p:sp>
        <p:nvSpPr>
          <p:cNvPr id="6" name="Title 1"/>
          <p:cNvSpPr>
            <a:spLocks noGrp="1"/>
          </p:cNvSpPr>
          <p:nvPr>
            <p:ph type="title"/>
          </p:nvPr>
        </p:nvSpPr>
        <p:spPr>
          <a:xfrm>
            <a:off x="612648" y="228600"/>
            <a:ext cx="8153400" cy="990600"/>
          </a:xfrm>
        </p:spPr>
        <p:txBody>
          <a:bodyPr/>
          <a:lstStyle/>
          <a:p>
            <a:r>
              <a:rPr lang="ru-RU" dirty="0" smtClean="0"/>
              <a:t>Постановка цели</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idx="1"/>
          </p:nvPr>
        </p:nvSpPr>
        <p:spPr>
          <a:xfrm>
            <a:off x="1333500" y="2743200"/>
            <a:ext cx="7696200" cy="1673225"/>
          </a:xfrm>
        </p:spPr>
        <p:txBody>
          <a:bodyPr/>
          <a:lstStyle/>
          <a:p>
            <a:r>
              <a:rPr lang="ru-RU" dirty="0" smtClean="0"/>
              <a:t>Большая группа </a:t>
            </a:r>
            <a:r>
              <a:rPr lang="en-US" dirty="0" smtClean="0"/>
              <a:t>– </a:t>
            </a:r>
            <a:r>
              <a:rPr lang="ru-RU" dirty="0" smtClean="0"/>
              <a:t>Стандарт</a:t>
            </a:r>
            <a:r>
              <a:rPr lang="en-US" dirty="0" smtClean="0"/>
              <a:t> </a:t>
            </a:r>
            <a:r>
              <a:rPr lang="en-US" sz="2600" dirty="0" smtClean="0"/>
              <a:t>LD9</a:t>
            </a:r>
          </a:p>
          <a:p>
            <a:r>
              <a:rPr lang="ru-RU" dirty="0" smtClean="0"/>
              <a:t>Маленькие группы </a:t>
            </a:r>
            <a:r>
              <a:rPr lang="en-US" dirty="0" smtClean="0"/>
              <a:t>– </a:t>
            </a:r>
            <a:r>
              <a:rPr lang="ru-RU" dirty="0" smtClean="0"/>
              <a:t>Стандарты </a:t>
            </a:r>
            <a:r>
              <a:rPr lang="en-US" sz="2600" dirty="0" smtClean="0"/>
              <a:t>LD8,  HS1, FP1, AB5</a:t>
            </a:r>
            <a:endParaRPr lang="en-US" sz="2600" dirty="0"/>
          </a:p>
        </p:txBody>
      </p:sp>
      <p:sp>
        <p:nvSpPr>
          <p:cNvPr id="2" name="Title 1"/>
          <p:cNvSpPr>
            <a:spLocks noGrp="1"/>
          </p:cNvSpPr>
          <p:nvPr>
            <p:ph type="title"/>
          </p:nvPr>
        </p:nvSpPr>
        <p:spPr/>
        <p:txBody>
          <a:bodyPr/>
          <a:lstStyle/>
          <a:p>
            <a:r>
              <a:rPr lang="ru-RU" dirty="0" smtClean="0"/>
              <a:t>Перейдем к практике</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24</a:t>
            </a:fld>
            <a:endParaRPr lang="en-US" dirty="0">
              <a:latin typeface="Tw Cen M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Обсуждение</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25</a:t>
            </a:fld>
            <a:endParaRPr lang="en-US" dirty="0">
              <a:latin typeface="Tw Cen MT"/>
            </a:endParaRPr>
          </a:p>
        </p:txBody>
      </p:sp>
      <p:sp>
        <p:nvSpPr>
          <p:cNvPr id="4" name="Content Placeholder 3"/>
          <p:cNvSpPr>
            <a:spLocks noGrp="1"/>
          </p:cNvSpPr>
          <p:nvPr>
            <p:ph sz="quarter" idx="1"/>
          </p:nvPr>
        </p:nvSpPr>
        <p:spPr/>
        <p:txBody>
          <a:bodyPr/>
          <a:lstStyle/>
          <a:p>
            <a:r>
              <a:rPr lang="ru-RU" dirty="0" smtClean="0"/>
              <a:t>Как достигнуть поставленные цели</a:t>
            </a:r>
            <a:r>
              <a:rPr lang="en-US" dirty="0" smtClean="0"/>
              <a:t>?</a:t>
            </a:r>
          </a:p>
          <a:p>
            <a:r>
              <a:rPr lang="ru-RU" dirty="0" smtClean="0"/>
              <a:t>Что Вам необходимо</a:t>
            </a:r>
            <a:r>
              <a:rPr lang="en-US" dirty="0" smtClean="0"/>
              <a:t>?</a:t>
            </a:r>
          </a:p>
          <a:p>
            <a:pPr lvl="1"/>
            <a:r>
              <a:rPr lang="ru-RU" dirty="0" smtClean="0"/>
              <a:t>Ресурсы</a:t>
            </a:r>
            <a:endParaRPr lang="en-US" dirty="0" smtClean="0"/>
          </a:p>
          <a:p>
            <a:pPr lvl="1"/>
            <a:r>
              <a:rPr lang="ru-RU" dirty="0" smtClean="0"/>
              <a:t>Помощь</a:t>
            </a:r>
            <a:endParaRPr lang="en-US" dirty="0" smtClean="0"/>
          </a:p>
          <a:p>
            <a:pPr lvl="1"/>
            <a:r>
              <a:rPr lang="ru-RU" dirty="0" smtClean="0"/>
              <a:t>Обучение</a:t>
            </a:r>
            <a:endParaRPr lang="en-US" dirty="0" smtClean="0"/>
          </a:p>
          <a:p>
            <a:pPr lvl="1"/>
            <a:r>
              <a:rPr lang="ru-RU" dirty="0" smtClean="0"/>
              <a:t>Приобретенный товар</a:t>
            </a:r>
            <a:endParaRPr lang="en-US" dirty="0" smtClean="0"/>
          </a:p>
          <a:p>
            <a:pPr lvl="1"/>
            <a:r>
              <a:rPr lang="ru-RU" dirty="0" smtClean="0"/>
              <a:t>Что-то еще</a:t>
            </a:r>
            <a:r>
              <a:rPr lang="en-US" dirty="0" smtClean="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Совместная работа</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26</a:t>
            </a:fld>
            <a:endParaRPr lang="en-US" dirty="0">
              <a:latin typeface="Tw Cen MT"/>
            </a:endParaRPr>
          </a:p>
        </p:txBody>
      </p:sp>
      <p:sp>
        <p:nvSpPr>
          <p:cNvPr id="4" name="Content Placeholder 3"/>
          <p:cNvSpPr>
            <a:spLocks noGrp="1"/>
          </p:cNvSpPr>
          <p:nvPr>
            <p:ph sz="quarter" idx="1"/>
          </p:nvPr>
        </p:nvSpPr>
        <p:spPr/>
        <p:txBody>
          <a:bodyPr/>
          <a:lstStyle/>
          <a:p>
            <a:r>
              <a:rPr lang="ru-RU" dirty="0" smtClean="0"/>
              <a:t>Что мы можем сделать, чтобы поддержать друг друга</a:t>
            </a:r>
            <a:r>
              <a:rPr lang="en-US" dirty="0" smtClean="0"/>
              <a:t>?</a:t>
            </a:r>
          </a:p>
          <a:p>
            <a:pPr lvl="1"/>
            <a:r>
              <a:rPr lang="ru-RU" dirty="0" smtClean="0"/>
              <a:t>В рамках программы </a:t>
            </a:r>
            <a:r>
              <a:rPr lang="en-US" dirty="0" smtClean="0"/>
              <a:t>QRIS</a:t>
            </a:r>
          </a:p>
          <a:p>
            <a:pPr lvl="1"/>
            <a:r>
              <a:rPr lang="ru-RU" dirty="0" smtClean="0"/>
              <a:t>В других профессиональных областях</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2" name="Title 1"/>
          <p:cNvSpPr>
            <a:spLocks noGrp="1"/>
          </p:cNvSpPr>
          <p:nvPr>
            <p:ph type="title"/>
          </p:nvPr>
        </p:nvSpPr>
        <p:spPr/>
        <p:txBody>
          <a:bodyPr/>
          <a:lstStyle/>
          <a:p>
            <a:r>
              <a:rPr lang="ru-RU" dirty="0" smtClean="0"/>
              <a:t>Ещё не закончили!</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27</a:t>
            </a:fld>
            <a:endParaRPr lang="en-US" dirty="0">
              <a:latin typeface="Tw Cen M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1" y="2743200"/>
            <a:ext cx="6978316" cy="1673225"/>
          </a:xfrm>
        </p:spPr>
        <p:txBody>
          <a:bodyPr>
            <a:normAutofit fontScale="92500"/>
          </a:bodyPr>
          <a:lstStyle/>
          <a:p>
            <a:r>
              <a:rPr lang="ru-RU" dirty="0" smtClean="0"/>
              <a:t>Стандарты здоровья и безопасности -- 21 июля</a:t>
            </a:r>
            <a:endParaRPr lang="en-US" dirty="0" smtClean="0"/>
          </a:p>
          <a:p>
            <a:r>
              <a:rPr lang="ru-RU" dirty="0" smtClean="0"/>
              <a:t>Как написать философию программы Вашего детского сада  -- 18 августа</a:t>
            </a:r>
            <a:endParaRPr lang="en-US" dirty="0" smtClean="0"/>
          </a:p>
        </p:txBody>
      </p:sp>
      <p:sp>
        <p:nvSpPr>
          <p:cNvPr id="3" name="Title 2"/>
          <p:cNvSpPr>
            <a:spLocks noGrp="1"/>
          </p:cNvSpPr>
          <p:nvPr>
            <p:ph type="title"/>
          </p:nvPr>
        </p:nvSpPr>
        <p:spPr>
          <a:xfrm>
            <a:off x="1371600" y="1600200"/>
            <a:ext cx="7772400" cy="990600"/>
          </a:xfrm>
        </p:spPr>
        <p:txBody>
          <a:bodyPr>
            <a:noAutofit/>
          </a:bodyPr>
          <a:lstStyle/>
          <a:p>
            <a:r>
              <a:rPr lang="ru-RU" sz="3800" dirty="0" smtClean="0"/>
              <a:t>Занятия для завершения портфолио</a:t>
            </a:r>
            <a:endParaRPr lang="en-US" sz="3800" dirty="0"/>
          </a:p>
        </p:txBody>
      </p:sp>
      <p:sp>
        <p:nvSpPr>
          <p:cNvPr id="4" name="Slide Number Placeholder 3"/>
          <p:cNvSpPr>
            <a:spLocks noGrp="1"/>
          </p:cNvSpPr>
          <p:nvPr>
            <p:ph type="sldNum" sz="quarter" idx="11"/>
          </p:nvPr>
        </p:nvSpPr>
        <p:spPr/>
        <p:txBody>
          <a:bodyPr/>
          <a:lstStyle/>
          <a:p>
            <a:fld id="{9180E4DA-F620-7A45-90BE-35F25E5FC9DF}" type="slidenum">
              <a:rPr lang="en-US" smtClean="0">
                <a:latin typeface="Tw Cen MT"/>
              </a:rPr>
              <a:pPr/>
              <a:t>28</a:t>
            </a:fld>
            <a:endParaRPr lang="en-US" dirty="0">
              <a:latin typeface="Tw Cen M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ru-RU" b="1" dirty="0" smtClean="0"/>
              <a:t>Вопросы</a:t>
            </a:r>
            <a:r>
              <a:rPr lang="en-US" b="1" dirty="0" smtClean="0"/>
              <a:t>?</a:t>
            </a:r>
            <a:endParaRPr lang="en-US" b="1"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a14="http://schemas.microsoft.com/office/drawing/2010/main" xmlns=""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29</a:t>
            </a:fld>
            <a:endParaRPr lang="en-US" dirty="0">
              <a:latin typeface="Tw Cen MT"/>
            </a:endParaRPr>
          </a:p>
        </p:txBody>
      </p:sp>
    </p:spTree>
    <p:extLst>
      <p:ext uri="{BB962C8B-B14F-4D97-AF65-F5344CB8AC3E}">
        <p14:creationId xmlns:p14="http://schemas.microsoft.com/office/powerpoint/2010/main" xmlns="" val="36847345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45958" y="609600"/>
            <a:ext cx="7591926" cy="1752600"/>
          </a:xfrm>
        </p:spPr>
        <p:txBody>
          <a:bodyPr>
            <a:normAutofit fontScale="85000" lnSpcReduction="10000"/>
          </a:bodyPr>
          <a:lstStyle/>
          <a:p>
            <a:pPr marL="457200" indent="-457200" algn="l">
              <a:buFont typeface="Arial" panose="020B0604020202020204" pitchFamily="34" charset="0"/>
              <a:buChar char="•"/>
            </a:pPr>
            <a:r>
              <a:rPr lang="ru-RU" sz="4800" dirty="0" smtClean="0"/>
              <a:t>Заключительные наблюдения</a:t>
            </a:r>
            <a:endParaRPr lang="en-US" sz="4800" dirty="0" smtClean="0"/>
          </a:p>
          <a:p>
            <a:pPr marL="457200" indent="-457200" algn="l">
              <a:buFont typeface="Arial" panose="020B0604020202020204" pitchFamily="34" charset="0"/>
              <a:buChar char="•"/>
            </a:pPr>
            <a:r>
              <a:rPr lang="ru-RU" sz="4800" dirty="0" smtClean="0"/>
              <a:t>Оценка программы</a:t>
            </a:r>
            <a:endParaRPr lang="en-US" sz="4800" dirty="0" smtClean="0"/>
          </a:p>
        </p:txBody>
      </p:sp>
      <p:sp>
        <p:nvSpPr>
          <p:cNvPr id="3" name="Title 2"/>
          <p:cNvSpPr>
            <a:spLocks noGrp="1"/>
          </p:cNvSpPr>
          <p:nvPr>
            <p:ph type="title"/>
          </p:nvPr>
        </p:nvSpPr>
        <p:spPr>
          <a:xfrm>
            <a:off x="2362200" y="3829050"/>
            <a:ext cx="6477000" cy="1828800"/>
          </a:xfrm>
        </p:spPr>
        <p:txBody>
          <a:bodyPr/>
          <a:lstStyle/>
          <a:p>
            <a:r>
              <a:rPr lang="ru-RU" b="1" dirty="0" smtClean="0">
                <a:solidFill>
                  <a:schemeClr val="accent4"/>
                </a:solidFill>
                <a:latin typeface="GeoSlab703 Md BT Medium"/>
                <a:cs typeface="GeoSlab703 Md BT Medium"/>
              </a:rPr>
              <a:t>СПАСИБО ВСЕМ</a:t>
            </a:r>
            <a:r>
              <a:rPr lang="en-US" b="1" dirty="0" smtClean="0">
                <a:solidFill>
                  <a:schemeClr val="accent4"/>
                </a:solidFill>
                <a:latin typeface="GeoSlab703 Md BT Medium"/>
                <a:cs typeface="GeoSlab703 Md BT Medium"/>
              </a:rPr>
              <a:t>, </a:t>
            </a:r>
            <a:r>
              <a:rPr lang="ru-RU" b="1" dirty="0" smtClean="0">
                <a:solidFill>
                  <a:schemeClr val="accent4"/>
                </a:solidFill>
                <a:latin typeface="GeoSlab703 Md BT Medium"/>
                <a:cs typeface="GeoSlab703 Md BT Medium"/>
              </a:rPr>
              <a:t>И УДАЧИ</a:t>
            </a:r>
            <a:r>
              <a:rPr lang="en-US" b="1" dirty="0" smtClean="0">
                <a:solidFill>
                  <a:schemeClr val="accent4"/>
                </a:solidFill>
                <a:latin typeface="GeoSlab703 Md BT Medium"/>
                <a:cs typeface="GeoSlab703 Md BT Medium"/>
              </a:rPr>
              <a:t>!</a:t>
            </a:r>
            <a:endParaRPr lang="en-US" b="1"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30</a:t>
            </a:fld>
            <a:endParaRPr lang="en-US" dirty="0">
              <a:solidFill>
                <a:srgbClr val="3C6E79"/>
              </a:solidFill>
              <a:latin typeface="Tw Cen MT"/>
            </a:endParaRPr>
          </a:p>
        </p:txBody>
      </p:sp>
    </p:spTree>
    <p:extLst>
      <p:ext uri="{BB962C8B-B14F-4D97-AF65-F5344CB8AC3E}">
        <p14:creationId xmlns:p14="http://schemas.microsoft.com/office/powerpoint/2010/main" xmlns=""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rgbClr val="1D1B16"/>
      </a:dk1>
      <a:lt1>
        <a:sysClr val="window" lastClr="FFFFFF"/>
      </a:lt1>
      <a:dk2>
        <a:srgbClr val="303029"/>
      </a:dk2>
      <a:lt2>
        <a:srgbClr val="3C6E79"/>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3273</TotalTime>
  <Words>1885</Words>
  <Application>Microsoft Office PowerPoint</Application>
  <PresentationFormat>On-screen Show (4:3)</PresentationFormat>
  <Paragraphs>233</Paragraphs>
  <Slides>30</Slides>
  <Notes>16</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Median</vt:lpstr>
      <vt:lpstr>РАБОТА НАД ПЛАНОМ ПОВЫШЕНИЯ КАЧЕСТВА (QIP), ПРЕДУСМОТРЕННЫМ ВАШЕЙ ПРОГРАММОЙ</vt:lpstr>
      <vt:lpstr>Ожидаемый результат и цели занятия</vt:lpstr>
      <vt:lpstr>Размышление</vt:lpstr>
      <vt:lpstr>Знакомство со стандартами</vt:lpstr>
      <vt:lpstr>Обсуждение</vt:lpstr>
      <vt:lpstr>  «Обучение и развитие детей» (ОР)   </vt:lpstr>
      <vt:lpstr>  «Обучение и развитие детей» (ОР)   </vt:lpstr>
      <vt:lpstr>  «Обучение и развитие детей» (ОР)   </vt:lpstr>
      <vt:lpstr>  «Обучение и развитие детей» (ОР)   </vt:lpstr>
      <vt:lpstr>Гигиена и безопасность</vt:lpstr>
      <vt:lpstr>Гигиена и безопасность</vt:lpstr>
      <vt:lpstr>  «Квалификация персонала» (КП)   </vt:lpstr>
      <vt:lpstr>  «Квалификация персонала» (КП)   </vt:lpstr>
      <vt:lpstr> «Сотрудничество с семьями» (СС) </vt:lpstr>
      <vt:lpstr> «Сотрудничество с семьями» (СС) </vt:lpstr>
      <vt:lpstr> «Управление и ведение бизнеса» (УБ) </vt:lpstr>
      <vt:lpstr> «Управление и ведение бизнеса» (УБ) </vt:lpstr>
      <vt:lpstr>Применение плана QIP </vt:lpstr>
      <vt:lpstr>Slide 19</vt:lpstr>
      <vt:lpstr>Slide 20</vt:lpstr>
      <vt:lpstr>Постановка цели</vt:lpstr>
      <vt:lpstr>Постановка цели</vt:lpstr>
      <vt:lpstr>Постановка цели</vt:lpstr>
      <vt:lpstr>Перейдем к практике</vt:lpstr>
      <vt:lpstr>Обсуждение</vt:lpstr>
      <vt:lpstr>Совместная работа</vt:lpstr>
      <vt:lpstr>Ещё не закончили!</vt:lpstr>
      <vt:lpstr>Занятия для завершения портфолио</vt:lpstr>
      <vt:lpstr>Вопросы?</vt:lpstr>
      <vt:lpstr>СПАСИБО ВСЕМ, И УДАЧИ!</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220</cp:revision>
  <cp:lastPrinted>2014-10-07T22:55:56Z</cp:lastPrinted>
  <dcterms:created xsi:type="dcterms:W3CDTF">2014-02-11T16:58:11Z</dcterms:created>
  <dcterms:modified xsi:type="dcterms:W3CDTF">2015-08-07T18:56:06Z</dcterms:modified>
</cp:coreProperties>
</file>