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diagrams/colors8.xml" ContentType="application/vnd.openxmlformats-officedocument.drawingml.diagramColors+xml"/>
  <Override PartName="/ppt/notesSlides/notesSlide30.xml" ContentType="application/vnd.openxmlformats-officedocument.presentationml.notesSlide+xml"/>
  <Override PartName="/ppt/diagrams/quickStyle13.xml" ContentType="application/vnd.openxmlformats-officedocument.drawingml.diagramStyle+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diagrams/drawing7.xml" ContentType="application/vnd.ms-office.drawingml.diagramDrawing+xml"/>
  <Override PartName="/ppt/diagrams/layout13.xml" ContentType="application/vnd.openxmlformats-officedocument.drawingml.diagramLayout+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diagrams/drawing3.xml" ContentType="application/vnd.ms-office.drawingml.diagramDrawing+xml"/>
  <Override PartName="/ppt/diagrams/colors12.xml" ContentType="application/vnd.openxmlformats-officedocument.drawingml.diagramColors+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diagrams/layout6.xml" ContentType="application/vnd.openxmlformats-officedocument.drawingml.diagramLayout+xml"/>
  <Override PartName="/ppt/notesSlides/notesSlide24.xml" ContentType="application/vnd.openxmlformats-officedocument.presentationml.notesSlide+xml"/>
  <Override PartName="/ppt/diagrams/data10.xml" ContentType="application/vnd.openxmlformats-officedocument.drawingml.diagramData+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diagrams/data7.xml" ContentType="application/vnd.openxmlformats-officedocument.drawingml.diagramData+xml"/>
  <Override PartName="/ppt/diagrams/colors9.xml" ContentType="application/vnd.openxmlformats-officedocument.drawingml.diagramColors+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diagrams/drawing8.xml" ContentType="application/vnd.ms-office.drawingml.diagramDrawing+xml"/>
  <Override PartName="/ppt/notesSlides/notesSlide31.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diagrams/layout12.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diagrams/data11.xml" ContentType="application/vnd.openxmlformats-officedocument.drawingml.diagramData+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notesSlides/notesSlide25.xml" ContentType="application/vnd.openxmlformats-officedocument.presentationml.notesSlide+xml"/>
  <Override PartName="/ppt/diagrams/data8.xml" ContentType="application/vnd.openxmlformats-officedocument.drawingml.diagramData+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diagrams/drawing9.xml" ContentType="application/vnd.ms-office.drawingml.diagramDrawing+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diagrams/layout11.xml" ContentType="application/vnd.openxmlformats-officedocument.drawingml.diagramLayout+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diagrams/colors10.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notesSlides/notesSlide37.xml" ContentType="application/vnd.openxmlformats-officedocument.presentationml.notesSlide+xml"/>
  <Override PartName="/ppt/diagrams/data12.xml" ContentType="application/vnd.openxmlformats-officedocument.drawingml.diagramData+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diagrams/data9.xml" ContentType="application/vnd.openxmlformats-officedocument.drawingml.diagramData+xml"/>
  <Override PartName="/ppt/notesSlides/notesSlide44.xml" ContentType="application/vnd.openxmlformats-officedocument.presentationml.notesSlide+xml"/>
  <Override PartName="/ppt/slides/slide20.xml" ContentType="application/vnd.openxmlformats-officedocument.presentationml.slide+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drawing13.xml" ContentType="application/vnd.ms-office.drawingml.diagramDrawing+xml"/>
  <Override PartName="/ppt/notesSlides/notesSlide4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6"/>
  </p:notesMasterIdLst>
  <p:handoutMasterIdLst>
    <p:handoutMasterId r:id="rId47"/>
  </p:handoutMasterIdLst>
  <p:sldIdLst>
    <p:sldId id="257" r:id="rId2"/>
    <p:sldId id="258" r:id="rId3"/>
    <p:sldId id="388" r:id="rId4"/>
    <p:sldId id="374" r:id="rId5"/>
    <p:sldId id="375" r:id="rId6"/>
    <p:sldId id="376" r:id="rId7"/>
    <p:sldId id="377" r:id="rId8"/>
    <p:sldId id="379" r:id="rId9"/>
    <p:sldId id="381" r:id="rId10"/>
    <p:sldId id="350" r:id="rId11"/>
    <p:sldId id="284" r:id="rId12"/>
    <p:sldId id="382" r:id="rId13"/>
    <p:sldId id="358" r:id="rId14"/>
    <p:sldId id="359" r:id="rId15"/>
    <p:sldId id="360" r:id="rId16"/>
    <p:sldId id="389" r:id="rId17"/>
    <p:sldId id="352" r:id="rId18"/>
    <p:sldId id="383" r:id="rId19"/>
    <p:sldId id="361" r:id="rId20"/>
    <p:sldId id="365" r:id="rId21"/>
    <p:sldId id="390" r:id="rId22"/>
    <p:sldId id="353" r:id="rId23"/>
    <p:sldId id="384" r:id="rId24"/>
    <p:sldId id="363" r:id="rId25"/>
    <p:sldId id="364" r:id="rId26"/>
    <p:sldId id="368" r:id="rId27"/>
    <p:sldId id="391" r:id="rId28"/>
    <p:sldId id="355" r:id="rId29"/>
    <p:sldId id="385" r:id="rId30"/>
    <p:sldId id="366" r:id="rId31"/>
    <p:sldId id="367" r:id="rId32"/>
    <p:sldId id="393" r:id="rId33"/>
    <p:sldId id="356" r:id="rId34"/>
    <p:sldId id="386" r:id="rId35"/>
    <p:sldId id="369" r:id="rId36"/>
    <p:sldId id="371" r:id="rId37"/>
    <p:sldId id="394" r:id="rId38"/>
    <p:sldId id="354" r:id="rId39"/>
    <p:sldId id="387" r:id="rId40"/>
    <p:sldId id="372" r:id="rId41"/>
    <p:sldId id="373" r:id="rId42"/>
    <p:sldId id="395" r:id="rId43"/>
    <p:sldId id="273" r:id="rId44"/>
    <p:sldId id="349" r:id="rId45"/>
  </p:sldIdLst>
  <p:sldSz cx="9144000" cy="6858000" type="screen4x3"/>
  <p:notesSz cx="6985000" cy="9271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0">
          <p15:clr>
            <a:srgbClr val="A4A3A4"/>
          </p15:clr>
        </p15:guide>
        <p15:guide id="2" pos="220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estern Oregon University" initials="" lastIdx="1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92B635"/>
    <a:srgbClr val="40766F"/>
    <a:srgbClr val="D02027"/>
  </p:clrMru>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779" autoAdjust="0"/>
  </p:normalViewPr>
  <p:slideViewPr>
    <p:cSldViewPr snapToGrid="0" snapToObjects="1">
      <p:cViewPr varScale="1">
        <p:scale>
          <a:sx n="75" d="100"/>
          <a:sy n="75" d="100"/>
        </p:scale>
        <p:origin x="-1014" y="-84"/>
      </p:cViewPr>
      <p:guideLst>
        <p:guide orient="horz" pos="2160"/>
        <p:guide pos="2880"/>
      </p:guideLst>
    </p:cSldViewPr>
  </p:slideViewPr>
  <p:notesTextViewPr>
    <p:cViewPr>
      <p:scale>
        <a:sx n="100" d="100"/>
        <a:sy n="100" d="100"/>
      </p:scale>
      <p:origin x="0" y="0"/>
    </p:cViewPr>
  </p:notesTextViewPr>
  <p:sorterViewPr>
    <p:cViewPr>
      <p:scale>
        <a:sx n="90" d="100"/>
        <a:sy n="90" d="100"/>
      </p:scale>
      <p:origin x="0" y="0"/>
    </p:cViewPr>
  </p:sorterViewPr>
  <p:notesViewPr>
    <p:cSldViewPr snapToGrid="0" snapToObjects="1">
      <p:cViewPr varScale="1">
        <p:scale>
          <a:sx n="81" d="100"/>
          <a:sy n="81" d="100"/>
        </p:scale>
        <p:origin x="-2004" y="-90"/>
      </p:cViewPr>
      <p:guideLst>
        <p:guide orient="horz" pos="2920"/>
        <p:guide pos="220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C376E2-A192-F746-B61E-7ED1422F1AEB}" type="doc">
      <dgm:prSet loTypeId="urn:microsoft.com/office/officeart/2005/8/layout/radial4" loCatId="" qsTypeId="urn:microsoft.com/office/officeart/2005/8/quickstyle/simple1" qsCatId="simple" csTypeId="urn:microsoft.com/office/officeart/2005/8/colors/colorful1#2" csCatId="colorful" phldr="1"/>
      <dgm:spPr/>
      <dgm:t>
        <a:bodyPr/>
        <a:lstStyle/>
        <a:p>
          <a:endParaRPr lang="en-US"/>
        </a:p>
      </dgm:t>
    </dgm:pt>
    <dgm:pt modelId="{0D519068-69A4-094E-9A13-2E925E69079F}">
      <dgm:prSet phldrT="[Text]"/>
      <dgm:spPr/>
      <dgm:t>
        <a:bodyPr/>
        <a:lstStyle/>
        <a:p>
          <a:r>
            <a:rPr lang="es-ES" dirty="0" smtClean="0">
              <a:solidFill>
                <a:schemeClr val="tx1"/>
              </a:solidFill>
            </a:rPr>
            <a:t>Examinar los estándares del QRIS sobre la Salud y Seguridad.</a:t>
          </a:r>
          <a:r>
            <a:rPr lang="en-US" dirty="0" smtClean="0">
              <a:solidFill>
                <a:schemeClr val="tx1"/>
              </a:solidFill>
            </a:rPr>
            <a:t> </a:t>
          </a:r>
          <a:endParaRPr lang="en-US" dirty="0">
            <a:solidFill>
              <a:schemeClr val="tx1"/>
            </a:solidFill>
          </a:endParaRPr>
        </a:p>
      </dgm:t>
    </dgm:pt>
    <dgm:pt modelId="{3DAAF729-72CE-ED41-A433-7A6F983CDE29}" type="sibTrans" cxnId="{EF2A7A0F-1E7D-9745-905F-2A699DC7198A}">
      <dgm:prSet/>
      <dgm:spPr/>
      <dgm:t>
        <a:bodyPr/>
        <a:lstStyle/>
        <a:p>
          <a:endParaRPr lang="en-US"/>
        </a:p>
      </dgm:t>
    </dgm:pt>
    <dgm:pt modelId="{E1CAC231-8DF5-814D-A155-8E995D7B8356}" type="parTrans" cxnId="{EF2A7A0F-1E7D-9745-905F-2A699DC7198A}">
      <dgm:prSet/>
      <dgm:spPr/>
      <dgm:t>
        <a:bodyPr/>
        <a:lstStyle/>
        <a:p>
          <a:endParaRPr lang="en-US"/>
        </a:p>
      </dgm:t>
    </dgm:pt>
    <dgm:pt modelId="{B702EE3D-CFA8-4FA5-BC14-0BC1F1132B2C}">
      <dgm:prSet/>
      <dgm:spPr/>
      <dgm:t>
        <a:bodyPr/>
        <a:lstStyle/>
        <a:p>
          <a:r>
            <a:rPr lang="es-ES" dirty="0" smtClean="0">
              <a:solidFill>
                <a:schemeClr val="tx1"/>
              </a:solidFill>
            </a:rPr>
            <a:t>Crear documentación de pólizas y procedimientos establecidos por los estándares  del QRIS sobre la Salud y Seguridad</a:t>
          </a:r>
          <a:r>
            <a:rPr lang="es-ES" dirty="0" smtClean="0"/>
            <a:t>.</a:t>
          </a:r>
          <a:endParaRPr lang="en-US" dirty="0">
            <a:solidFill>
              <a:schemeClr val="tx1"/>
            </a:solidFill>
          </a:endParaRPr>
        </a:p>
      </dgm:t>
    </dgm:pt>
    <dgm:pt modelId="{A3B389FF-C127-4386-8130-607DE43BAE26}" type="parTrans" cxnId="{D2BF0E84-B8DF-4F87-87EF-C6609B688CD8}">
      <dgm:prSet/>
      <dgm:spPr/>
      <dgm:t>
        <a:bodyPr/>
        <a:lstStyle/>
        <a:p>
          <a:endParaRPr lang="en-US"/>
        </a:p>
      </dgm:t>
    </dgm:pt>
    <dgm:pt modelId="{FB21462E-DD18-4952-A6C6-1B4827EC5A25}" type="sibTrans" cxnId="{D2BF0E84-B8DF-4F87-87EF-C6609B688CD8}">
      <dgm:prSet/>
      <dgm:spPr/>
      <dgm:t>
        <a:bodyPr/>
        <a:lstStyle/>
        <a:p>
          <a:endParaRPr lang="en-US"/>
        </a:p>
      </dgm:t>
    </dgm:pt>
    <dgm:pt modelId="{C4AEC787-CBC6-4996-98AE-486256A06482}">
      <dgm:prSet phldrT="[Text]"/>
      <dgm:spPr/>
      <dgm:t>
        <a:bodyPr/>
        <a:lstStyle/>
        <a:p>
          <a:r>
            <a:rPr lang="es-ES" dirty="0" smtClean="0">
              <a:solidFill>
                <a:schemeClr val="tx1"/>
              </a:solidFill>
            </a:rPr>
            <a:t>Discutir la aplicación de las normas de salud y seguridad en su programa</a:t>
          </a:r>
          <a:r>
            <a:rPr lang="es-ES" dirty="0" smtClean="0"/>
            <a:t>.</a:t>
          </a:r>
          <a:endParaRPr lang="en-US" dirty="0">
            <a:solidFill>
              <a:schemeClr val="tx1"/>
            </a:solidFill>
          </a:endParaRPr>
        </a:p>
      </dgm:t>
    </dgm:pt>
    <dgm:pt modelId="{4CD8EED3-D526-4029-996D-5AD4F4A3D7BB}" type="parTrans" cxnId="{2007E4D3-56FF-423E-80D0-F4DE009E89D5}">
      <dgm:prSet/>
      <dgm:spPr/>
      <dgm:t>
        <a:bodyPr/>
        <a:lstStyle/>
        <a:p>
          <a:endParaRPr lang="en-US"/>
        </a:p>
      </dgm:t>
    </dgm:pt>
    <dgm:pt modelId="{141197A7-6EDC-4D13-A198-D38DC57524B5}" type="sibTrans" cxnId="{2007E4D3-56FF-423E-80D0-F4DE009E89D5}">
      <dgm:prSet/>
      <dgm:spPr/>
      <dgm:t>
        <a:bodyPr/>
        <a:lstStyle/>
        <a:p>
          <a:endParaRPr lang="en-US"/>
        </a:p>
      </dgm:t>
    </dgm:pt>
    <dgm:pt modelId="{4A730235-7659-46D5-BA3D-CAE43985D625}">
      <dgm:prSet/>
      <dgm:spPr/>
      <dgm:t>
        <a:bodyPr/>
        <a:lstStyle/>
        <a:p>
          <a:r>
            <a:rPr lang="es-ES" dirty="0" smtClean="0">
              <a:solidFill>
                <a:schemeClr val="tx1"/>
              </a:solidFill>
            </a:rPr>
            <a:t>Discutir las estrategias y tácticas para lograr la aplicación de todo el programa de normas de Salud y Seguridad</a:t>
          </a:r>
          <a:r>
            <a:rPr lang="es-ES" dirty="0" smtClean="0"/>
            <a:t>.</a:t>
          </a:r>
          <a:r>
            <a:rPr lang="en-US" dirty="0" smtClean="0">
              <a:solidFill>
                <a:schemeClr val="tx1"/>
              </a:solidFill>
            </a:rPr>
            <a:t> </a:t>
          </a:r>
          <a:endParaRPr lang="en-US" dirty="0">
            <a:solidFill>
              <a:schemeClr val="tx1"/>
            </a:solidFill>
          </a:endParaRPr>
        </a:p>
      </dgm:t>
    </dgm:pt>
    <dgm:pt modelId="{A30E9961-AAA3-40A0-9AA9-D6975AD7D9F6}" type="parTrans" cxnId="{1879872E-48BD-4757-99E6-D8518CB40C70}">
      <dgm:prSet/>
      <dgm:spPr/>
      <dgm:t>
        <a:bodyPr/>
        <a:lstStyle/>
        <a:p>
          <a:endParaRPr lang="en-US"/>
        </a:p>
      </dgm:t>
    </dgm:pt>
    <dgm:pt modelId="{90A1FB8C-016C-481D-807D-98B2FDD44D46}" type="sibTrans" cxnId="{1879872E-48BD-4757-99E6-D8518CB40C70}">
      <dgm:prSet/>
      <dgm:spPr/>
      <dgm:t>
        <a:bodyPr/>
        <a:lstStyle/>
        <a:p>
          <a:endParaRPr lang="en-US"/>
        </a:p>
      </dgm:t>
    </dgm:pt>
    <dgm:pt modelId="{BB517F9B-B5BA-49D0-82F4-35CEFCF82505}">
      <dgm:prSet phldrT="[Text]"/>
      <dgm:spPr/>
      <dgm:t>
        <a:bodyPr/>
        <a:lstStyle/>
        <a:p>
          <a:r>
            <a:rPr lang="es-ES" dirty="0" smtClean="0">
              <a:solidFill>
                <a:schemeClr val="tx1"/>
              </a:solidFill>
            </a:rPr>
            <a:t>Completar la parte de "Salud y Seguridad" del  QRIS en su Portafolio</a:t>
          </a:r>
          <a:r>
            <a:rPr lang="en-US" dirty="0" smtClean="0">
              <a:solidFill>
                <a:schemeClr val="tx1"/>
              </a:solidFill>
            </a:rPr>
            <a:t>.</a:t>
          </a:r>
          <a:endParaRPr lang="en-US" dirty="0">
            <a:solidFill>
              <a:schemeClr val="tx1"/>
            </a:solidFill>
          </a:endParaRPr>
        </a:p>
      </dgm:t>
    </dgm:pt>
    <dgm:pt modelId="{CB1D6D87-94C4-4843-B3D8-5BDC1076D6A8}" type="parTrans" cxnId="{67C77CF4-95C2-4A7B-AF91-07C6E1C3F8D0}">
      <dgm:prSet/>
      <dgm:spPr/>
      <dgm:t>
        <a:bodyPr/>
        <a:lstStyle/>
        <a:p>
          <a:endParaRPr lang="en-US"/>
        </a:p>
      </dgm:t>
    </dgm:pt>
    <dgm:pt modelId="{8169F39C-A175-456F-BC97-84E493C872E2}" type="sibTrans" cxnId="{67C77CF4-95C2-4A7B-AF91-07C6E1C3F8D0}">
      <dgm:prSet/>
      <dgm:spPr/>
      <dgm:t>
        <a:bodyPr/>
        <a:lstStyle/>
        <a:p>
          <a:endParaRPr lang="en-US"/>
        </a:p>
      </dgm:t>
    </dgm:pt>
    <dgm:pt modelId="{00E5D53C-E5BD-FD44-852B-CFF991FE8CAF}" type="pres">
      <dgm:prSet presAssocID="{8CC376E2-A192-F746-B61E-7ED1422F1AEB}" presName="cycle" presStyleCnt="0">
        <dgm:presLayoutVars>
          <dgm:chMax val="1"/>
          <dgm:dir/>
          <dgm:animLvl val="ctr"/>
          <dgm:resizeHandles val="exact"/>
        </dgm:presLayoutVars>
      </dgm:prSet>
      <dgm:spPr/>
      <dgm:t>
        <a:bodyPr/>
        <a:lstStyle/>
        <a:p>
          <a:endParaRPr lang="en-US"/>
        </a:p>
      </dgm:t>
    </dgm:pt>
    <dgm:pt modelId="{D92FF57C-DB7C-4DA4-B9BF-7497C784A856}" type="pres">
      <dgm:prSet presAssocID="{BB517F9B-B5BA-49D0-82F4-35CEFCF82505}" presName="centerShape" presStyleLbl="node0" presStyleIdx="0" presStyleCnt="1" custLinFactNeighborX="653" custLinFactNeighborY="24"/>
      <dgm:spPr/>
      <dgm:t>
        <a:bodyPr/>
        <a:lstStyle/>
        <a:p>
          <a:endParaRPr lang="en-US"/>
        </a:p>
      </dgm:t>
    </dgm:pt>
    <dgm:pt modelId="{5186B71D-01FE-4DF6-9F7C-77C355D31455}" type="pres">
      <dgm:prSet presAssocID="{E1CAC231-8DF5-814D-A155-8E995D7B8356}" presName="parTrans" presStyleLbl="bgSibTrans2D1" presStyleIdx="0" presStyleCnt="4"/>
      <dgm:spPr/>
      <dgm:t>
        <a:bodyPr/>
        <a:lstStyle/>
        <a:p>
          <a:endParaRPr lang="en-US"/>
        </a:p>
      </dgm:t>
    </dgm:pt>
    <dgm:pt modelId="{25EA2F8A-8E69-4533-A51A-FC0EDE011A2B}" type="pres">
      <dgm:prSet presAssocID="{0D519068-69A4-094E-9A13-2E925E69079F}" presName="node" presStyleLbl="node1" presStyleIdx="0" presStyleCnt="4">
        <dgm:presLayoutVars>
          <dgm:bulletEnabled val="1"/>
        </dgm:presLayoutVars>
      </dgm:prSet>
      <dgm:spPr/>
      <dgm:t>
        <a:bodyPr/>
        <a:lstStyle/>
        <a:p>
          <a:endParaRPr lang="en-US"/>
        </a:p>
      </dgm:t>
    </dgm:pt>
    <dgm:pt modelId="{4DBE83A5-F7A2-45EA-9691-19E870260D49}" type="pres">
      <dgm:prSet presAssocID="{4CD8EED3-D526-4029-996D-5AD4F4A3D7BB}" presName="parTrans" presStyleLbl="bgSibTrans2D1" presStyleIdx="1" presStyleCnt="4"/>
      <dgm:spPr/>
      <dgm:t>
        <a:bodyPr/>
        <a:lstStyle/>
        <a:p>
          <a:endParaRPr lang="en-US"/>
        </a:p>
      </dgm:t>
    </dgm:pt>
    <dgm:pt modelId="{7CF3EC4D-86A9-416A-AE29-016DB8F31B07}" type="pres">
      <dgm:prSet presAssocID="{C4AEC787-CBC6-4996-98AE-486256A06482}" presName="node" presStyleLbl="node1" presStyleIdx="1" presStyleCnt="4">
        <dgm:presLayoutVars>
          <dgm:bulletEnabled val="1"/>
        </dgm:presLayoutVars>
      </dgm:prSet>
      <dgm:spPr/>
      <dgm:t>
        <a:bodyPr/>
        <a:lstStyle/>
        <a:p>
          <a:endParaRPr lang="en-US"/>
        </a:p>
      </dgm:t>
    </dgm:pt>
    <dgm:pt modelId="{1112A5E0-AEA5-403B-A214-DD9CD4BA6479}" type="pres">
      <dgm:prSet presAssocID="{A3B389FF-C127-4386-8130-607DE43BAE26}" presName="parTrans" presStyleLbl="bgSibTrans2D1" presStyleIdx="2" presStyleCnt="4"/>
      <dgm:spPr/>
      <dgm:t>
        <a:bodyPr/>
        <a:lstStyle/>
        <a:p>
          <a:endParaRPr lang="en-US"/>
        </a:p>
      </dgm:t>
    </dgm:pt>
    <dgm:pt modelId="{FCEEB323-E3AF-40D7-BDEB-FA81856047D6}" type="pres">
      <dgm:prSet presAssocID="{B702EE3D-CFA8-4FA5-BC14-0BC1F1132B2C}" presName="node" presStyleLbl="node1" presStyleIdx="2" presStyleCnt="4">
        <dgm:presLayoutVars>
          <dgm:bulletEnabled val="1"/>
        </dgm:presLayoutVars>
      </dgm:prSet>
      <dgm:spPr/>
      <dgm:t>
        <a:bodyPr/>
        <a:lstStyle/>
        <a:p>
          <a:endParaRPr lang="en-US"/>
        </a:p>
      </dgm:t>
    </dgm:pt>
    <dgm:pt modelId="{6D5CF0F4-77F8-4CC1-AD72-379212617BB7}" type="pres">
      <dgm:prSet presAssocID="{A30E9961-AAA3-40A0-9AA9-D6975AD7D9F6}" presName="parTrans" presStyleLbl="bgSibTrans2D1" presStyleIdx="3" presStyleCnt="4"/>
      <dgm:spPr/>
      <dgm:t>
        <a:bodyPr/>
        <a:lstStyle/>
        <a:p>
          <a:endParaRPr lang="en-US"/>
        </a:p>
      </dgm:t>
    </dgm:pt>
    <dgm:pt modelId="{0C77D227-4C0F-4DE2-8FD5-1675365EE028}" type="pres">
      <dgm:prSet presAssocID="{4A730235-7659-46D5-BA3D-CAE43985D625}" presName="node" presStyleLbl="node1" presStyleIdx="3" presStyleCnt="4">
        <dgm:presLayoutVars>
          <dgm:bulletEnabled val="1"/>
        </dgm:presLayoutVars>
      </dgm:prSet>
      <dgm:spPr/>
      <dgm:t>
        <a:bodyPr/>
        <a:lstStyle/>
        <a:p>
          <a:endParaRPr lang="en-US"/>
        </a:p>
      </dgm:t>
    </dgm:pt>
  </dgm:ptLst>
  <dgm:cxnLst>
    <dgm:cxn modelId="{26985FD9-AF13-4FBA-AEB5-0BA09C6CD6A4}" type="presOf" srcId="{A30E9961-AAA3-40A0-9AA9-D6975AD7D9F6}" destId="{6D5CF0F4-77F8-4CC1-AD72-379212617BB7}" srcOrd="0" destOrd="0" presId="urn:microsoft.com/office/officeart/2005/8/layout/radial4"/>
    <dgm:cxn modelId="{DD7EF457-C24E-45C9-A3C5-07EA1DEF7144}" type="presOf" srcId="{C4AEC787-CBC6-4996-98AE-486256A06482}" destId="{7CF3EC4D-86A9-416A-AE29-016DB8F31B07}" srcOrd="0" destOrd="0" presId="urn:microsoft.com/office/officeart/2005/8/layout/radial4"/>
    <dgm:cxn modelId="{53976A97-B71D-4983-8AD6-DF5BEDB3FDBB}" type="presOf" srcId="{BB517F9B-B5BA-49D0-82F4-35CEFCF82505}" destId="{D92FF57C-DB7C-4DA4-B9BF-7497C784A856}" srcOrd="0" destOrd="0" presId="urn:microsoft.com/office/officeart/2005/8/layout/radial4"/>
    <dgm:cxn modelId="{2007E4D3-56FF-423E-80D0-F4DE009E89D5}" srcId="{BB517F9B-B5BA-49D0-82F4-35CEFCF82505}" destId="{C4AEC787-CBC6-4996-98AE-486256A06482}" srcOrd="1" destOrd="0" parTransId="{4CD8EED3-D526-4029-996D-5AD4F4A3D7BB}" sibTransId="{141197A7-6EDC-4D13-A198-D38DC57524B5}"/>
    <dgm:cxn modelId="{F5EF18F3-56C1-4B14-8612-4D337A44C306}" type="presOf" srcId="{4A730235-7659-46D5-BA3D-CAE43985D625}" destId="{0C77D227-4C0F-4DE2-8FD5-1675365EE028}" srcOrd="0" destOrd="0" presId="urn:microsoft.com/office/officeart/2005/8/layout/radial4"/>
    <dgm:cxn modelId="{9CC71500-A60E-5546-BE4A-F098047489BD}" type="presOf" srcId="{8CC376E2-A192-F746-B61E-7ED1422F1AEB}" destId="{00E5D53C-E5BD-FD44-852B-CFF991FE8CAF}" srcOrd="0" destOrd="0" presId="urn:microsoft.com/office/officeart/2005/8/layout/radial4"/>
    <dgm:cxn modelId="{D2BF0E84-B8DF-4F87-87EF-C6609B688CD8}" srcId="{BB517F9B-B5BA-49D0-82F4-35CEFCF82505}" destId="{B702EE3D-CFA8-4FA5-BC14-0BC1F1132B2C}" srcOrd="2" destOrd="0" parTransId="{A3B389FF-C127-4386-8130-607DE43BAE26}" sibTransId="{FB21462E-DD18-4952-A6C6-1B4827EC5A25}"/>
    <dgm:cxn modelId="{1879872E-48BD-4757-99E6-D8518CB40C70}" srcId="{BB517F9B-B5BA-49D0-82F4-35CEFCF82505}" destId="{4A730235-7659-46D5-BA3D-CAE43985D625}" srcOrd="3" destOrd="0" parTransId="{A30E9961-AAA3-40A0-9AA9-D6975AD7D9F6}" sibTransId="{90A1FB8C-016C-481D-807D-98B2FDD44D46}"/>
    <dgm:cxn modelId="{1025837F-5027-4783-B0EB-11AABEC1D2F1}" type="presOf" srcId="{B702EE3D-CFA8-4FA5-BC14-0BC1F1132B2C}" destId="{FCEEB323-E3AF-40D7-BDEB-FA81856047D6}" srcOrd="0" destOrd="0" presId="urn:microsoft.com/office/officeart/2005/8/layout/radial4"/>
    <dgm:cxn modelId="{2B265F7E-B528-4833-9A02-845EADCBA200}" type="presOf" srcId="{0D519068-69A4-094E-9A13-2E925E69079F}" destId="{25EA2F8A-8E69-4533-A51A-FC0EDE011A2B}" srcOrd="0" destOrd="0" presId="urn:microsoft.com/office/officeart/2005/8/layout/radial4"/>
    <dgm:cxn modelId="{67C77CF4-95C2-4A7B-AF91-07C6E1C3F8D0}" srcId="{8CC376E2-A192-F746-B61E-7ED1422F1AEB}" destId="{BB517F9B-B5BA-49D0-82F4-35CEFCF82505}" srcOrd="0" destOrd="0" parTransId="{CB1D6D87-94C4-4843-B3D8-5BDC1076D6A8}" sibTransId="{8169F39C-A175-456F-BC97-84E493C872E2}"/>
    <dgm:cxn modelId="{63173BBF-933A-4333-8F40-649FF623827D}" type="presOf" srcId="{E1CAC231-8DF5-814D-A155-8E995D7B8356}" destId="{5186B71D-01FE-4DF6-9F7C-77C355D31455}" srcOrd="0" destOrd="0" presId="urn:microsoft.com/office/officeart/2005/8/layout/radial4"/>
    <dgm:cxn modelId="{EF2A7A0F-1E7D-9745-905F-2A699DC7198A}" srcId="{BB517F9B-B5BA-49D0-82F4-35CEFCF82505}" destId="{0D519068-69A4-094E-9A13-2E925E69079F}" srcOrd="0" destOrd="0" parTransId="{E1CAC231-8DF5-814D-A155-8E995D7B8356}" sibTransId="{3DAAF729-72CE-ED41-A433-7A6F983CDE29}"/>
    <dgm:cxn modelId="{9759F439-5461-47A8-BC23-C9D097332B16}" type="presOf" srcId="{A3B389FF-C127-4386-8130-607DE43BAE26}" destId="{1112A5E0-AEA5-403B-A214-DD9CD4BA6479}" srcOrd="0" destOrd="0" presId="urn:microsoft.com/office/officeart/2005/8/layout/radial4"/>
    <dgm:cxn modelId="{BE2CC34F-6BCB-473B-9C0D-CA188ADD9B19}" type="presOf" srcId="{4CD8EED3-D526-4029-996D-5AD4F4A3D7BB}" destId="{4DBE83A5-F7A2-45EA-9691-19E870260D49}" srcOrd="0" destOrd="0" presId="urn:microsoft.com/office/officeart/2005/8/layout/radial4"/>
    <dgm:cxn modelId="{4159AAE7-5C0F-4FC4-9E28-DF9C02A64DC2}" type="presParOf" srcId="{00E5D53C-E5BD-FD44-852B-CFF991FE8CAF}" destId="{D92FF57C-DB7C-4DA4-B9BF-7497C784A856}" srcOrd="0" destOrd="0" presId="urn:microsoft.com/office/officeart/2005/8/layout/radial4"/>
    <dgm:cxn modelId="{9AC1E926-7096-4617-ADD4-699E77B421D9}" type="presParOf" srcId="{00E5D53C-E5BD-FD44-852B-CFF991FE8CAF}" destId="{5186B71D-01FE-4DF6-9F7C-77C355D31455}" srcOrd="1" destOrd="0" presId="urn:microsoft.com/office/officeart/2005/8/layout/radial4"/>
    <dgm:cxn modelId="{AB8BF92E-B29E-41A8-AFB9-0E5F7AFEEEDA}" type="presParOf" srcId="{00E5D53C-E5BD-FD44-852B-CFF991FE8CAF}" destId="{25EA2F8A-8E69-4533-A51A-FC0EDE011A2B}" srcOrd="2" destOrd="0" presId="urn:microsoft.com/office/officeart/2005/8/layout/radial4"/>
    <dgm:cxn modelId="{99661F02-A31A-4F2C-9D3F-6F5FDF9A1B61}" type="presParOf" srcId="{00E5D53C-E5BD-FD44-852B-CFF991FE8CAF}" destId="{4DBE83A5-F7A2-45EA-9691-19E870260D49}" srcOrd="3" destOrd="0" presId="urn:microsoft.com/office/officeart/2005/8/layout/radial4"/>
    <dgm:cxn modelId="{18F84CD4-33F1-4390-AF05-3D4B78D45546}" type="presParOf" srcId="{00E5D53C-E5BD-FD44-852B-CFF991FE8CAF}" destId="{7CF3EC4D-86A9-416A-AE29-016DB8F31B07}" srcOrd="4" destOrd="0" presId="urn:microsoft.com/office/officeart/2005/8/layout/radial4"/>
    <dgm:cxn modelId="{F1EFE988-E30D-4C1A-8F3B-E80294771A8B}" type="presParOf" srcId="{00E5D53C-E5BD-FD44-852B-CFF991FE8CAF}" destId="{1112A5E0-AEA5-403B-A214-DD9CD4BA6479}" srcOrd="5" destOrd="0" presId="urn:microsoft.com/office/officeart/2005/8/layout/radial4"/>
    <dgm:cxn modelId="{60B048F1-168F-471C-8C87-57F1D1196AFB}" type="presParOf" srcId="{00E5D53C-E5BD-FD44-852B-CFF991FE8CAF}" destId="{FCEEB323-E3AF-40D7-BDEB-FA81856047D6}" srcOrd="6" destOrd="0" presId="urn:microsoft.com/office/officeart/2005/8/layout/radial4"/>
    <dgm:cxn modelId="{855630C4-3C82-48A7-A9E6-22F62A95E8FA}" type="presParOf" srcId="{00E5D53C-E5BD-FD44-852B-CFF991FE8CAF}" destId="{6D5CF0F4-77F8-4CC1-AD72-379212617BB7}" srcOrd="7" destOrd="0" presId="urn:microsoft.com/office/officeart/2005/8/layout/radial4"/>
    <dgm:cxn modelId="{CF393C4B-BD82-4993-92D1-3A9062DDFD94}" type="presParOf" srcId="{00E5D53C-E5BD-FD44-852B-CFF991FE8CAF}" destId="{0C77D227-4C0F-4DE2-8FD5-1675365EE028}" srcOrd="8"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Estrellas</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Estrellas</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Estrellas</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s-ES" sz="1800" dirty="0" smtClean="0"/>
            <a:t>Al menos una vez al año, los niños reciben adiestramiento sobre cómo y cuándo cepillarse los</a:t>
          </a:r>
          <a:endParaRPr lang="en-US" sz="18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ES" sz="1800" dirty="0" smtClean="0"/>
            <a:t>Los niños reciben apoyo y formación positivos en el nivel de capacidad individual durante el aseo personal. </a:t>
          </a:r>
          <a:endParaRPr lang="en-US" sz="18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s-ES" sz="1800" dirty="0" smtClean="0"/>
            <a:t>Los niños reciben educación sobre prevención de transmisión de gérmenes.</a:t>
          </a:r>
          <a:endParaRPr lang="en-US" sz="18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30518846-8380-4B5B-A37D-C834E75560DE}">
      <dgm:prSet custT="1"/>
      <dgm:spPr/>
      <dgm:t>
        <a:bodyPr/>
        <a:lstStyle/>
        <a:p>
          <a:r>
            <a:rPr lang="es-ES" sz="1800" dirty="0" smtClean="0"/>
            <a:t>dientes y tienen oportunidades de practicar el cepillado dental.</a:t>
          </a:r>
          <a:endParaRPr lang="en-US" sz="1800" dirty="0" smtClean="0"/>
        </a:p>
      </dgm:t>
    </dgm:pt>
    <dgm:pt modelId="{33E051C9-562B-4FFE-9EA6-D467501028B4}" type="parTrans" cxnId="{DB39F072-471C-4C37-8389-7008786D8AB2}">
      <dgm:prSet/>
      <dgm:spPr/>
      <dgm:t>
        <a:bodyPr/>
        <a:lstStyle/>
        <a:p>
          <a:endParaRPr lang="en-US"/>
        </a:p>
      </dgm:t>
    </dgm:pt>
    <dgm:pt modelId="{CCFD3632-BA5B-4138-913F-C849E2BA96C4}" type="sibTrans" cxnId="{DB39F072-471C-4C37-8389-7008786D8AB2}">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10" custScaleY="90910">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10" custScaleY="90910">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10" custScaleY="90910">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FD2F9016-F37F-9443-A693-BECAEF3F9E0C}" srcId="{D715BB17-1654-6E40-A04A-C8A92CCDFBC8}" destId="{D0D01A6E-9679-7942-9CD5-8F0CD00C1FE2}" srcOrd="0" destOrd="0" parTransId="{DAEF57AF-B160-9E48-8569-7046408EF812}" sibTransId="{7205EAD3-F987-044D-BA3A-9F243CBCF926}"/>
    <dgm:cxn modelId="{CB93954F-7B4F-F247-AAD0-F4A5A6B66129}" type="presOf" srcId="{5EE33059-618B-544F-824E-3AD0CD43118B}" destId="{D896B76E-32EB-1140-B9DC-F57950572393}" srcOrd="0" destOrd="0" presId="urn:microsoft.com/office/officeart/2005/8/layout/vList6"/>
    <dgm:cxn modelId="{06B12246-5DF3-FA49-A93A-6C9E2E05F355}" type="presOf" srcId="{D715BB17-1654-6E40-A04A-C8A92CCDFBC8}" destId="{0F246E25-F403-5548-AF57-6DDA04A5A6A2}" srcOrd="0" destOrd="0" presId="urn:microsoft.com/office/officeart/2005/8/layout/vList6"/>
    <dgm:cxn modelId="{B751CB1F-5BF1-476A-98C9-04EC9778C560}" type="presOf" srcId="{D0D01A6E-9679-7942-9CD5-8F0CD00C1FE2}" destId="{4A3026D2-0489-BC42-948D-1014A8B91B65}" srcOrd="0" destOrd="0" presId="urn:microsoft.com/office/officeart/2005/8/layout/vList6"/>
    <dgm:cxn modelId="{4EF8AA6C-6A73-4ACC-A7CF-90AD8D4A5008}" type="presOf" srcId="{30518846-8380-4B5B-A37D-C834E75560DE}" destId="{6E37CCFF-3A23-0642-9D00-EEF96B54ED0C}" srcOrd="0" destOrd="1"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5BCBA5E8-EF88-EC49-ADBB-492E4A311C29}" srcId="{066A7990-AD35-3D42-A854-B39CAC6135D9}" destId="{40AD2A2B-7EEC-4E48-A9F9-2D301F90A22F}" srcOrd="0" destOrd="0" parTransId="{9AE78C7B-6189-1845-8D14-A90975B7CCE3}" sibTransId="{D9263F63-EC52-4146-8AE6-E4DF563EC4A2}"/>
    <dgm:cxn modelId="{17725E18-EB16-B54B-8019-E2F55069261E}" type="presOf" srcId="{066A7990-AD35-3D42-A854-B39CAC6135D9}" destId="{4EAFE5B6-71B7-0B41-82EC-D08FCC16EF5A}" srcOrd="0" destOrd="0" presId="urn:microsoft.com/office/officeart/2005/8/layout/vList6"/>
    <dgm:cxn modelId="{9D3AC23E-87E3-BB43-8666-9353229DC48F}" srcId="{A4271B27-25EF-EF43-8871-0F356A1B5E43}" destId="{5EE33059-618B-544F-824E-3AD0CD43118B}" srcOrd="1" destOrd="0" parTransId="{A22E9473-9592-EA4B-83F2-8D30FB3087D5}" sibTransId="{753958CC-AE7F-C846-B27D-ED047B136808}"/>
    <dgm:cxn modelId="{D49182E2-6686-6E4D-9139-630B578048F3}" type="presOf" srcId="{C8F01D3C-9142-FB44-BE51-94470A5DAB50}" destId="{57A0C2F8-366D-BA47-B066-6BEF5ADF767A}"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DB39F072-471C-4C37-8389-7008786D8AB2}" srcId="{066A7990-AD35-3D42-A854-B39CAC6135D9}" destId="{30518846-8380-4B5B-A37D-C834E75560DE}" srcOrd="1" destOrd="0" parTransId="{33E051C9-562B-4FFE-9EA6-D467501028B4}" sibTransId="{CCFD3632-BA5B-4138-913F-C849E2BA96C4}"/>
    <dgm:cxn modelId="{A7D96EE8-AC6D-8942-9440-AF683E368D41}" srcId="{A4271B27-25EF-EF43-8871-0F356A1B5E43}" destId="{066A7990-AD35-3D42-A854-B39CAC6135D9}" srcOrd="2" destOrd="0" parTransId="{ACE52219-4B00-1D4E-8D12-04D3D10D5162}" sibTransId="{49055C0E-90F6-4B4A-8124-A1EE246ECB76}"/>
    <dgm:cxn modelId="{D0E1CAC2-EED9-DF4F-BE92-7632D49F9B3C}" type="presOf" srcId="{40AD2A2B-7EEC-4E48-A9F9-2D301F90A22F}" destId="{6E37CCFF-3A23-0642-9D00-EEF96B54ED0C}" srcOrd="0" destOrd="0" presId="urn:microsoft.com/office/officeart/2005/8/layout/vList6"/>
    <dgm:cxn modelId="{43DC83B0-4371-A144-BFC7-7907DD7B1EBE}" type="presOf" srcId="{A4271B27-25EF-EF43-8871-0F356A1B5E43}" destId="{906C1F50-CA77-634E-9691-F29D4FC9F4AC}" srcOrd="0" destOrd="0" presId="urn:microsoft.com/office/officeart/2005/8/layout/vList6"/>
    <dgm:cxn modelId="{5A17DEEE-538C-FE42-97A4-62702885D98D}" type="presParOf" srcId="{906C1F50-CA77-634E-9691-F29D4FC9F4AC}" destId="{142ABCC6-5E41-4A45-B444-6E2206D5BE05}" srcOrd="0" destOrd="0" presId="urn:microsoft.com/office/officeart/2005/8/layout/vList6"/>
    <dgm:cxn modelId="{BE474968-9F1E-4A4C-9E5C-9D3E4F6E989F}" type="presParOf" srcId="{142ABCC6-5E41-4A45-B444-6E2206D5BE05}" destId="{0F246E25-F403-5548-AF57-6DDA04A5A6A2}" srcOrd="0" destOrd="0" presId="urn:microsoft.com/office/officeart/2005/8/layout/vList6"/>
    <dgm:cxn modelId="{BC587DC9-55DA-2D42-87FA-5BED3D5B5449}" type="presParOf" srcId="{142ABCC6-5E41-4A45-B444-6E2206D5BE05}" destId="{4A3026D2-0489-BC42-948D-1014A8B91B65}" srcOrd="1" destOrd="0" presId="urn:microsoft.com/office/officeart/2005/8/layout/vList6"/>
    <dgm:cxn modelId="{472496E5-8D58-6046-9089-69B0FE51AB8C}" type="presParOf" srcId="{906C1F50-CA77-634E-9691-F29D4FC9F4AC}" destId="{A8AC7BFF-4C1C-684E-A61E-301854006E4C}" srcOrd="1" destOrd="0" presId="urn:microsoft.com/office/officeart/2005/8/layout/vList6"/>
    <dgm:cxn modelId="{2AAE9ED4-FAC2-3543-A6DF-D4C2213A8AA7}" type="presParOf" srcId="{906C1F50-CA77-634E-9691-F29D4FC9F4AC}" destId="{BEC9E9B9-33EA-314F-B9D1-359E56D852AA}" srcOrd="2" destOrd="0" presId="urn:microsoft.com/office/officeart/2005/8/layout/vList6"/>
    <dgm:cxn modelId="{395C0FE1-73DE-DB40-9EAC-217C3B39F420}" type="presParOf" srcId="{BEC9E9B9-33EA-314F-B9D1-359E56D852AA}" destId="{D896B76E-32EB-1140-B9DC-F57950572393}" srcOrd="0" destOrd="0" presId="urn:microsoft.com/office/officeart/2005/8/layout/vList6"/>
    <dgm:cxn modelId="{0B09A961-73BA-2249-927A-94AA765B88AC}" type="presParOf" srcId="{BEC9E9B9-33EA-314F-B9D1-359E56D852AA}" destId="{57A0C2F8-366D-BA47-B066-6BEF5ADF767A}" srcOrd="1" destOrd="0" presId="urn:microsoft.com/office/officeart/2005/8/layout/vList6"/>
    <dgm:cxn modelId="{F35918B0-DAEC-5A4D-8B89-A8AFBB560DA3}" type="presParOf" srcId="{906C1F50-CA77-634E-9691-F29D4FC9F4AC}" destId="{6702E53F-76E0-AD46-9052-BF399DC9ED74}" srcOrd="3" destOrd="0" presId="urn:microsoft.com/office/officeart/2005/8/layout/vList6"/>
    <dgm:cxn modelId="{3908C540-5E7E-7849-A40E-FDAD387EC559}" type="presParOf" srcId="{906C1F50-CA77-634E-9691-F29D4FC9F4AC}" destId="{2C1B8258-F120-7541-AE2F-0C266E05ED5B}" srcOrd="4" destOrd="0" presId="urn:microsoft.com/office/officeart/2005/8/layout/vList6"/>
    <dgm:cxn modelId="{B5BEDBC6-0020-0749-9DC9-8F613B616C2E}" type="presParOf" srcId="{2C1B8258-F120-7541-AE2F-0C266E05ED5B}" destId="{4EAFE5B6-71B7-0B41-82EC-D08FCC16EF5A}" srcOrd="0" destOrd="0" presId="urn:microsoft.com/office/officeart/2005/8/layout/vList6"/>
    <dgm:cxn modelId="{8AA742AF-AB40-1E48-9DD3-A99A88247DB6}"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Estrellas</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Estrellas</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Estrellas</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s-ES" sz="1800" dirty="0" smtClean="0"/>
            <a:t>Descripción escrita o política del programa que explique cómo y cuándo se proporciona adiestramiento a los niños sobre cepillado dental.</a:t>
          </a:r>
          <a:endParaRPr lang="en-US" sz="18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ES" sz="1800" dirty="0" smtClean="0"/>
            <a:t>Descripción escrita o política del programa que explique cómo y cuándo se proporciona adiestramiento a los niños sobre aseo personal.</a:t>
          </a:r>
          <a:endParaRPr lang="en-US" sz="18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s-ES" sz="1800" dirty="0" smtClean="0"/>
            <a:t>Descripción escrita o política del programa que explique cómo y cuándo se proporciona adiestramiento a los niños sobre transmisión de gérmenes.</a:t>
          </a:r>
          <a:endParaRPr lang="en-US" sz="18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10" custScaleY="90910">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10" custScaleY="90910">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10" custScaleY="90910">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5341309F-105B-4FDF-995E-60BCC849C1B4}" type="presOf" srcId="{D715BB17-1654-6E40-A04A-C8A92CCDFBC8}" destId="{0F246E25-F403-5548-AF57-6DDA04A5A6A2}" srcOrd="0" destOrd="0" presId="urn:microsoft.com/office/officeart/2005/8/layout/vList6"/>
    <dgm:cxn modelId="{8DE8A409-19F0-43DF-B112-53FF1C269CF1}" type="presOf" srcId="{A4271B27-25EF-EF43-8871-0F356A1B5E43}" destId="{906C1F50-CA77-634E-9691-F29D4FC9F4AC}" srcOrd="0" destOrd="0" presId="urn:microsoft.com/office/officeart/2005/8/layout/vList6"/>
    <dgm:cxn modelId="{FD2F9016-F37F-9443-A693-BECAEF3F9E0C}" srcId="{D715BB17-1654-6E40-A04A-C8A92CCDFBC8}" destId="{D0D01A6E-9679-7942-9CD5-8F0CD00C1FE2}" srcOrd="0" destOrd="0" parTransId="{DAEF57AF-B160-9E48-8569-7046408EF812}" sibTransId="{7205EAD3-F987-044D-BA3A-9F243CBCF926}"/>
    <dgm:cxn modelId="{257B0CA3-810E-4719-98D9-B0503E0260D3}" type="presOf" srcId="{40AD2A2B-7EEC-4E48-A9F9-2D301F90A22F}" destId="{6E37CCFF-3A23-0642-9D00-EEF96B54ED0C}" srcOrd="0" destOrd="0" presId="urn:microsoft.com/office/officeart/2005/8/layout/vList6"/>
    <dgm:cxn modelId="{3E2EFFD3-2F0B-413B-B76A-A6E4221CA03A}" type="presOf" srcId="{D0D01A6E-9679-7942-9CD5-8F0CD00C1FE2}" destId="{4A3026D2-0489-BC42-948D-1014A8B91B65}"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23BE3C48-0E3E-2C42-9DB6-E996D12D38A7}" srcId="{5EE33059-618B-544F-824E-3AD0CD43118B}" destId="{C8F01D3C-9142-FB44-BE51-94470A5DAB50}" srcOrd="0" destOrd="0" parTransId="{6B13259D-9C25-0742-9C05-1E0031ADA313}" sibTransId="{610876A3-152A-EA4F-B928-A651F6AB65F1}"/>
    <dgm:cxn modelId="{70F1F3EB-0633-4FD1-AF73-44EA16DE1A7A}" type="presOf" srcId="{5EE33059-618B-544F-824E-3AD0CD43118B}" destId="{D896B76E-32EB-1140-B9DC-F57950572393}" srcOrd="0" destOrd="0" presId="urn:microsoft.com/office/officeart/2005/8/layout/vList6"/>
    <dgm:cxn modelId="{CD0BE7F4-C278-4263-9FD0-B4CB7F436114}" type="presOf" srcId="{066A7990-AD35-3D42-A854-B39CAC6135D9}" destId="{4EAFE5B6-71B7-0B41-82EC-D08FCC16EF5A}"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3FE1D028-0B64-4322-B4B2-571BFD9C775E}" type="presOf" srcId="{C8F01D3C-9142-FB44-BE51-94470A5DAB50}" destId="{57A0C2F8-366D-BA47-B066-6BEF5ADF767A}"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2564B29D-0F82-43D8-8B5A-A2E5E2E115CF}" type="presParOf" srcId="{906C1F50-CA77-634E-9691-F29D4FC9F4AC}" destId="{142ABCC6-5E41-4A45-B444-6E2206D5BE05}" srcOrd="0" destOrd="0" presId="urn:microsoft.com/office/officeart/2005/8/layout/vList6"/>
    <dgm:cxn modelId="{60302BF3-8539-464A-82CF-CE8B1F41510C}" type="presParOf" srcId="{142ABCC6-5E41-4A45-B444-6E2206D5BE05}" destId="{0F246E25-F403-5548-AF57-6DDA04A5A6A2}" srcOrd="0" destOrd="0" presId="urn:microsoft.com/office/officeart/2005/8/layout/vList6"/>
    <dgm:cxn modelId="{5D8BDBF8-8A75-47FF-8D15-4AD7A657B45B}" type="presParOf" srcId="{142ABCC6-5E41-4A45-B444-6E2206D5BE05}" destId="{4A3026D2-0489-BC42-948D-1014A8B91B65}" srcOrd="1" destOrd="0" presId="urn:microsoft.com/office/officeart/2005/8/layout/vList6"/>
    <dgm:cxn modelId="{9EDA5714-46E5-416A-82C0-AC666282060D}" type="presParOf" srcId="{906C1F50-CA77-634E-9691-F29D4FC9F4AC}" destId="{A8AC7BFF-4C1C-684E-A61E-301854006E4C}" srcOrd="1" destOrd="0" presId="urn:microsoft.com/office/officeart/2005/8/layout/vList6"/>
    <dgm:cxn modelId="{3EF4B20C-3308-42F8-A67A-C9F37BE9A747}" type="presParOf" srcId="{906C1F50-CA77-634E-9691-F29D4FC9F4AC}" destId="{BEC9E9B9-33EA-314F-B9D1-359E56D852AA}" srcOrd="2" destOrd="0" presId="urn:microsoft.com/office/officeart/2005/8/layout/vList6"/>
    <dgm:cxn modelId="{891F24C6-BDB0-429F-B2BD-D3EFC4ECB382}" type="presParOf" srcId="{BEC9E9B9-33EA-314F-B9D1-359E56D852AA}" destId="{D896B76E-32EB-1140-B9DC-F57950572393}" srcOrd="0" destOrd="0" presId="urn:microsoft.com/office/officeart/2005/8/layout/vList6"/>
    <dgm:cxn modelId="{7852BAE2-44B2-4EB3-BF94-9C8F6690C6B4}" type="presParOf" srcId="{BEC9E9B9-33EA-314F-B9D1-359E56D852AA}" destId="{57A0C2F8-366D-BA47-B066-6BEF5ADF767A}" srcOrd="1" destOrd="0" presId="urn:microsoft.com/office/officeart/2005/8/layout/vList6"/>
    <dgm:cxn modelId="{C7FFE1A8-228F-4908-AE26-1DF0DD8A1F6C}" type="presParOf" srcId="{906C1F50-CA77-634E-9691-F29D4FC9F4AC}" destId="{6702E53F-76E0-AD46-9052-BF399DC9ED74}" srcOrd="3" destOrd="0" presId="urn:microsoft.com/office/officeart/2005/8/layout/vList6"/>
    <dgm:cxn modelId="{0B5C6B10-3B80-45CF-BA72-1BCF7BF2F324}" type="presParOf" srcId="{906C1F50-CA77-634E-9691-F29D4FC9F4AC}" destId="{2C1B8258-F120-7541-AE2F-0C266E05ED5B}" srcOrd="4" destOrd="0" presId="urn:microsoft.com/office/officeart/2005/8/layout/vList6"/>
    <dgm:cxn modelId="{50B9F447-FBCF-4A57-9926-9DC5BA326A5F}" type="presParOf" srcId="{2C1B8258-F120-7541-AE2F-0C266E05ED5B}" destId="{4EAFE5B6-71B7-0B41-82EC-D08FCC16EF5A}" srcOrd="0" destOrd="0" presId="urn:microsoft.com/office/officeart/2005/8/layout/vList6"/>
    <dgm:cxn modelId="{AB8D0872-45AF-4DDD-82D4-AEB3CE32685C}"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Estrellas</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Estrellas</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Estrellas</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1800" dirty="0" smtClean="0"/>
            <a:t>Ninguna</a:t>
          </a:r>
          <a:endParaRPr lang="en-US" sz="18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ES" sz="1800" smtClean="0"/>
            <a:t>El programa tiene un conjunto de reglas de seguridad para los niños publicado en un lugar</a:t>
          </a:r>
          <a:endParaRPr lang="en-US" sz="18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s-ES" sz="1800" dirty="0" smtClean="0"/>
            <a:t>El personal del programa emplea </a:t>
          </a:r>
          <a:r>
            <a:rPr lang="en-US" sz="1800" dirty="0" smtClean="0"/>
            <a:t>educación formal y </a:t>
          </a:r>
          <a:r>
            <a:rPr lang="es-ES" sz="1800" dirty="0" smtClean="0"/>
            <a:t>oportunidades que ocurren naturalmente para enseñar reglas y expectativas de seguridad que aplican tanto en el programa como en la comunidad.</a:t>
          </a:r>
          <a:endParaRPr lang="en-US" sz="18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276F897A-1BBC-42E3-93EF-2A7E2210A541}">
      <dgm:prSet custT="1"/>
      <dgm:spPr/>
      <dgm:t>
        <a:bodyPr/>
        <a:lstStyle/>
        <a:p>
          <a:r>
            <a:rPr lang="en-US" sz="1800" dirty="0" smtClean="0"/>
            <a:t>visible.</a:t>
          </a:r>
        </a:p>
      </dgm:t>
    </dgm:pt>
    <dgm:pt modelId="{63A667DE-7307-4749-AEE1-9C5ADC0EB1FB}" type="parTrans" cxnId="{B0C49551-3638-44BB-8475-132C6307B072}">
      <dgm:prSet/>
      <dgm:spPr/>
      <dgm:t>
        <a:bodyPr/>
        <a:lstStyle/>
        <a:p>
          <a:endParaRPr lang="en-US"/>
        </a:p>
      </dgm:t>
    </dgm:pt>
    <dgm:pt modelId="{07BA233B-104C-40E4-A544-E20D5AC043AF}" type="sibTrans" cxnId="{B0C49551-3638-44BB-8475-132C6307B072}">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FD2F9016-F37F-9443-A693-BECAEF3F9E0C}" srcId="{D715BB17-1654-6E40-A04A-C8A92CCDFBC8}" destId="{D0D01A6E-9679-7942-9CD5-8F0CD00C1FE2}" srcOrd="0" destOrd="0" parTransId="{DAEF57AF-B160-9E48-8569-7046408EF812}" sibTransId="{7205EAD3-F987-044D-BA3A-9F243CBCF926}"/>
    <dgm:cxn modelId="{66A8D684-4951-45DF-A4A7-A308146BC95C}" type="presOf" srcId="{066A7990-AD35-3D42-A854-B39CAC6135D9}" destId="{4EAFE5B6-71B7-0B41-82EC-D08FCC16EF5A}" srcOrd="0" destOrd="0" presId="urn:microsoft.com/office/officeart/2005/8/layout/vList6"/>
    <dgm:cxn modelId="{B0C49551-3638-44BB-8475-132C6307B072}" srcId="{D715BB17-1654-6E40-A04A-C8A92CCDFBC8}" destId="{276F897A-1BBC-42E3-93EF-2A7E2210A541}" srcOrd="1" destOrd="0" parTransId="{63A667DE-7307-4749-AEE1-9C5ADC0EB1FB}" sibTransId="{07BA233B-104C-40E4-A544-E20D5AC043AF}"/>
    <dgm:cxn modelId="{D7D71B64-F81A-41A6-A3E7-DF2EDE3331FB}" type="presOf" srcId="{D0D01A6E-9679-7942-9CD5-8F0CD00C1FE2}" destId="{4A3026D2-0489-BC42-948D-1014A8B91B65}"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23BE3C48-0E3E-2C42-9DB6-E996D12D38A7}" srcId="{5EE33059-618B-544F-824E-3AD0CD43118B}" destId="{C8F01D3C-9142-FB44-BE51-94470A5DAB50}" srcOrd="0" destOrd="0" parTransId="{6B13259D-9C25-0742-9C05-1E0031ADA313}" sibTransId="{610876A3-152A-EA4F-B928-A651F6AB65F1}"/>
    <dgm:cxn modelId="{D2924820-B439-42E4-BCAD-05ED62E1CDC1}" type="presOf" srcId="{40AD2A2B-7EEC-4E48-A9F9-2D301F90A22F}" destId="{6E37CCFF-3A23-0642-9D00-EEF96B54ED0C}" srcOrd="0" destOrd="0" presId="urn:microsoft.com/office/officeart/2005/8/layout/vList6"/>
    <dgm:cxn modelId="{0F1B97DF-2637-44D9-866C-A0FF52E5C317}" type="presOf" srcId="{A4271B27-25EF-EF43-8871-0F356A1B5E43}" destId="{906C1F50-CA77-634E-9691-F29D4FC9F4AC}"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015E4376-F189-4807-8F75-1B7F50B37369}" type="presOf" srcId="{276F897A-1BBC-42E3-93EF-2A7E2210A541}" destId="{4A3026D2-0489-BC42-948D-1014A8B91B65}" srcOrd="0" destOrd="1" presId="urn:microsoft.com/office/officeart/2005/8/layout/vList6"/>
    <dgm:cxn modelId="{67640DD1-F04C-4DB7-93AB-E2224B7546DF}" type="presOf" srcId="{5EE33059-618B-544F-824E-3AD0CD43118B}" destId="{D896B76E-32EB-1140-B9DC-F57950572393}"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0BF09AE6-8773-49F9-9609-1BD739A32DF6}" type="presOf" srcId="{D715BB17-1654-6E40-A04A-C8A92CCDFBC8}" destId="{0F246E25-F403-5548-AF57-6DDA04A5A6A2}" srcOrd="0" destOrd="0" presId="urn:microsoft.com/office/officeart/2005/8/layout/vList6"/>
    <dgm:cxn modelId="{D9B1F6B5-A587-4B14-8425-2C88407966B7}" type="presOf" srcId="{C8F01D3C-9142-FB44-BE51-94470A5DAB50}" destId="{57A0C2F8-366D-BA47-B066-6BEF5ADF767A}" srcOrd="0" destOrd="0" presId="urn:microsoft.com/office/officeart/2005/8/layout/vList6"/>
    <dgm:cxn modelId="{1C12A7BF-9627-4FE4-8DE5-EE1C33A5529E}" type="presParOf" srcId="{906C1F50-CA77-634E-9691-F29D4FC9F4AC}" destId="{142ABCC6-5E41-4A45-B444-6E2206D5BE05}" srcOrd="0" destOrd="0" presId="urn:microsoft.com/office/officeart/2005/8/layout/vList6"/>
    <dgm:cxn modelId="{89D6AB00-8A81-42B9-AA3D-CC34A59B65FE}" type="presParOf" srcId="{142ABCC6-5E41-4A45-B444-6E2206D5BE05}" destId="{0F246E25-F403-5548-AF57-6DDA04A5A6A2}" srcOrd="0" destOrd="0" presId="urn:microsoft.com/office/officeart/2005/8/layout/vList6"/>
    <dgm:cxn modelId="{4A81B9BE-941F-4F38-A293-48B317A67D3E}" type="presParOf" srcId="{142ABCC6-5E41-4A45-B444-6E2206D5BE05}" destId="{4A3026D2-0489-BC42-948D-1014A8B91B65}" srcOrd="1" destOrd="0" presId="urn:microsoft.com/office/officeart/2005/8/layout/vList6"/>
    <dgm:cxn modelId="{5F4F247B-E120-426E-B22D-A64EDC77E7E5}" type="presParOf" srcId="{906C1F50-CA77-634E-9691-F29D4FC9F4AC}" destId="{A8AC7BFF-4C1C-684E-A61E-301854006E4C}" srcOrd="1" destOrd="0" presId="urn:microsoft.com/office/officeart/2005/8/layout/vList6"/>
    <dgm:cxn modelId="{C114733E-14C2-43D3-B2BE-0EDA17927FBF}" type="presParOf" srcId="{906C1F50-CA77-634E-9691-F29D4FC9F4AC}" destId="{BEC9E9B9-33EA-314F-B9D1-359E56D852AA}" srcOrd="2" destOrd="0" presId="urn:microsoft.com/office/officeart/2005/8/layout/vList6"/>
    <dgm:cxn modelId="{203B68C8-49F5-496B-AD6E-4B2DA50ECCAF}" type="presParOf" srcId="{BEC9E9B9-33EA-314F-B9D1-359E56D852AA}" destId="{D896B76E-32EB-1140-B9DC-F57950572393}" srcOrd="0" destOrd="0" presId="urn:microsoft.com/office/officeart/2005/8/layout/vList6"/>
    <dgm:cxn modelId="{7FE92B2D-DC70-49F0-B72D-542E347E4D1F}" type="presParOf" srcId="{BEC9E9B9-33EA-314F-B9D1-359E56D852AA}" destId="{57A0C2F8-366D-BA47-B066-6BEF5ADF767A}" srcOrd="1" destOrd="0" presId="urn:microsoft.com/office/officeart/2005/8/layout/vList6"/>
    <dgm:cxn modelId="{59CCEA1C-98B0-49F7-952C-48F29E01C532}" type="presParOf" srcId="{906C1F50-CA77-634E-9691-F29D4FC9F4AC}" destId="{6702E53F-76E0-AD46-9052-BF399DC9ED74}" srcOrd="3" destOrd="0" presId="urn:microsoft.com/office/officeart/2005/8/layout/vList6"/>
    <dgm:cxn modelId="{97C0B228-D2AF-420D-92D8-7856A18A9509}" type="presParOf" srcId="{906C1F50-CA77-634E-9691-F29D4FC9F4AC}" destId="{2C1B8258-F120-7541-AE2F-0C266E05ED5B}" srcOrd="4" destOrd="0" presId="urn:microsoft.com/office/officeart/2005/8/layout/vList6"/>
    <dgm:cxn modelId="{D91328E1-706F-436A-9D7B-B34E52FE9ECA}" type="presParOf" srcId="{2C1B8258-F120-7541-AE2F-0C266E05ED5B}" destId="{4EAFE5B6-71B7-0B41-82EC-D08FCC16EF5A}" srcOrd="0" destOrd="0" presId="urn:microsoft.com/office/officeart/2005/8/layout/vList6"/>
    <dgm:cxn modelId="{620EFB98-812F-48C9-BD80-42FA634B68F7}"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Estrellas</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Estrellas</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Estrellas</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1800" dirty="0" smtClean="0"/>
            <a:t>Ninguna</a:t>
          </a:r>
          <a:endParaRPr lang="en-US" sz="18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ES" sz="1800" smtClean="0"/>
            <a:t>Copia de las reglas de seguridad para niños del programa.</a:t>
          </a:r>
          <a:endParaRPr lang="en-US" sz="18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s-ES" sz="1800" dirty="0" smtClean="0"/>
            <a:t>Descripción escrita de la formación proporcionada a los niños sobre reglas y expectativas de seguridad que demuestre los criterios antes mencionados.</a:t>
          </a:r>
          <a:endParaRPr lang="en-US" sz="18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3487B332-BBF4-4EC0-ADFD-C9C3EA7A2B5F}">
      <dgm:prSet custT="1"/>
      <dgm:spPr/>
      <dgm:t>
        <a:bodyPr/>
        <a:lstStyle/>
        <a:p>
          <a:r>
            <a:rPr lang="es-ES" sz="1800" dirty="0" smtClean="0"/>
            <a:t>Fotografía subtitulada de las reglas de seguridad para niños publicadas en el </a:t>
          </a:r>
          <a:r>
            <a:rPr lang="en-US" sz="1800" dirty="0" smtClean="0"/>
            <a:t>programa.</a:t>
          </a:r>
        </a:p>
      </dgm:t>
    </dgm:pt>
    <dgm:pt modelId="{70A00782-7D3D-4701-B8F4-83EACD010AC1}" type="parTrans" cxnId="{513AE5F1-79F9-4E3B-AFBA-40E7E0525EFF}">
      <dgm:prSet/>
      <dgm:spPr/>
      <dgm:t>
        <a:bodyPr/>
        <a:lstStyle/>
        <a:p>
          <a:endParaRPr lang="en-US"/>
        </a:p>
      </dgm:t>
    </dgm:pt>
    <dgm:pt modelId="{68ED51AA-823E-479A-9AED-1E1305E408DA}" type="sibTrans" cxnId="{513AE5F1-79F9-4E3B-AFBA-40E7E0525EFF}">
      <dgm:prSet/>
      <dgm:spPr/>
      <dgm:t>
        <a:bodyPr/>
        <a:lstStyle/>
        <a:p>
          <a:endParaRPr lang="en-US"/>
        </a:p>
      </dgm:t>
    </dgm:pt>
    <dgm:pt modelId="{CD010398-A903-4EA8-A544-234F217778D4}">
      <dgm:prSet custT="1"/>
      <dgm:spPr/>
      <dgm:t>
        <a:bodyPr/>
        <a:lstStyle/>
        <a:p>
          <a:r>
            <a:rPr lang="en-US" sz="1800" dirty="0" smtClean="0"/>
            <a:t>Ejemplo escrito de una incidencia de adiestramiento que ocurra naturalmente sobre </a:t>
          </a:r>
          <a:r>
            <a:rPr lang="es-ES" sz="1800" dirty="0" smtClean="0"/>
            <a:t>reglas y expectativas de seguridad.</a:t>
          </a:r>
          <a:endParaRPr lang="en-US" sz="1800" dirty="0" smtClean="0"/>
        </a:p>
      </dgm:t>
    </dgm:pt>
    <dgm:pt modelId="{A803DA9C-9D3B-44E4-90E9-CCC1EB3DFA04}" type="parTrans" cxnId="{C1F2AF7C-8E5B-4283-81F1-642CE03BA73C}">
      <dgm:prSet/>
      <dgm:spPr/>
      <dgm:t>
        <a:bodyPr/>
        <a:lstStyle/>
        <a:p>
          <a:endParaRPr lang="en-US"/>
        </a:p>
      </dgm:t>
    </dgm:pt>
    <dgm:pt modelId="{4AD95F3B-507C-4FB0-8F0A-CAD5D248CE57}" type="sibTrans" cxnId="{C1F2AF7C-8E5B-4283-81F1-642CE03BA73C}">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FD2F9016-F37F-9443-A693-BECAEF3F9E0C}" srcId="{D715BB17-1654-6E40-A04A-C8A92CCDFBC8}" destId="{D0D01A6E-9679-7942-9CD5-8F0CD00C1FE2}" srcOrd="0" destOrd="0" parTransId="{DAEF57AF-B160-9E48-8569-7046408EF812}" sibTransId="{7205EAD3-F987-044D-BA3A-9F243CBCF926}"/>
    <dgm:cxn modelId="{513AE5F1-79F9-4E3B-AFBA-40E7E0525EFF}" srcId="{D715BB17-1654-6E40-A04A-C8A92CCDFBC8}" destId="{3487B332-BBF4-4EC0-ADFD-C9C3EA7A2B5F}" srcOrd="1" destOrd="0" parTransId="{70A00782-7D3D-4701-B8F4-83EACD010AC1}" sibTransId="{68ED51AA-823E-479A-9AED-1E1305E408DA}"/>
    <dgm:cxn modelId="{DC471439-05F0-4442-B0F8-E2B86DF0F4C0}" type="presOf" srcId="{D715BB17-1654-6E40-A04A-C8A92CCDFBC8}" destId="{0F246E25-F403-5548-AF57-6DDA04A5A6A2}" srcOrd="0" destOrd="0" presId="urn:microsoft.com/office/officeart/2005/8/layout/vList6"/>
    <dgm:cxn modelId="{FCC2C3A4-16EB-4AA2-B009-FDDACB41D1A2}" type="presOf" srcId="{C8F01D3C-9142-FB44-BE51-94470A5DAB50}" destId="{57A0C2F8-366D-BA47-B066-6BEF5ADF767A}" srcOrd="0" destOrd="0" presId="urn:microsoft.com/office/officeart/2005/8/layout/vList6"/>
    <dgm:cxn modelId="{D8657FC8-2B12-495B-9385-8D91B704A7EC}" type="presOf" srcId="{A4271B27-25EF-EF43-8871-0F356A1B5E43}" destId="{906C1F50-CA77-634E-9691-F29D4FC9F4AC}"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23BE3C48-0E3E-2C42-9DB6-E996D12D38A7}" srcId="{5EE33059-618B-544F-824E-3AD0CD43118B}" destId="{C8F01D3C-9142-FB44-BE51-94470A5DAB50}" srcOrd="0" destOrd="0" parTransId="{6B13259D-9C25-0742-9C05-1E0031ADA313}" sibTransId="{610876A3-152A-EA4F-B928-A651F6AB65F1}"/>
    <dgm:cxn modelId="{952F7051-DC5E-4BB1-B2A5-ACB36696C245}" type="presOf" srcId="{066A7990-AD35-3D42-A854-B39CAC6135D9}" destId="{4EAFE5B6-71B7-0B41-82EC-D08FCC16EF5A}" srcOrd="0" destOrd="0" presId="urn:microsoft.com/office/officeart/2005/8/layout/vList6"/>
    <dgm:cxn modelId="{C1F2AF7C-8E5B-4283-81F1-642CE03BA73C}" srcId="{5EE33059-618B-544F-824E-3AD0CD43118B}" destId="{CD010398-A903-4EA8-A544-234F217778D4}" srcOrd="1" destOrd="0" parTransId="{A803DA9C-9D3B-44E4-90E9-CCC1EB3DFA04}" sibTransId="{4AD95F3B-507C-4FB0-8F0A-CAD5D248CE57}"/>
    <dgm:cxn modelId="{B61A1B04-F054-46D3-937F-79ED8C203CE4}" type="presOf" srcId="{5EE33059-618B-544F-824E-3AD0CD43118B}" destId="{D896B76E-32EB-1140-B9DC-F57950572393}" srcOrd="0" destOrd="0" presId="urn:microsoft.com/office/officeart/2005/8/layout/vList6"/>
    <dgm:cxn modelId="{6B573B4A-157A-4F03-A61A-6B4D469B1AF4}" type="presOf" srcId="{3487B332-BBF4-4EC0-ADFD-C9C3EA7A2B5F}" destId="{4A3026D2-0489-BC42-948D-1014A8B91B65}" srcOrd="0" destOrd="1" presId="urn:microsoft.com/office/officeart/2005/8/layout/vList6"/>
    <dgm:cxn modelId="{056FE174-3A9E-4FAF-8E63-C9703128BD72}" type="presOf" srcId="{CD010398-A903-4EA8-A544-234F217778D4}" destId="{57A0C2F8-366D-BA47-B066-6BEF5ADF767A}" srcOrd="0" destOrd="1"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30FC5F0C-CF18-4515-A516-F38701815803}" type="presOf" srcId="{D0D01A6E-9679-7942-9CD5-8F0CD00C1FE2}" destId="{4A3026D2-0489-BC42-948D-1014A8B91B65}"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18B5AF03-1738-4C67-B1BC-4E3FF18A3CD5}" type="presOf" srcId="{40AD2A2B-7EEC-4E48-A9F9-2D301F90A22F}" destId="{6E37CCFF-3A23-0642-9D00-EEF96B54ED0C}" srcOrd="0" destOrd="0" presId="urn:microsoft.com/office/officeart/2005/8/layout/vList6"/>
    <dgm:cxn modelId="{AB459FD5-9BAD-498A-B639-9F22032C1458}" type="presParOf" srcId="{906C1F50-CA77-634E-9691-F29D4FC9F4AC}" destId="{142ABCC6-5E41-4A45-B444-6E2206D5BE05}" srcOrd="0" destOrd="0" presId="urn:microsoft.com/office/officeart/2005/8/layout/vList6"/>
    <dgm:cxn modelId="{B3272C26-837D-462B-A86E-14BD212182F7}" type="presParOf" srcId="{142ABCC6-5E41-4A45-B444-6E2206D5BE05}" destId="{0F246E25-F403-5548-AF57-6DDA04A5A6A2}" srcOrd="0" destOrd="0" presId="urn:microsoft.com/office/officeart/2005/8/layout/vList6"/>
    <dgm:cxn modelId="{C6A74C7B-383D-4BF9-8692-196199449136}" type="presParOf" srcId="{142ABCC6-5E41-4A45-B444-6E2206D5BE05}" destId="{4A3026D2-0489-BC42-948D-1014A8B91B65}" srcOrd="1" destOrd="0" presId="urn:microsoft.com/office/officeart/2005/8/layout/vList6"/>
    <dgm:cxn modelId="{721BA51D-7089-4415-A7DA-C85AA2148A93}" type="presParOf" srcId="{906C1F50-CA77-634E-9691-F29D4FC9F4AC}" destId="{A8AC7BFF-4C1C-684E-A61E-301854006E4C}" srcOrd="1" destOrd="0" presId="urn:microsoft.com/office/officeart/2005/8/layout/vList6"/>
    <dgm:cxn modelId="{CE72F02B-60DC-4A88-A3AB-E97176447579}" type="presParOf" srcId="{906C1F50-CA77-634E-9691-F29D4FC9F4AC}" destId="{BEC9E9B9-33EA-314F-B9D1-359E56D852AA}" srcOrd="2" destOrd="0" presId="urn:microsoft.com/office/officeart/2005/8/layout/vList6"/>
    <dgm:cxn modelId="{9522B93A-A00A-49D9-AD93-9EDB69532851}" type="presParOf" srcId="{BEC9E9B9-33EA-314F-B9D1-359E56D852AA}" destId="{D896B76E-32EB-1140-B9DC-F57950572393}" srcOrd="0" destOrd="0" presId="urn:microsoft.com/office/officeart/2005/8/layout/vList6"/>
    <dgm:cxn modelId="{0F7681D7-90AE-432E-9E02-D73B30031EBF}" type="presParOf" srcId="{BEC9E9B9-33EA-314F-B9D1-359E56D852AA}" destId="{57A0C2F8-366D-BA47-B066-6BEF5ADF767A}" srcOrd="1" destOrd="0" presId="urn:microsoft.com/office/officeart/2005/8/layout/vList6"/>
    <dgm:cxn modelId="{E8B7BBBA-369B-4CA4-9ED2-885C3245AC4F}" type="presParOf" srcId="{906C1F50-CA77-634E-9691-F29D4FC9F4AC}" destId="{6702E53F-76E0-AD46-9052-BF399DC9ED74}" srcOrd="3" destOrd="0" presId="urn:microsoft.com/office/officeart/2005/8/layout/vList6"/>
    <dgm:cxn modelId="{0D52B488-54E2-4FE7-9834-4B2E3CA0374A}" type="presParOf" srcId="{906C1F50-CA77-634E-9691-F29D4FC9F4AC}" destId="{2C1B8258-F120-7541-AE2F-0C266E05ED5B}" srcOrd="4" destOrd="0" presId="urn:microsoft.com/office/officeart/2005/8/layout/vList6"/>
    <dgm:cxn modelId="{1165884F-F78E-4CB0-95CC-1420BEF2B27C}" type="presParOf" srcId="{2C1B8258-F120-7541-AE2F-0C266E05ED5B}" destId="{4EAFE5B6-71B7-0B41-82EC-D08FCC16EF5A}" srcOrd="0" destOrd="0" presId="urn:microsoft.com/office/officeart/2005/8/layout/vList6"/>
    <dgm:cxn modelId="{F7CC5ED3-3711-47D1-8BE0-6814B25C83DA}"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Estrellas</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Estrellas</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Estrellas</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ES" sz="1800" dirty="0" smtClean="0"/>
            <a:t>El personal del programa alienta los hábitos alimenticios saludables a la hora de comer. </a:t>
          </a:r>
          <a:endParaRPr lang="en-US" sz="18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717A3AD-D74A-40DA-BA08-D4E547DFC650}">
      <dgm:prSe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s-ES" sz="1800" dirty="0" smtClean="0"/>
            <a:t>El personal del programa alienta los hábitos alimenticios saludables a la hora de comer</a:t>
          </a:r>
          <a:r>
            <a:rPr lang="en-US" sz="1800" dirty="0" smtClean="0"/>
            <a:t>. </a:t>
          </a:r>
          <a:endParaRPr lang="en-US" sz="1800" dirty="0"/>
        </a:p>
      </dgm:t>
    </dgm:pt>
    <dgm:pt modelId="{77E19E0E-9517-431D-8815-A26A93737A15}" type="parTrans" cxnId="{BF75C4BE-5989-44E9-AC2B-87DD4DAF20D1}">
      <dgm:prSet/>
      <dgm:spPr/>
      <dgm:t>
        <a:bodyPr/>
        <a:lstStyle/>
        <a:p>
          <a:endParaRPr lang="en-US"/>
        </a:p>
      </dgm:t>
    </dgm:pt>
    <dgm:pt modelId="{3E35F514-B7E4-4A24-B9CE-30B4A1C2928E}" type="sibTrans" cxnId="{BF75C4BE-5989-44E9-AC2B-87DD4DAF20D1}">
      <dgm:prSet/>
      <dgm:spPr/>
      <dgm:t>
        <a:bodyPr/>
        <a:lstStyle/>
        <a:p>
          <a:endParaRPr lang="en-US"/>
        </a:p>
      </dgm:t>
    </dgm:pt>
    <dgm:pt modelId="{64CD9FCE-F3D0-43DA-82D4-E9186BF628C3}">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lstStyle/>
        <a:p>
          <a:r>
            <a:rPr lang="es-ES" sz="1800" dirty="0" smtClean="0"/>
            <a:t>El personal del programa proporciona adiestramiento sobre nutrición saludable, incluyendo adiestramiento sobre alimentación según los lineamientos del </a:t>
          </a:r>
          <a:r>
            <a:rPr lang="es-ES" sz="1800" dirty="0" err="1" smtClean="0"/>
            <a:t>USDA</a:t>
          </a:r>
          <a:r>
            <a:rPr lang="es-ES" sz="1800" dirty="0" smtClean="0"/>
            <a:t>, cómo los alimentos ayudan al cuerpo a crecer (preescolar), y cómo la buena nutrición ayuda a mantener la salud del cuerpo (edad escolar).</a:t>
          </a:r>
          <a:endParaRPr lang="en-US" sz="1800" dirty="0"/>
        </a:p>
      </dgm:t>
    </dgm:pt>
    <dgm:pt modelId="{07E0B334-7A66-4B4E-A364-88409B79A27F}" type="parTrans" cxnId="{0400364C-DB04-437C-9C1A-2C70EAB0589D}">
      <dgm:prSet/>
      <dgm:spPr/>
      <dgm:t>
        <a:bodyPr/>
        <a:lstStyle/>
        <a:p>
          <a:endParaRPr lang="en-US"/>
        </a:p>
      </dgm:t>
    </dgm:pt>
    <dgm:pt modelId="{FD891190-4B07-4016-817B-3451B7D75B99}" type="sibTrans" cxnId="{0400364C-DB04-437C-9C1A-2C70EAB0589D}">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0400364C-DB04-437C-9C1A-2C70EAB0589D}" srcId="{066A7990-AD35-3D42-A854-B39CAC6135D9}" destId="{64CD9FCE-F3D0-43DA-82D4-E9186BF628C3}" srcOrd="0" destOrd="0" parTransId="{07E0B334-7A66-4B4E-A364-88409B79A27F}" sibTransId="{FD891190-4B07-4016-817B-3451B7D75B99}"/>
    <dgm:cxn modelId="{FD2F9016-F37F-9443-A693-BECAEF3F9E0C}" srcId="{D715BB17-1654-6E40-A04A-C8A92CCDFBC8}" destId="{D0D01A6E-9679-7942-9CD5-8F0CD00C1FE2}" srcOrd="0" destOrd="0" parTransId="{DAEF57AF-B160-9E48-8569-7046408EF812}" sibTransId="{7205EAD3-F987-044D-BA3A-9F243CBCF926}"/>
    <dgm:cxn modelId="{1FA66372-1BE9-4977-B4F4-1918168257BD}" type="presOf" srcId="{C717A3AD-D74A-40DA-BA08-D4E547DFC650}" destId="{57A0C2F8-366D-BA47-B066-6BEF5ADF767A}" srcOrd="0" destOrd="0" presId="urn:microsoft.com/office/officeart/2005/8/layout/vList6"/>
    <dgm:cxn modelId="{5AC855EC-5DCE-4244-99C6-FC83695B64B3}" type="presOf" srcId="{066A7990-AD35-3D42-A854-B39CAC6135D9}" destId="{4EAFE5B6-71B7-0B41-82EC-D08FCC16EF5A}"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08B30CC4-DF98-4359-A1EF-8D848749C182}" type="presOf" srcId="{5EE33059-618B-544F-824E-3AD0CD43118B}" destId="{D896B76E-32EB-1140-B9DC-F57950572393}" srcOrd="0" destOrd="0" presId="urn:microsoft.com/office/officeart/2005/8/layout/vList6"/>
    <dgm:cxn modelId="{6AC85990-D2BB-4545-958A-9A12274B8A4D}" type="presOf" srcId="{D715BB17-1654-6E40-A04A-C8A92CCDFBC8}" destId="{0F246E25-F403-5548-AF57-6DDA04A5A6A2}" srcOrd="0" destOrd="0" presId="urn:microsoft.com/office/officeart/2005/8/layout/vList6"/>
    <dgm:cxn modelId="{AA3C6942-C223-4D38-9C48-0C83B9CDD870}" type="presOf" srcId="{D0D01A6E-9679-7942-9CD5-8F0CD00C1FE2}" destId="{4A3026D2-0489-BC42-948D-1014A8B91B65}" srcOrd="0" destOrd="0" presId="urn:microsoft.com/office/officeart/2005/8/layout/vList6"/>
    <dgm:cxn modelId="{BF98DD49-34A6-452E-BB11-89B3FD872305}" type="presOf" srcId="{A4271B27-25EF-EF43-8871-0F356A1B5E43}" destId="{906C1F50-CA77-634E-9691-F29D4FC9F4AC}"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5EF32C25-EA06-4A54-B2DC-EB6CA27FA936}" type="presOf" srcId="{64CD9FCE-F3D0-43DA-82D4-E9186BF628C3}" destId="{6E37CCFF-3A23-0642-9D00-EEF96B54ED0C}" srcOrd="0" destOrd="0" presId="urn:microsoft.com/office/officeart/2005/8/layout/vList6"/>
    <dgm:cxn modelId="{BF75C4BE-5989-44E9-AC2B-87DD4DAF20D1}" srcId="{5EE33059-618B-544F-824E-3AD0CD43118B}" destId="{C717A3AD-D74A-40DA-BA08-D4E547DFC650}" srcOrd="0" destOrd="0" parTransId="{77E19E0E-9517-431D-8815-A26A93737A15}" sibTransId="{3E35F514-B7E4-4A24-B9CE-30B4A1C2928E}"/>
    <dgm:cxn modelId="{903F2DBC-374D-4C7D-A0DA-7531CC7750A7}" type="presParOf" srcId="{906C1F50-CA77-634E-9691-F29D4FC9F4AC}" destId="{142ABCC6-5E41-4A45-B444-6E2206D5BE05}" srcOrd="0" destOrd="0" presId="urn:microsoft.com/office/officeart/2005/8/layout/vList6"/>
    <dgm:cxn modelId="{D23B2B20-548E-4EF1-87A0-7F1578E248D0}" type="presParOf" srcId="{142ABCC6-5E41-4A45-B444-6E2206D5BE05}" destId="{0F246E25-F403-5548-AF57-6DDA04A5A6A2}" srcOrd="0" destOrd="0" presId="urn:microsoft.com/office/officeart/2005/8/layout/vList6"/>
    <dgm:cxn modelId="{552B570A-7835-47AA-86B5-7FD1115C1353}" type="presParOf" srcId="{142ABCC6-5E41-4A45-B444-6E2206D5BE05}" destId="{4A3026D2-0489-BC42-948D-1014A8B91B65}" srcOrd="1" destOrd="0" presId="urn:microsoft.com/office/officeart/2005/8/layout/vList6"/>
    <dgm:cxn modelId="{4F6F39FB-BA5A-46F2-8AB9-7864F785BBCB}" type="presParOf" srcId="{906C1F50-CA77-634E-9691-F29D4FC9F4AC}" destId="{A8AC7BFF-4C1C-684E-A61E-301854006E4C}" srcOrd="1" destOrd="0" presId="urn:microsoft.com/office/officeart/2005/8/layout/vList6"/>
    <dgm:cxn modelId="{76EEA066-71C4-42E9-9DE2-13ADBA0F9D5B}" type="presParOf" srcId="{906C1F50-CA77-634E-9691-F29D4FC9F4AC}" destId="{BEC9E9B9-33EA-314F-B9D1-359E56D852AA}" srcOrd="2" destOrd="0" presId="urn:microsoft.com/office/officeart/2005/8/layout/vList6"/>
    <dgm:cxn modelId="{08129CA4-62BE-4E4C-8B87-E3D29E506D93}" type="presParOf" srcId="{BEC9E9B9-33EA-314F-B9D1-359E56D852AA}" destId="{D896B76E-32EB-1140-B9DC-F57950572393}" srcOrd="0" destOrd="0" presId="urn:microsoft.com/office/officeart/2005/8/layout/vList6"/>
    <dgm:cxn modelId="{78188187-F7AE-4C04-8315-3FA47AE416EE}" type="presParOf" srcId="{BEC9E9B9-33EA-314F-B9D1-359E56D852AA}" destId="{57A0C2F8-366D-BA47-B066-6BEF5ADF767A}" srcOrd="1" destOrd="0" presId="urn:microsoft.com/office/officeart/2005/8/layout/vList6"/>
    <dgm:cxn modelId="{CA711107-8F72-4139-9A7B-329FA7504F37}" type="presParOf" srcId="{906C1F50-CA77-634E-9691-F29D4FC9F4AC}" destId="{6702E53F-76E0-AD46-9052-BF399DC9ED74}" srcOrd="3" destOrd="0" presId="urn:microsoft.com/office/officeart/2005/8/layout/vList6"/>
    <dgm:cxn modelId="{7163EF28-C5BD-44C1-8C88-F2BF93B3115D}" type="presParOf" srcId="{906C1F50-CA77-634E-9691-F29D4FC9F4AC}" destId="{2C1B8258-F120-7541-AE2F-0C266E05ED5B}" srcOrd="4" destOrd="0" presId="urn:microsoft.com/office/officeart/2005/8/layout/vList6"/>
    <dgm:cxn modelId="{A3562041-50E9-4A64-A46B-EE42F23FBD5E}" type="presParOf" srcId="{2C1B8258-F120-7541-AE2F-0C266E05ED5B}" destId="{4EAFE5B6-71B7-0B41-82EC-D08FCC16EF5A}" srcOrd="0" destOrd="0" presId="urn:microsoft.com/office/officeart/2005/8/layout/vList6"/>
    <dgm:cxn modelId="{E4059A4E-6848-4DA6-98CE-53482DF082EE}"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Estrellas</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Estrellas</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Estrellas</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ES" sz="1800" dirty="0" smtClean="0"/>
            <a:t>Política del programa para comidas y meriendas que demuestre los criterios anteriores.</a:t>
          </a:r>
          <a:endParaRPr lang="en-US" sz="18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717A3AD-D74A-40DA-BA08-D4E547DFC650}">
      <dgm:prSe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s-ES" sz="1800" dirty="0" smtClean="0"/>
            <a:t>Política del programa para comidas y meriendas que demuestre los criterios </a:t>
          </a:r>
          <a:r>
            <a:rPr lang="en-US" sz="1800" dirty="0" err="1" smtClean="0"/>
            <a:t>anteriores</a:t>
          </a:r>
          <a:r>
            <a:rPr lang="en-US" sz="1800" dirty="0" smtClean="0"/>
            <a:t>.</a:t>
          </a:r>
          <a:endParaRPr lang="en-US" sz="1800" dirty="0"/>
        </a:p>
      </dgm:t>
    </dgm:pt>
    <dgm:pt modelId="{77E19E0E-9517-431D-8815-A26A93737A15}" type="parTrans" cxnId="{BF75C4BE-5989-44E9-AC2B-87DD4DAF20D1}">
      <dgm:prSet/>
      <dgm:spPr/>
      <dgm:t>
        <a:bodyPr/>
        <a:lstStyle/>
        <a:p>
          <a:endParaRPr lang="en-US"/>
        </a:p>
      </dgm:t>
    </dgm:pt>
    <dgm:pt modelId="{3E35F514-B7E4-4A24-B9CE-30B4A1C2928E}" type="sibTrans" cxnId="{BF75C4BE-5989-44E9-AC2B-87DD4DAF20D1}">
      <dgm:prSet/>
      <dgm:spPr/>
      <dgm:t>
        <a:bodyPr/>
        <a:lstStyle/>
        <a:p>
          <a:endParaRPr lang="en-US"/>
        </a:p>
      </dgm:t>
    </dgm:pt>
    <dgm:pt modelId="{64CD9FCE-F3D0-43DA-82D4-E9186BF628C3}">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s-ES" sz="1800" dirty="0" smtClean="0"/>
            <a:t>Descripción escrita de cómo y cuándo se proporciona el adiestramiento sobre nutrición que demuestre los criterios antes mencionados.</a:t>
          </a:r>
          <a:endParaRPr lang="en-US" sz="1800" dirty="0"/>
        </a:p>
      </dgm:t>
    </dgm:pt>
    <dgm:pt modelId="{07E0B334-7A66-4B4E-A364-88409B79A27F}" type="parTrans" cxnId="{0400364C-DB04-437C-9C1A-2C70EAB0589D}">
      <dgm:prSet/>
      <dgm:spPr/>
      <dgm:t>
        <a:bodyPr/>
        <a:lstStyle/>
        <a:p>
          <a:endParaRPr lang="en-US"/>
        </a:p>
      </dgm:t>
    </dgm:pt>
    <dgm:pt modelId="{FD891190-4B07-4016-817B-3451B7D75B99}" type="sibTrans" cxnId="{0400364C-DB04-437C-9C1A-2C70EAB0589D}">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0400364C-DB04-437C-9C1A-2C70EAB0589D}" srcId="{066A7990-AD35-3D42-A854-B39CAC6135D9}" destId="{64CD9FCE-F3D0-43DA-82D4-E9186BF628C3}" srcOrd="0" destOrd="0" parTransId="{07E0B334-7A66-4B4E-A364-88409B79A27F}" sibTransId="{FD891190-4B07-4016-817B-3451B7D75B99}"/>
    <dgm:cxn modelId="{7EC3777B-2A87-4F0C-A443-ED053A952D3B}" type="presOf" srcId="{A4271B27-25EF-EF43-8871-0F356A1B5E43}" destId="{906C1F50-CA77-634E-9691-F29D4FC9F4AC}" srcOrd="0" destOrd="0" presId="urn:microsoft.com/office/officeart/2005/8/layout/vList6"/>
    <dgm:cxn modelId="{FD2F9016-F37F-9443-A693-BECAEF3F9E0C}" srcId="{D715BB17-1654-6E40-A04A-C8A92CCDFBC8}" destId="{D0D01A6E-9679-7942-9CD5-8F0CD00C1FE2}" srcOrd="0" destOrd="0" parTransId="{DAEF57AF-B160-9E48-8569-7046408EF812}" sibTransId="{7205EAD3-F987-044D-BA3A-9F243CBCF926}"/>
    <dgm:cxn modelId="{79E73319-3ABC-42B6-98F9-30D9F11519E5}" type="presOf" srcId="{C717A3AD-D74A-40DA-BA08-D4E547DFC650}" destId="{57A0C2F8-366D-BA47-B066-6BEF5ADF767A}" srcOrd="0" destOrd="0" presId="urn:microsoft.com/office/officeart/2005/8/layout/vList6"/>
    <dgm:cxn modelId="{BD0E4278-86B3-4696-BC51-05C2DEF0B9EE}" type="presOf" srcId="{066A7990-AD35-3D42-A854-B39CAC6135D9}" destId="{4EAFE5B6-71B7-0B41-82EC-D08FCC16EF5A}" srcOrd="0" destOrd="0" presId="urn:microsoft.com/office/officeart/2005/8/layout/vList6"/>
    <dgm:cxn modelId="{DFCD5058-3D8F-43F4-8B0D-F6ACE16C6F16}" type="presOf" srcId="{5EE33059-618B-544F-824E-3AD0CD43118B}" destId="{D896B76E-32EB-1140-B9DC-F57950572393}"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D6D52A10-EA1A-904D-938E-AB64A6206741}" srcId="{A4271B27-25EF-EF43-8871-0F356A1B5E43}" destId="{D715BB17-1654-6E40-A04A-C8A92CCDFBC8}" srcOrd="0" destOrd="0" parTransId="{D3C8EDC0-FC58-2742-B445-51DA5D995E3F}" sibTransId="{2E4BF7F3-2A47-E14B-B9C3-54C461C613A2}"/>
    <dgm:cxn modelId="{D58740DC-3D45-401E-B4C8-EE3CD546440A}" type="presOf" srcId="{D715BB17-1654-6E40-A04A-C8A92CCDFBC8}" destId="{0F246E25-F403-5548-AF57-6DDA04A5A6A2}" srcOrd="0" destOrd="0" presId="urn:microsoft.com/office/officeart/2005/8/layout/vList6"/>
    <dgm:cxn modelId="{8653CF5C-B08F-416A-BE2D-B315EE8B94AE}" type="presOf" srcId="{D0D01A6E-9679-7942-9CD5-8F0CD00C1FE2}" destId="{4A3026D2-0489-BC42-948D-1014A8B91B65}" srcOrd="0" destOrd="0" presId="urn:microsoft.com/office/officeart/2005/8/layout/vList6"/>
    <dgm:cxn modelId="{1CEEAE8D-D1F4-492A-AB1C-31BC49397EEA}" type="presOf" srcId="{64CD9FCE-F3D0-43DA-82D4-E9186BF628C3}" destId="{6E37CCFF-3A23-0642-9D00-EEF96B54ED0C}" srcOrd="0" destOrd="0" presId="urn:microsoft.com/office/officeart/2005/8/layout/vList6"/>
    <dgm:cxn modelId="{BF75C4BE-5989-44E9-AC2B-87DD4DAF20D1}" srcId="{5EE33059-618B-544F-824E-3AD0CD43118B}" destId="{C717A3AD-D74A-40DA-BA08-D4E547DFC650}" srcOrd="0" destOrd="0" parTransId="{77E19E0E-9517-431D-8815-A26A93737A15}" sibTransId="{3E35F514-B7E4-4A24-B9CE-30B4A1C2928E}"/>
    <dgm:cxn modelId="{CAF7FBEF-F561-4E05-83B3-9594D33444B6}" type="presParOf" srcId="{906C1F50-CA77-634E-9691-F29D4FC9F4AC}" destId="{142ABCC6-5E41-4A45-B444-6E2206D5BE05}" srcOrd="0" destOrd="0" presId="urn:microsoft.com/office/officeart/2005/8/layout/vList6"/>
    <dgm:cxn modelId="{8C6B8A65-96CB-48D9-AAC9-68189DB8FE79}" type="presParOf" srcId="{142ABCC6-5E41-4A45-B444-6E2206D5BE05}" destId="{0F246E25-F403-5548-AF57-6DDA04A5A6A2}" srcOrd="0" destOrd="0" presId="urn:microsoft.com/office/officeart/2005/8/layout/vList6"/>
    <dgm:cxn modelId="{A3769176-2E1A-4E94-82E1-13CB3E614C5D}" type="presParOf" srcId="{142ABCC6-5E41-4A45-B444-6E2206D5BE05}" destId="{4A3026D2-0489-BC42-948D-1014A8B91B65}" srcOrd="1" destOrd="0" presId="urn:microsoft.com/office/officeart/2005/8/layout/vList6"/>
    <dgm:cxn modelId="{FBD3395C-A61C-4BC9-BB7A-A534759D169B}" type="presParOf" srcId="{906C1F50-CA77-634E-9691-F29D4FC9F4AC}" destId="{A8AC7BFF-4C1C-684E-A61E-301854006E4C}" srcOrd="1" destOrd="0" presId="urn:microsoft.com/office/officeart/2005/8/layout/vList6"/>
    <dgm:cxn modelId="{6D23011D-D061-4955-89CB-1201C11FAAB8}" type="presParOf" srcId="{906C1F50-CA77-634E-9691-F29D4FC9F4AC}" destId="{BEC9E9B9-33EA-314F-B9D1-359E56D852AA}" srcOrd="2" destOrd="0" presId="urn:microsoft.com/office/officeart/2005/8/layout/vList6"/>
    <dgm:cxn modelId="{C23CD946-CDC7-4289-95F8-A76590A0B7F4}" type="presParOf" srcId="{BEC9E9B9-33EA-314F-B9D1-359E56D852AA}" destId="{D896B76E-32EB-1140-B9DC-F57950572393}" srcOrd="0" destOrd="0" presId="urn:microsoft.com/office/officeart/2005/8/layout/vList6"/>
    <dgm:cxn modelId="{08BC3D65-13BF-4164-9418-0EB67AC64308}" type="presParOf" srcId="{BEC9E9B9-33EA-314F-B9D1-359E56D852AA}" destId="{57A0C2F8-366D-BA47-B066-6BEF5ADF767A}" srcOrd="1" destOrd="0" presId="urn:microsoft.com/office/officeart/2005/8/layout/vList6"/>
    <dgm:cxn modelId="{E87B4D86-F239-49B2-91E0-822EC3E4CFD7}" type="presParOf" srcId="{906C1F50-CA77-634E-9691-F29D4FC9F4AC}" destId="{6702E53F-76E0-AD46-9052-BF399DC9ED74}" srcOrd="3" destOrd="0" presId="urn:microsoft.com/office/officeart/2005/8/layout/vList6"/>
    <dgm:cxn modelId="{EBFE56F8-14C0-450A-81DF-B93C0163BD53}" type="presParOf" srcId="{906C1F50-CA77-634E-9691-F29D4FC9F4AC}" destId="{2C1B8258-F120-7541-AE2F-0C266E05ED5B}" srcOrd="4" destOrd="0" presId="urn:microsoft.com/office/officeart/2005/8/layout/vList6"/>
    <dgm:cxn modelId="{9587267D-2E87-4F8D-B7BF-A6CC243C1095}" type="presParOf" srcId="{2C1B8258-F120-7541-AE2F-0C266E05ED5B}" destId="{4EAFE5B6-71B7-0B41-82EC-D08FCC16EF5A}" srcOrd="0" destOrd="0" presId="urn:microsoft.com/office/officeart/2005/8/layout/vList6"/>
    <dgm:cxn modelId="{46465616-8B1F-4514-B134-D8E02742EA90}"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Estrellas</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Estrellas</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Estrellas</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1800" dirty="0" smtClean="0"/>
            <a:t>Ninguna</a:t>
          </a:r>
          <a:endParaRPr lang="en-US" sz="18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ES" sz="1800" smtClean="0"/>
            <a:t>El personal del programa emplea oportunidades naturales para:</a:t>
          </a:r>
          <a:endParaRPr lang="en-US" sz="18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s-ES" sz="1800" dirty="0" smtClean="0"/>
            <a:t>El personal del programa proporciona formación sobre la importancia de la actividad física.</a:t>
          </a:r>
          <a:endParaRPr lang="en-US" sz="18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6889EFBC-046E-4DDF-A8A7-11F0F4A3542C}">
      <dgm:prSet custT="1"/>
      <dgm:spPr/>
      <dgm:t>
        <a:bodyPr/>
        <a:lstStyle/>
        <a:p>
          <a:r>
            <a:rPr lang="en-US" sz="1800" dirty="0" smtClean="0"/>
            <a:t>• incrementar la actividad física</a:t>
          </a:r>
        </a:p>
      </dgm:t>
    </dgm:pt>
    <dgm:pt modelId="{9EC24DF4-EF1F-4A2C-81B2-FA750986697A}" type="parTrans" cxnId="{6112A97B-4541-460B-9B37-8DC3B29F39EB}">
      <dgm:prSet/>
      <dgm:spPr/>
      <dgm:t>
        <a:bodyPr/>
        <a:lstStyle/>
        <a:p>
          <a:endParaRPr lang="en-US"/>
        </a:p>
      </dgm:t>
    </dgm:pt>
    <dgm:pt modelId="{52099CC8-E166-42F8-BA6F-AE00E3893CF5}" type="sibTrans" cxnId="{6112A97B-4541-460B-9B37-8DC3B29F39EB}">
      <dgm:prSet/>
      <dgm:spPr/>
      <dgm:t>
        <a:bodyPr/>
        <a:lstStyle/>
        <a:p>
          <a:endParaRPr lang="en-US"/>
        </a:p>
      </dgm:t>
    </dgm:pt>
    <dgm:pt modelId="{0813A47E-5971-4D27-B6FD-DB876F859960}">
      <dgm:prSet custT="1"/>
      <dgm:spPr/>
      <dgm:t>
        <a:bodyPr/>
        <a:lstStyle/>
        <a:p>
          <a:r>
            <a:rPr lang="en-US" sz="1800" dirty="0" smtClean="0"/>
            <a:t>• planear actividad física de intensidad moderada a vigorosa diariamente</a:t>
          </a:r>
        </a:p>
      </dgm:t>
    </dgm:pt>
    <dgm:pt modelId="{92830B68-BF2B-4A5C-8B4C-257E07F4AA4D}" type="parTrans" cxnId="{1B3DBE96-0A5C-4E65-93E7-652FF9724C9E}">
      <dgm:prSet/>
      <dgm:spPr/>
      <dgm:t>
        <a:bodyPr/>
        <a:lstStyle/>
        <a:p>
          <a:endParaRPr lang="en-US"/>
        </a:p>
      </dgm:t>
    </dgm:pt>
    <dgm:pt modelId="{0E57D497-59A5-430C-B460-BF561AA39581}" type="sibTrans" cxnId="{1B3DBE96-0A5C-4E65-93E7-652FF9724C9E}">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FD2F9016-F37F-9443-A693-BECAEF3F9E0C}" srcId="{D715BB17-1654-6E40-A04A-C8A92CCDFBC8}" destId="{D0D01A6E-9679-7942-9CD5-8F0CD00C1FE2}" srcOrd="0" destOrd="0" parTransId="{DAEF57AF-B160-9E48-8569-7046408EF812}" sibTransId="{7205EAD3-F987-044D-BA3A-9F243CBCF926}"/>
    <dgm:cxn modelId="{A839766F-01A6-4223-B2AF-885FB40FBA62}" type="presOf" srcId="{D0D01A6E-9679-7942-9CD5-8F0CD00C1FE2}" destId="{4A3026D2-0489-BC42-948D-1014A8B91B65}" srcOrd="0" destOrd="0" presId="urn:microsoft.com/office/officeart/2005/8/layout/vList6"/>
    <dgm:cxn modelId="{AD4A0C31-720E-4392-8E14-5D032856F507}" type="presOf" srcId="{066A7990-AD35-3D42-A854-B39CAC6135D9}" destId="{4EAFE5B6-71B7-0B41-82EC-D08FCC16EF5A}" srcOrd="0" destOrd="0" presId="urn:microsoft.com/office/officeart/2005/8/layout/vList6"/>
    <dgm:cxn modelId="{1B3DBE96-0A5C-4E65-93E7-652FF9724C9E}" srcId="{D715BB17-1654-6E40-A04A-C8A92CCDFBC8}" destId="{0813A47E-5971-4D27-B6FD-DB876F859960}" srcOrd="2" destOrd="0" parTransId="{92830B68-BF2B-4A5C-8B4C-257E07F4AA4D}" sibTransId="{0E57D497-59A5-430C-B460-BF561AA39581}"/>
    <dgm:cxn modelId="{583B1C0C-7D39-4ADC-BB9E-FC73B509EE8C}" type="presOf" srcId="{C8F01D3C-9142-FB44-BE51-94470A5DAB50}" destId="{57A0C2F8-366D-BA47-B066-6BEF5ADF767A}" srcOrd="0" destOrd="0" presId="urn:microsoft.com/office/officeart/2005/8/layout/vList6"/>
    <dgm:cxn modelId="{2144ABF6-DD75-41FD-B0A8-1AEE1DB79B19}" type="presOf" srcId="{D715BB17-1654-6E40-A04A-C8A92CCDFBC8}" destId="{0F246E25-F403-5548-AF57-6DDA04A5A6A2}"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CEEABC92-0055-44AE-AD31-1B3CEDDE9E78}" type="presOf" srcId="{0813A47E-5971-4D27-B6FD-DB876F859960}" destId="{4A3026D2-0489-BC42-948D-1014A8B91B65}" srcOrd="0" destOrd="2"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9D3AC23E-87E3-BB43-8666-9353229DC48F}" srcId="{A4271B27-25EF-EF43-8871-0F356A1B5E43}" destId="{5EE33059-618B-544F-824E-3AD0CD43118B}" srcOrd="1" destOrd="0" parTransId="{A22E9473-9592-EA4B-83F2-8D30FB3087D5}" sibTransId="{753958CC-AE7F-C846-B27D-ED047B136808}"/>
    <dgm:cxn modelId="{D24C0316-2529-41B3-B77D-D5B02676C16B}" type="presOf" srcId="{A4271B27-25EF-EF43-8871-0F356A1B5E43}" destId="{906C1F50-CA77-634E-9691-F29D4FC9F4AC}" srcOrd="0" destOrd="0" presId="urn:microsoft.com/office/officeart/2005/8/layout/vList6"/>
    <dgm:cxn modelId="{3B66BEB6-302B-4846-888E-E2242AED28E4}" type="presOf" srcId="{6889EFBC-046E-4DDF-A8A7-11F0F4A3542C}" destId="{4A3026D2-0489-BC42-948D-1014A8B91B65}" srcOrd="0" destOrd="1" presId="urn:microsoft.com/office/officeart/2005/8/layout/vList6"/>
    <dgm:cxn modelId="{B094AB87-8653-415A-AE68-DEA0EF660688}" type="presOf" srcId="{5EE33059-618B-544F-824E-3AD0CD43118B}" destId="{D896B76E-32EB-1140-B9DC-F57950572393}"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C3D82A46-19E7-4D85-9DCD-0E3D5AE6A64E}" type="presOf" srcId="{40AD2A2B-7EEC-4E48-A9F9-2D301F90A22F}" destId="{6E37CCFF-3A23-0642-9D00-EEF96B54ED0C}"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6112A97B-4541-460B-9B37-8DC3B29F39EB}" srcId="{D715BB17-1654-6E40-A04A-C8A92CCDFBC8}" destId="{6889EFBC-046E-4DDF-A8A7-11F0F4A3542C}" srcOrd="1" destOrd="0" parTransId="{9EC24DF4-EF1F-4A2C-81B2-FA750986697A}" sibTransId="{52099CC8-E166-42F8-BA6F-AE00E3893CF5}"/>
    <dgm:cxn modelId="{F6FE3864-DCED-4E22-A218-0533387A0940}" type="presParOf" srcId="{906C1F50-CA77-634E-9691-F29D4FC9F4AC}" destId="{142ABCC6-5E41-4A45-B444-6E2206D5BE05}" srcOrd="0" destOrd="0" presId="urn:microsoft.com/office/officeart/2005/8/layout/vList6"/>
    <dgm:cxn modelId="{44DDF9D6-8BBE-42E0-9E76-79EC0DA8C888}" type="presParOf" srcId="{142ABCC6-5E41-4A45-B444-6E2206D5BE05}" destId="{0F246E25-F403-5548-AF57-6DDA04A5A6A2}" srcOrd="0" destOrd="0" presId="urn:microsoft.com/office/officeart/2005/8/layout/vList6"/>
    <dgm:cxn modelId="{138509EB-5481-420F-91C1-2673653C10E2}" type="presParOf" srcId="{142ABCC6-5E41-4A45-B444-6E2206D5BE05}" destId="{4A3026D2-0489-BC42-948D-1014A8B91B65}" srcOrd="1" destOrd="0" presId="urn:microsoft.com/office/officeart/2005/8/layout/vList6"/>
    <dgm:cxn modelId="{2E88D54B-6906-4D02-A91C-3F5349A74CDF}" type="presParOf" srcId="{906C1F50-CA77-634E-9691-F29D4FC9F4AC}" destId="{A8AC7BFF-4C1C-684E-A61E-301854006E4C}" srcOrd="1" destOrd="0" presId="urn:microsoft.com/office/officeart/2005/8/layout/vList6"/>
    <dgm:cxn modelId="{A19C1906-776A-46F5-867C-44A5D0347A3F}" type="presParOf" srcId="{906C1F50-CA77-634E-9691-F29D4FC9F4AC}" destId="{BEC9E9B9-33EA-314F-B9D1-359E56D852AA}" srcOrd="2" destOrd="0" presId="urn:microsoft.com/office/officeart/2005/8/layout/vList6"/>
    <dgm:cxn modelId="{5035F65E-D34C-4220-B1A7-533BE0CC1396}" type="presParOf" srcId="{BEC9E9B9-33EA-314F-B9D1-359E56D852AA}" destId="{D896B76E-32EB-1140-B9DC-F57950572393}" srcOrd="0" destOrd="0" presId="urn:microsoft.com/office/officeart/2005/8/layout/vList6"/>
    <dgm:cxn modelId="{F3A95A8B-869F-4B9B-BCA6-77F54BA7C7FE}" type="presParOf" srcId="{BEC9E9B9-33EA-314F-B9D1-359E56D852AA}" destId="{57A0C2F8-366D-BA47-B066-6BEF5ADF767A}" srcOrd="1" destOrd="0" presId="urn:microsoft.com/office/officeart/2005/8/layout/vList6"/>
    <dgm:cxn modelId="{AEAFD7D8-357F-46ED-9C84-5B64A2DD1890}" type="presParOf" srcId="{906C1F50-CA77-634E-9691-F29D4FC9F4AC}" destId="{6702E53F-76E0-AD46-9052-BF399DC9ED74}" srcOrd="3" destOrd="0" presId="urn:microsoft.com/office/officeart/2005/8/layout/vList6"/>
    <dgm:cxn modelId="{9370AE03-C9E4-4CD5-8BB4-8C23D72C27C9}" type="presParOf" srcId="{906C1F50-CA77-634E-9691-F29D4FC9F4AC}" destId="{2C1B8258-F120-7541-AE2F-0C266E05ED5B}" srcOrd="4" destOrd="0" presId="urn:microsoft.com/office/officeart/2005/8/layout/vList6"/>
    <dgm:cxn modelId="{69945F40-292C-4525-8844-633C3F6055AD}" type="presParOf" srcId="{2C1B8258-F120-7541-AE2F-0C266E05ED5B}" destId="{4EAFE5B6-71B7-0B41-82EC-D08FCC16EF5A}" srcOrd="0" destOrd="0" presId="urn:microsoft.com/office/officeart/2005/8/layout/vList6"/>
    <dgm:cxn modelId="{EE9554E0-A948-469C-A17A-0B4F2DD1C5F7}"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Estrellas</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Estrellas</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Estrellas</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1800" dirty="0" smtClean="0"/>
            <a:t>Ninguna</a:t>
          </a:r>
          <a:endParaRPr lang="en-US" sz="18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ES" sz="1800" dirty="0" smtClean="0"/>
            <a:t>Descripción escrita de cómo y cuándo el personal del programa emplea </a:t>
          </a:r>
          <a:r>
            <a:rPr lang="en-US" sz="1800" dirty="0" smtClean="0"/>
            <a:t>oportunidades naturales para </a:t>
          </a:r>
          <a:r>
            <a:rPr lang="es-ES" sz="1800" dirty="0" smtClean="0"/>
            <a:t>alentar la actividad física de intensidad moderada a vigorosa.</a:t>
          </a:r>
          <a:endParaRPr lang="en-US" sz="18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s-ES" sz="1800" dirty="0" smtClean="0"/>
            <a:t>Descripción escrita de la instrucción proporcionada a los niños sobre la importancia de </a:t>
          </a:r>
          <a:r>
            <a:rPr lang="en-US" sz="1800" dirty="0" smtClean="0"/>
            <a:t>la actividad física.</a:t>
          </a:r>
          <a:endParaRPr lang="en-US" sz="18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90E6F671-7576-46B0-8CFB-61CDA5B00A55}" type="presOf" srcId="{5EE33059-618B-544F-824E-3AD0CD43118B}" destId="{D896B76E-32EB-1140-B9DC-F57950572393}" srcOrd="0" destOrd="0" presId="urn:microsoft.com/office/officeart/2005/8/layout/vList6"/>
    <dgm:cxn modelId="{028E5D17-D932-4723-B0D7-9FA367F75FE1}" type="presOf" srcId="{066A7990-AD35-3D42-A854-B39CAC6135D9}" destId="{4EAFE5B6-71B7-0B41-82EC-D08FCC16EF5A}" srcOrd="0" destOrd="0" presId="urn:microsoft.com/office/officeart/2005/8/layout/vList6"/>
    <dgm:cxn modelId="{FD2F9016-F37F-9443-A693-BECAEF3F9E0C}" srcId="{D715BB17-1654-6E40-A04A-C8A92CCDFBC8}" destId="{D0D01A6E-9679-7942-9CD5-8F0CD00C1FE2}" srcOrd="0" destOrd="0" parTransId="{DAEF57AF-B160-9E48-8569-7046408EF812}" sibTransId="{7205EAD3-F987-044D-BA3A-9F243CBCF926}"/>
    <dgm:cxn modelId="{23BE3C48-0E3E-2C42-9DB6-E996D12D38A7}" srcId="{5EE33059-618B-544F-824E-3AD0CD43118B}" destId="{C8F01D3C-9142-FB44-BE51-94470A5DAB50}" srcOrd="0" destOrd="0" parTransId="{6B13259D-9C25-0742-9C05-1E0031ADA313}" sibTransId="{610876A3-152A-EA4F-B928-A651F6AB65F1}"/>
    <dgm:cxn modelId="{A7D96EE8-AC6D-8942-9440-AF683E368D41}" srcId="{A4271B27-25EF-EF43-8871-0F356A1B5E43}" destId="{066A7990-AD35-3D42-A854-B39CAC6135D9}" srcOrd="2" destOrd="0" parTransId="{ACE52219-4B00-1D4E-8D12-04D3D10D5162}" sibTransId="{49055C0E-90F6-4B4A-8124-A1EE246ECB76}"/>
    <dgm:cxn modelId="{56DFFD63-92D4-4B59-821D-0D9819350330}" type="presOf" srcId="{40AD2A2B-7EEC-4E48-A9F9-2D301F90A22F}" destId="{6E37CCFF-3A23-0642-9D00-EEF96B54ED0C}" srcOrd="0" destOrd="0" presId="urn:microsoft.com/office/officeart/2005/8/layout/vList6"/>
    <dgm:cxn modelId="{F4F98B3A-0BA0-4678-860D-47C8EA1179DA}" type="presOf" srcId="{C8F01D3C-9142-FB44-BE51-94470A5DAB50}" destId="{57A0C2F8-366D-BA47-B066-6BEF5ADF767A}" srcOrd="0" destOrd="0" presId="urn:microsoft.com/office/officeart/2005/8/layout/vList6"/>
    <dgm:cxn modelId="{638B5CA2-F5F0-4936-A457-E7A492A1586B}" type="presOf" srcId="{A4271B27-25EF-EF43-8871-0F356A1B5E43}" destId="{906C1F50-CA77-634E-9691-F29D4FC9F4AC}"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C2DD6EEC-A748-4EED-ADC8-1C9AA5711AE2}" type="presOf" srcId="{D715BB17-1654-6E40-A04A-C8A92CCDFBC8}" destId="{0F246E25-F403-5548-AF57-6DDA04A5A6A2}"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F283A238-DDEE-4843-97E1-FA5E89287EE1}" type="presOf" srcId="{D0D01A6E-9679-7942-9CD5-8F0CD00C1FE2}" destId="{4A3026D2-0489-BC42-948D-1014A8B91B65}" srcOrd="0" destOrd="0" presId="urn:microsoft.com/office/officeart/2005/8/layout/vList6"/>
    <dgm:cxn modelId="{956010A8-9257-46C0-B2F9-2AA9C71E41E2}" type="presParOf" srcId="{906C1F50-CA77-634E-9691-F29D4FC9F4AC}" destId="{142ABCC6-5E41-4A45-B444-6E2206D5BE05}" srcOrd="0" destOrd="0" presId="urn:microsoft.com/office/officeart/2005/8/layout/vList6"/>
    <dgm:cxn modelId="{0E20642D-B757-45D3-95C6-B71E6702481D}" type="presParOf" srcId="{142ABCC6-5E41-4A45-B444-6E2206D5BE05}" destId="{0F246E25-F403-5548-AF57-6DDA04A5A6A2}" srcOrd="0" destOrd="0" presId="urn:microsoft.com/office/officeart/2005/8/layout/vList6"/>
    <dgm:cxn modelId="{5A70C2E5-0D52-4133-91F1-8892CC1F7904}" type="presParOf" srcId="{142ABCC6-5E41-4A45-B444-6E2206D5BE05}" destId="{4A3026D2-0489-BC42-948D-1014A8B91B65}" srcOrd="1" destOrd="0" presId="urn:microsoft.com/office/officeart/2005/8/layout/vList6"/>
    <dgm:cxn modelId="{2634BB6F-9E72-4748-B345-D2AB3905B3D3}" type="presParOf" srcId="{906C1F50-CA77-634E-9691-F29D4FC9F4AC}" destId="{A8AC7BFF-4C1C-684E-A61E-301854006E4C}" srcOrd="1" destOrd="0" presId="urn:microsoft.com/office/officeart/2005/8/layout/vList6"/>
    <dgm:cxn modelId="{972919B8-986D-4057-B79D-B331263366F0}" type="presParOf" srcId="{906C1F50-CA77-634E-9691-F29D4FC9F4AC}" destId="{BEC9E9B9-33EA-314F-B9D1-359E56D852AA}" srcOrd="2" destOrd="0" presId="urn:microsoft.com/office/officeart/2005/8/layout/vList6"/>
    <dgm:cxn modelId="{29DB150E-07B1-4703-AAA0-E4B1F999CEA6}" type="presParOf" srcId="{BEC9E9B9-33EA-314F-B9D1-359E56D852AA}" destId="{D896B76E-32EB-1140-B9DC-F57950572393}" srcOrd="0" destOrd="0" presId="urn:microsoft.com/office/officeart/2005/8/layout/vList6"/>
    <dgm:cxn modelId="{74FF6B4D-0A3B-47FF-9F4E-6E21B97E3536}" type="presParOf" srcId="{BEC9E9B9-33EA-314F-B9D1-359E56D852AA}" destId="{57A0C2F8-366D-BA47-B066-6BEF5ADF767A}" srcOrd="1" destOrd="0" presId="urn:microsoft.com/office/officeart/2005/8/layout/vList6"/>
    <dgm:cxn modelId="{30B100FB-52AE-4C3A-9B26-FC15B5F5DFE4}" type="presParOf" srcId="{906C1F50-CA77-634E-9691-F29D4FC9F4AC}" destId="{6702E53F-76E0-AD46-9052-BF399DC9ED74}" srcOrd="3" destOrd="0" presId="urn:microsoft.com/office/officeart/2005/8/layout/vList6"/>
    <dgm:cxn modelId="{9901A674-E3E5-4DD0-ABE3-F07184B0701A}" type="presParOf" srcId="{906C1F50-CA77-634E-9691-F29D4FC9F4AC}" destId="{2C1B8258-F120-7541-AE2F-0C266E05ED5B}" srcOrd="4" destOrd="0" presId="urn:microsoft.com/office/officeart/2005/8/layout/vList6"/>
    <dgm:cxn modelId="{19D57EFA-8AD2-4E4F-A543-BF34B1BD1555}" type="presParOf" srcId="{2C1B8258-F120-7541-AE2F-0C266E05ED5B}" destId="{4EAFE5B6-71B7-0B41-82EC-D08FCC16EF5A}" srcOrd="0" destOrd="0" presId="urn:microsoft.com/office/officeart/2005/8/layout/vList6"/>
    <dgm:cxn modelId="{9BCA4153-BCBA-4DDE-99BC-1E6AD5E82039}"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Estrellas</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Estrellas</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Estrellas</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1800" dirty="0" smtClean="0"/>
            <a:t>Ninguna</a:t>
          </a:r>
          <a:endParaRPr lang="en-US" sz="18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ES" sz="1800" dirty="0" smtClean="0"/>
            <a:t>La política del programa indica la disposición para incluir a niños con necesidades especiales de salud (temporales o permanentes) y para hacer las excepciones y adaptaciones </a:t>
          </a:r>
          <a:r>
            <a:rPr lang="en-US" sz="1800" dirty="0" smtClean="0"/>
            <a:t>necesarias.</a:t>
          </a:r>
          <a:endParaRPr lang="en-US" sz="18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s-ES" sz="1800" dirty="0" smtClean="0"/>
            <a:t>El personal del programa consulta y colabora con los profesionales de la salud y servicios relacionados a fin de satisfacer las necesidades individuales de salud de los niños, según </a:t>
          </a:r>
          <a:r>
            <a:rPr lang="en-US" sz="1800" dirty="0" smtClean="0"/>
            <a:t>corresponda.</a:t>
          </a:r>
          <a:endParaRPr lang="en-US" sz="18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FD2F9016-F37F-9443-A693-BECAEF3F9E0C}" srcId="{D715BB17-1654-6E40-A04A-C8A92CCDFBC8}" destId="{D0D01A6E-9679-7942-9CD5-8F0CD00C1FE2}" srcOrd="0" destOrd="0" parTransId="{DAEF57AF-B160-9E48-8569-7046408EF812}" sibTransId="{7205EAD3-F987-044D-BA3A-9F243CBCF926}"/>
    <dgm:cxn modelId="{433AD591-BC59-4CF9-8F5B-6424460DEC5C}" type="presOf" srcId="{5EE33059-618B-544F-824E-3AD0CD43118B}" destId="{D896B76E-32EB-1140-B9DC-F57950572393}" srcOrd="0" destOrd="0" presId="urn:microsoft.com/office/officeart/2005/8/layout/vList6"/>
    <dgm:cxn modelId="{287A0AE7-9CAD-4596-8C2E-A2BFFE513717}" type="presOf" srcId="{066A7990-AD35-3D42-A854-B39CAC6135D9}" destId="{4EAFE5B6-71B7-0B41-82EC-D08FCC16EF5A}" srcOrd="0" destOrd="0" presId="urn:microsoft.com/office/officeart/2005/8/layout/vList6"/>
    <dgm:cxn modelId="{42BD4612-3699-4A18-9431-9DF9F5921962}" type="presOf" srcId="{40AD2A2B-7EEC-4E48-A9F9-2D301F90A22F}" destId="{6E37CCFF-3A23-0642-9D00-EEF96B54ED0C}" srcOrd="0" destOrd="0" presId="urn:microsoft.com/office/officeart/2005/8/layout/vList6"/>
    <dgm:cxn modelId="{8E230987-E0EA-47A8-ADFF-00D38AD94847}" type="presOf" srcId="{A4271B27-25EF-EF43-8871-0F356A1B5E43}" destId="{906C1F50-CA77-634E-9691-F29D4FC9F4AC}"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5BCBA5E8-EF88-EC49-ADBB-492E4A311C29}" srcId="{066A7990-AD35-3D42-A854-B39CAC6135D9}" destId="{40AD2A2B-7EEC-4E48-A9F9-2D301F90A22F}" srcOrd="0" destOrd="0" parTransId="{9AE78C7B-6189-1845-8D14-A90975B7CCE3}" sibTransId="{D9263F63-EC52-4146-8AE6-E4DF563EC4A2}"/>
    <dgm:cxn modelId="{9D3AC23E-87E3-BB43-8666-9353229DC48F}" srcId="{A4271B27-25EF-EF43-8871-0F356A1B5E43}" destId="{5EE33059-618B-544F-824E-3AD0CD43118B}" srcOrd="1" destOrd="0" parTransId="{A22E9473-9592-EA4B-83F2-8D30FB3087D5}" sibTransId="{753958CC-AE7F-C846-B27D-ED047B136808}"/>
    <dgm:cxn modelId="{D6D52A10-EA1A-904D-938E-AB64A6206741}" srcId="{A4271B27-25EF-EF43-8871-0F356A1B5E43}" destId="{D715BB17-1654-6E40-A04A-C8A92CCDFBC8}" srcOrd="0" destOrd="0" parTransId="{D3C8EDC0-FC58-2742-B445-51DA5D995E3F}" sibTransId="{2E4BF7F3-2A47-E14B-B9C3-54C461C613A2}"/>
    <dgm:cxn modelId="{123D21C9-8F22-4946-8495-2DCDF692E7BF}" type="presOf" srcId="{D0D01A6E-9679-7942-9CD5-8F0CD00C1FE2}" destId="{4A3026D2-0489-BC42-948D-1014A8B91B65}"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10DCFE82-D111-4B68-B2EC-239F439A6E3E}" type="presOf" srcId="{D715BB17-1654-6E40-A04A-C8A92CCDFBC8}" destId="{0F246E25-F403-5548-AF57-6DDA04A5A6A2}" srcOrd="0" destOrd="0" presId="urn:microsoft.com/office/officeart/2005/8/layout/vList6"/>
    <dgm:cxn modelId="{6328BD45-111E-4C23-9C9F-C7D74E452AE2}" type="presOf" srcId="{C8F01D3C-9142-FB44-BE51-94470A5DAB50}" destId="{57A0C2F8-366D-BA47-B066-6BEF5ADF767A}" srcOrd="0" destOrd="0" presId="urn:microsoft.com/office/officeart/2005/8/layout/vList6"/>
    <dgm:cxn modelId="{16362019-3DA6-431B-8E34-4ECA00AEDE12}" type="presParOf" srcId="{906C1F50-CA77-634E-9691-F29D4FC9F4AC}" destId="{142ABCC6-5E41-4A45-B444-6E2206D5BE05}" srcOrd="0" destOrd="0" presId="urn:microsoft.com/office/officeart/2005/8/layout/vList6"/>
    <dgm:cxn modelId="{BF099C5B-F9AD-43A1-8655-6E2D5ECAFEAB}" type="presParOf" srcId="{142ABCC6-5E41-4A45-B444-6E2206D5BE05}" destId="{0F246E25-F403-5548-AF57-6DDA04A5A6A2}" srcOrd="0" destOrd="0" presId="urn:microsoft.com/office/officeart/2005/8/layout/vList6"/>
    <dgm:cxn modelId="{20A94068-7E27-47D7-8981-DEF30A597495}" type="presParOf" srcId="{142ABCC6-5E41-4A45-B444-6E2206D5BE05}" destId="{4A3026D2-0489-BC42-948D-1014A8B91B65}" srcOrd="1" destOrd="0" presId="urn:microsoft.com/office/officeart/2005/8/layout/vList6"/>
    <dgm:cxn modelId="{7B9ECBB4-193B-480D-9542-B859B7A7CA02}" type="presParOf" srcId="{906C1F50-CA77-634E-9691-F29D4FC9F4AC}" destId="{A8AC7BFF-4C1C-684E-A61E-301854006E4C}" srcOrd="1" destOrd="0" presId="urn:microsoft.com/office/officeart/2005/8/layout/vList6"/>
    <dgm:cxn modelId="{29CD32C5-BBFD-48B6-AE5A-9ACB131D3993}" type="presParOf" srcId="{906C1F50-CA77-634E-9691-F29D4FC9F4AC}" destId="{BEC9E9B9-33EA-314F-B9D1-359E56D852AA}" srcOrd="2" destOrd="0" presId="urn:microsoft.com/office/officeart/2005/8/layout/vList6"/>
    <dgm:cxn modelId="{AADA42F7-D279-4490-91E4-1D66D65617EF}" type="presParOf" srcId="{BEC9E9B9-33EA-314F-B9D1-359E56D852AA}" destId="{D896B76E-32EB-1140-B9DC-F57950572393}" srcOrd="0" destOrd="0" presId="urn:microsoft.com/office/officeart/2005/8/layout/vList6"/>
    <dgm:cxn modelId="{A8F01343-6CCD-4379-8F7F-50D38EB09773}" type="presParOf" srcId="{BEC9E9B9-33EA-314F-B9D1-359E56D852AA}" destId="{57A0C2F8-366D-BA47-B066-6BEF5ADF767A}" srcOrd="1" destOrd="0" presId="urn:microsoft.com/office/officeart/2005/8/layout/vList6"/>
    <dgm:cxn modelId="{B2A2BA48-0656-4271-98FB-E6B4BE8C7A1B}" type="presParOf" srcId="{906C1F50-CA77-634E-9691-F29D4FC9F4AC}" destId="{6702E53F-76E0-AD46-9052-BF399DC9ED74}" srcOrd="3" destOrd="0" presId="urn:microsoft.com/office/officeart/2005/8/layout/vList6"/>
    <dgm:cxn modelId="{EA48BA1D-CB30-4E7C-B84F-1DD26D5B52FA}" type="presParOf" srcId="{906C1F50-CA77-634E-9691-F29D4FC9F4AC}" destId="{2C1B8258-F120-7541-AE2F-0C266E05ED5B}" srcOrd="4" destOrd="0" presId="urn:microsoft.com/office/officeart/2005/8/layout/vList6"/>
    <dgm:cxn modelId="{27027BD9-8207-4833-AE6E-F560EA5C898B}" type="presParOf" srcId="{2C1B8258-F120-7541-AE2F-0C266E05ED5B}" destId="{4EAFE5B6-71B7-0B41-82EC-D08FCC16EF5A}" srcOrd="0" destOrd="0" presId="urn:microsoft.com/office/officeart/2005/8/layout/vList6"/>
    <dgm:cxn modelId="{088CC399-1978-45AE-8EE4-B00CD7CF6994}"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Estrellas</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Estrellas</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Estrellas</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1800" dirty="0" smtClean="0"/>
            <a:t>Ninguna</a:t>
          </a:r>
          <a:endParaRPr lang="en-US" sz="18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ES" sz="1800" dirty="0" smtClean="0"/>
            <a:t>Política del programa sobre la inclusión de niños con necesidades especiales de salud que demuestre los criterios antes mencionados.</a:t>
          </a:r>
          <a:endParaRPr lang="en-US" sz="18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s-ES" sz="1800" dirty="0" smtClean="0"/>
            <a:t>Política del programa sobre consulta y colaboración con otros profesionales a fin de satisfacer las necesidades individuales de salud del niño. Sin un niño con necesidades especiales de salud participa en el programa, proporcione documentación de una consulta con personal de salud o servicios relacionados.</a:t>
          </a:r>
          <a:endParaRPr lang="en-US" sz="18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FD2F9016-F37F-9443-A693-BECAEF3F9E0C}" srcId="{D715BB17-1654-6E40-A04A-C8A92CCDFBC8}" destId="{D0D01A6E-9679-7942-9CD5-8F0CD00C1FE2}" srcOrd="0" destOrd="0" parTransId="{DAEF57AF-B160-9E48-8569-7046408EF812}" sibTransId="{7205EAD3-F987-044D-BA3A-9F243CBCF926}"/>
    <dgm:cxn modelId="{0BE52CBA-1BB9-43E2-9A78-0CCB7236BD95}" type="presOf" srcId="{A4271B27-25EF-EF43-8871-0F356A1B5E43}" destId="{906C1F50-CA77-634E-9691-F29D4FC9F4AC}" srcOrd="0" destOrd="0" presId="urn:microsoft.com/office/officeart/2005/8/layout/vList6"/>
    <dgm:cxn modelId="{2D9CC2C3-7329-47E7-B043-87FCCD1791FF}" type="presOf" srcId="{C8F01D3C-9142-FB44-BE51-94470A5DAB50}" destId="{57A0C2F8-366D-BA47-B066-6BEF5ADF767A}" srcOrd="0" destOrd="0" presId="urn:microsoft.com/office/officeart/2005/8/layout/vList6"/>
    <dgm:cxn modelId="{F2533938-5E43-404F-921B-501D42279A75}" type="presOf" srcId="{066A7990-AD35-3D42-A854-B39CAC6135D9}" destId="{4EAFE5B6-71B7-0B41-82EC-D08FCC16EF5A}"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1C7348BA-B90F-4C1B-9A47-55419403C9DD}" type="presOf" srcId="{D715BB17-1654-6E40-A04A-C8A92CCDFBC8}" destId="{0F246E25-F403-5548-AF57-6DDA04A5A6A2}"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9D3AC23E-87E3-BB43-8666-9353229DC48F}" srcId="{A4271B27-25EF-EF43-8871-0F356A1B5E43}" destId="{5EE33059-618B-544F-824E-3AD0CD43118B}" srcOrd="1" destOrd="0" parTransId="{A22E9473-9592-EA4B-83F2-8D30FB3087D5}" sibTransId="{753958CC-AE7F-C846-B27D-ED047B136808}"/>
    <dgm:cxn modelId="{D6D52A10-EA1A-904D-938E-AB64A6206741}" srcId="{A4271B27-25EF-EF43-8871-0F356A1B5E43}" destId="{D715BB17-1654-6E40-A04A-C8A92CCDFBC8}" srcOrd="0" destOrd="0" parTransId="{D3C8EDC0-FC58-2742-B445-51DA5D995E3F}" sibTransId="{2E4BF7F3-2A47-E14B-B9C3-54C461C613A2}"/>
    <dgm:cxn modelId="{126C36D0-E321-47D4-968B-E050DC718345}" type="presOf" srcId="{D0D01A6E-9679-7942-9CD5-8F0CD00C1FE2}" destId="{4A3026D2-0489-BC42-948D-1014A8B91B65}" srcOrd="0" destOrd="0" presId="urn:microsoft.com/office/officeart/2005/8/layout/vList6"/>
    <dgm:cxn modelId="{B0E8152B-7D65-4CE9-B03E-5B79FF8CA702}" type="presOf" srcId="{40AD2A2B-7EEC-4E48-A9F9-2D301F90A22F}" destId="{6E37CCFF-3A23-0642-9D00-EEF96B54ED0C}" srcOrd="0" destOrd="0" presId="urn:microsoft.com/office/officeart/2005/8/layout/vList6"/>
    <dgm:cxn modelId="{C48D309D-9F08-470E-923C-9237C1F283FD}" type="presOf" srcId="{5EE33059-618B-544F-824E-3AD0CD43118B}" destId="{D896B76E-32EB-1140-B9DC-F57950572393}"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18399BAB-8401-4F73-90AE-5E41FDDB7FBA}" type="presParOf" srcId="{906C1F50-CA77-634E-9691-F29D4FC9F4AC}" destId="{142ABCC6-5E41-4A45-B444-6E2206D5BE05}" srcOrd="0" destOrd="0" presId="urn:microsoft.com/office/officeart/2005/8/layout/vList6"/>
    <dgm:cxn modelId="{993B8964-2335-420A-AF7E-7F95A32AC172}" type="presParOf" srcId="{142ABCC6-5E41-4A45-B444-6E2206D5BE05}" destId="{0F246E25-F403-5548-AF57-6DDA04A5A6A2}" srcOrd="0" destOrd="0" presId="urn:microsoft.com/office/officeart/2005/8/layout/vList6"/>
    <dgm:cxn modelId="{D6937357-91E5-43E6-B3E7-1BBFDDD046A2}" type="presParOf" srcId="{142ABCC6-5E41-4A45-B444-6E2206D5BE05}" destId="{4A3026D2-0489-BC42-948D-1014A8B91B65}" srcOrd="1" destOrd="0" presId="urn:microsoft.com/office/officeart/2005/8/layout/vList6"/>
    <dgm:cxn modelId="{733C2A3B-D61E-476F-B4E6-CA4184CEDE2C}" type="presParOf" srcId="{906C1F50-CA77-634E-9691-F29D4FC9F4AC}" destId="{A8AC7BFF-4C1C-684E-A61E-301854006E4C}" srcOrd="1" destOrd="0" presId="urn:microsoft.com/office/officeart/2005/8/layout/vList6"/>
    <dgm:cxn modelId="{C5C79AF7-2526-4DA3-B934-74B8EEAE968D}" type="presParOf" srcId="{906C1F50-CA77-634E-9691-F29D4FC9F4AC}" destId="{BEC9E9B9-33EA-314F-B9D1-359E56D852AA}" srcOrd="2" destOrd="0" presId="urn:microsoft.com/office/officeart/2005/8/layout/vList6"/>
    <dgm:cxn modelId="{98F84CEB-4C49-4F2E-9DE7-A732022681C2}" type="presParOf" srcId="{BEC9E9B9-33EA-314F-B9D1-359E56D852AA}" destId="{D896B76E-32EB-1140-B9DC-F57950572393}" srcOrd="0" destOrd="0" presId="urn:microsoft.com/office/officeart/2005/8/layout/vList6"/>
    <dgm:cxn modelId="{78CF59B6-2CAB-4A40-BBAA-CEA54A4D34B5}" type="presParOf" srcId="{BEC9E9B9-33EA-314F-B9D1-359E56D852AA}" destId="{57A0C2F8-366D-BA47-B066-6BEF5ADF767A}" srcOrd="1" destOrd="0" presId="urn:microsoft.com/office/officeart/2005/8/layout/vList6"/>
    <dgm:cxn modelId="{E99CF19B-F5A8-465F-9E32-323EE3672F4A}" type="presParOf" srcId="{906C1F50-CA77-634E-9691-F29D4FC9F4AC}" destId="{6702E53F-76E0-AD46-9052-BF399DC9ED74}" srcOrd="3" destOrd="0" presId="urn:microsoft.com/office/officeart/2005/8/layout/vList6"/>
    <dgm:cxn modelId="{30A177B3-7371-4ECD-A34B-ACA168170134}" type="presParOf" srcId="{906C1F50-CA77-634E-9691-F29D4FC9F4AC}" destId="{2C1B8258-F120-7541-AE2F-0C266E05ED5B}" srcOrd="4" destOrd="0" presId="urn:microsoft.com/office/officeart/2005/8/layout/vList6"/>
    <dgm:cxn modelId="{1C7AAFCF-BDE1-4674-AA35-524A86FA0EDD}" type="presParOf" srcId="{2C1B8258-F120-7541-AE2F-0C266E05ED5B}" destId="{4EAFE5B6-71B7-0B41-82EC-D08FCC16EF5A}" srcOrd="0" destOrd="0" presId="urn:microsoft.com/office/officeart/2005/8/layout/vList6"/>
    <dgm:cxn modelId="{5809BF76-5569-4752-8C90-C1084131192D}"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Estrellas</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Estrellas</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Estrellas</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s-ES" sz="1800" dirty="0" smtClean="0"/>
            <a:t>El tiempo de pantalla adecuado supone (s</a:t>
          </a:r>
          <a:r>
            <a:rPr lang="en-US" sz="1800" dirty="0" err="1" smtClean="0"/>
            <a:t>ee</a:t>
          </a:r>
          <a:r>
            <a:rPr lang="en-US" sz="1800" dirty="0" smtClean="0"/>
            <a:t> portfolio for screen time criteria).</a:t>
          </a:r>
          <a:endParaRPr lang="en-US" sz="18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1800" dirty="0" smtClean="0"/>
            <a:t>Ninguna</a:t>
          </a:r>
          <a:endParaRPr lang="en-US" sz="18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BF73E482-E81E-4D01-BCA7-17620CAF8EBB}">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ES" sz="1800" dirty="0" smtClean="0"/>
            <a:t>El tiempo de pantalla adecuado supone (</a:t>
          </a:r>
          <a:r>
            <a:rPr lang="es-ES" sz="1800" dirty="0" err="1" smtClean="0"/>
            <a:t>see</a:t>
          </a:r>
          <a:r>
            <a:rPr lang="es-ES" sz="1800" dirty="0" smtClean="0"/>
            <a:t> portfolio)</a:t>
          </a:r>
          <a:endParaRPr lang="en-US" sz="1800" dirty="0"/>
        </a:p>
      </dgm:t>
    </dgm:pt>
    <dgm:pt modelId="{48258660-E318-4854-9C00-D4DB232E5D9C}" type="parTrans" cxnId="{AC279055-BBE1-4623-8F90-D8F1AB7AC846}">
      <dgm:prSet/>
      <dgm:spPr/>
    </dgm:pt>
    <dgm:pt modelId="{D31A5159-2C2A-4E4B-8E9C-433F08C7E3C9}" type="sibTrans" cxnId="{AC279055-BBE1-4623-8F90-D8F1AB7AC846}">
      <dgm:prSet/>
      <dgm:spPr/>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C3787658-2D3F-4460-AA0E-BFAC6B67C54E}" type="presOf" srcId="{D715BB17-1654-6E40-A04A-C8A92CCDFBC8}" destId="{0F246E25-F403-5548-AF57-6DDA04A5A6A2}" srcOrd="0" destOrd="0" presId="urn:microsoft.com/office/officeart/2005/8/layout/vList6"/>
    <dgm:cxn modelId="{18CCABB8-B8E3-440B-AEBE-DE5893D6AE98}" type="presOf" srcId="{C8F01D3C-9142-FB44-BE51-94470A5DAB50}" destId="{57A0C2F8-366D-BA47-B066-6BEF5ADF767A}"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A7D96EE8-AC6D-8942-9440-AF683E368D41}" srcId="{A4271B27-25EF-EF43-8871-0F356A1B5E43}" destId="{066A7990-AD35-3D42-A854-B39CAC6135D9}" srcOrd="2" destOrd="0" parTransId="{ACE52219-4B00-1D4E-8D12-04D3D10D5162}" sibTransId="{49055C0E-90F6-4B4A-8124-A1EE246ECB76}"/>
    <dgm:cxn modelId="{1EA06EA9-0AF6-4929-8330-2D77E6C540B7}" type="presOf" srcId="{BF73E482-E81E-4D01-BCA7-17620CAF8EBB}" destId="{4A3026D2-0489-BC42-948D-1014A8B91B65}" srcOrd="0" destOrd="0" presId="urn:microsoft.com/office/officeart/2005/8/layout/vList6"/>
    <dgm:cxn modelId="{2F043138-54DB-41AD-B9EA-CE7DDC016A3A}" type="presOf" srcId="{5EE33059-618B-544F-824E-3AD0CD43118B}" destId="{D896B76E-32EB-1140-B9DC-F57950572393}" srcOrd="0" destOrd="0" presId="urn:microsoft.com/office/officeart/2005/8/layout/vList6"/>
    <dgm:cxn modelId="{E42EE1AF-E443-4833-BF97-D929CFF80EA0}" type="presOf" srcId="{066A7990-AD35-3D42-A854-B39CAC6135D9}" destId="{4EAFE5B6-71B7-0B41-82EC-D08FCC16EF5A}" srcOrd="0" destOrd="0" presId="urn:microsoft.com/office/officeart/2005/8/layout/vList6"/>
    <dgm:cxn modelId="{AC279055-BBE1-4623-8F90-D8F1AB7AC846}" srcId="{D715BB17-1654-6E40-A04A-C8A92CCDFBC8}" destId="{BF73E482-E81E-4D01-BCA7-17620CAF8EBB}" srcOrd="0" destOrd="0" parTransId="{48258660-E318-4854-9C00-D4DB232E5D9C}" sibTransId="{D31A5159-2C2A-4E4B-8E9C-433F08C7E3C9}"/>
    <dgm:cxn modelId="{8D8C0B8A-3F01-4C7F-80F6-A4B68D377436}" type="presOf" srcId="{40AD2A2B-7EEC-4E48-A9F9-2D301F90A22F}" destId="{6E37CCFF-3A23-0642-9D00-EEF96B54ED0C}"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5BCBA5E8-EF88-EC49-ADBB-492E4A311C29}" srcId="{066A7990-AD35-3D42-A854-B39CAC6135D9}" destId="{40AD2A2B-7EEC-4E48-A9F9-2D301F90A22F}" srcOrd="0" destOrd="0" parTransId="{9AE78C7B-6189-1845-8D14-A90975B7CCE3}" sibTransId="{D9263F63-EC52-4146-8AE6-E4DF563EC4A2}"/>
    <dgm:cxn modelId="{121FF8D6-D1C8-4B3E-B4CE-F197C5EC737C}" type="presOf" srcId="{A4271B27-25EF-EF43-8871-0F356A1B5E43}" destId="{906C1F50-CA77-634E-9691-F29D4FC9F4AC}" srcOrd="0" destOrd="0" presId="urn:microsoft.com/office/officeart/2005/8/layout/vList6"/>
    <dgm:cxn modelId="{D1EF503D-96EB-4E79-A1FB-5521FE707F57}" type="presParOf" srcId="{906C1F50-CA77-634E-9691-F29D4FC9F4AC}" destId="{142ABCC6-5E41-4A45-B444-6E2206D5BE05}" srcOrd="0" destOrd="0" presId="urn:microsoft.com/office/officeart/2005/8/layout/vList6"/>
    <dgm:cxn modelId="{F3706173-C2BE-4F18-9A7C-F58A94B66B9E}" type="presParOf" srcId="{142ABCC6-5E41-4A45-B444-6E2206D5BE05}" destId="{0F246E25-F403-5548-AF57-6DDA04A5A6A2}" srcOrd="0" destOrd="0" presId="urn:microsoft.com/office/officeart/2005/8/layout/vList6"/>
    <dgm:cxn modelId="{F82364B9-DE41-43DD-ABAD-079FB75B1A16}" type="presParOf" srcId="{142ABCC6-5E41-4A45-B444-6E2206D5BE05}" destId="{4A3026D2-0489-BC42-948D-1014A8B91B65}" srcOrd="1" destOrd="0" presId="urn:microsoft.com/office/officeart/2005/8/layout/vList6"/>
    <dgm:cxn modelId="{0364336F-2F00-4F6B-9BB4-A3AE6379D359}" type="presParOf" srcId="{906C1F50-CA77-634E-9691-F29D4FC9F4AC}" destId="{A8AC7BFF-4C1C-684E-A61E-301854006E4C}" srcOrd="1" destOrd="0" presId="urn:microsoft.com/office/officeart/2005/8/layout/vList6"/>
    <dgm:cxn modelId="{70B963F2-B0B7-4A72-A890-CA37CC354676}" type="presParOf" srcId="{906C1F50-CA77-634E-9691-F29D4FC9F4AC}" destId="{BEC9E9B9-33EA-314F-B9D1-359E56D852AA}" srcOrd="2" destOrd="0" presId="urn:microsoft.com/office/officeart/2005/8/layout/vList6"/>
    <dgm:cxn modelId="{17DC9E79-715F-471E-94EF-746ACC53FB7D}" type="presParOf" srcId="{BEC9E9B9-33EA-314F-B9D1-359E56D852AA}" destId="{D896B76E-32EB-1140-B9DC-F57950572393}" srcOrd="0" destOrd="0" presId="urn:microsoft.com/office/officeart/2005/8/layout/vList6"/>
    <dgm:cxn modelId="{94CD2334-E5E4-4740-8789-FD45F88F28A4}" type="presParOf" srcId="{BEC9E9B9-33EA-314F-B9D1-359E56D852AA}" destId="{57A0C2F8-366D-BA47-B066-6BEF5ADF767A}" srcOrd="1" destOrd="0" presId="urn:microsoft.com/office/officeart/2005/8/layout/vList6"/>
    <dgm:cxn modelId="{9C55BBE7-79AE-4620-AE85-37AF9C1EA361}" type="presParOf" srcId="{906C1F50-CA77-634E-9691-F29D4FC9F4AC}" destId="{6702E53F-76E0-AD46-9052-BF399DC9ED74}" srcOrd="3" destOrd="0" presId="urn:microsoft.com/office/officeart/2005/8/layout/vList6"/>
    <dgm:cxn modelId="{BA9CE4AE-7A2F-4ED3-9AD1-5F93367B680D}" type="presParOf" srcId="{906C1F50-CA77-634E-9691-F29D4FC9F4AC}" destId="{2C1B8258-F120-7541-AE2F-0C266E05ED5B}" srcOrd="4" destOrd="0" presId="urn:microsoft.com/office/officeart/2005/8/layout/vList6"/>
    <dgm:cxn modelId="{EF452291-C763-4591-979B-20D15F843C4A}" type="presParOf" srcId="{2C1B8258-F120-7541-AE2F-0C266E05ED5B}" destId="{4EAFE5B6-71B7-0B41-82EC-D08FCC16EF5A}" srcOrd="0" destOrd="0" presId="urn:microsoft.com/office/officeart/2005/8/layout/vList6"/>
    <dgm:cxn modelId="{8BD95DD7-61B1-4AD8-B23B-BD0B79B5E88F}"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Estrellas</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Estrellas</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Estrellas</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s-ES" sz="1800" dirty="0" smtClean="0"/>
            <a:t>Política del programa sobre el tiempo de pantalla que demuestre los criterios antes </a:t>
          </a:r>
          <a:r>
            <a:rPr lang="en-US" sz="1800" dirty="0" smtClean="0"/>
            <a:t>mencionados.</a:t>
          </a:r>
          <a:endParaRPr lang="en-US" sz="18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1800" dirty="0" smtClean="0"/>
            <a:t>Ninguna</a:t>
          </a:r>
          <a:endParaRPr lang="en-US" sz="18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BF73E482-E81E-4D01-BCA7-17620CAF8EBB}">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ES" sz="1800" dirty="0" smtClean="0"/>
            <a:t>Política del programa sobre el tiempo de pantalla que demuestre los criterios antes </a:t>
          </a:r>
          <a:r>
            <a:rPr lang="en-US" sz="1800" dirty="0" smtClean="0"/>
            <a:t>mencionados.</a:t>
          </a:r>
          <a:endParaRPr lang="en-US" sz="1800" dirty="0"/>
        </a:p>
      </dgm:t>
    </dgm:pt>
    <dgm:pt modelId="{48258660-E318-4854-9C00-D4DB232E5D9C}" type="parTrans" cxnId="{AC279055-BBE1-4623-8F90-D8F1AB7AC846}">
      <dgm:prSet/>
      <dgm:spPr/>
    </dgm:pt>
    <dgm:pt modelId="{D31A5159-2C2A-4E4B-8E9C-433F08C7E3C9}" type="sibTrans" cxnId="{AC279055-BBE1-4623-8F90-D8F1AB7AC846}">
      <dgm:prSet/>
      <dgm:spPr/>
    </dgm:pt>
    <dgm:pt modelId="{F9C0220D-02A3-454B-A9E0-9497E225D2E8}">
      <dgm:prSet custT="1"/>
      <dgm:spPr/>
      <dgm:t>
        <a:bodyPr/>
        <a:lstStyle/>
        <a:p>
          <a:r>
            <a:rPr lang="es-ES" sz="1800" dirty="0" smtClean="0"/>
            <a:t>Descripción escrita del modo en que el programa utiliza el tiempo de pantalla de manera intencional y relacionada con metas educativas.</a:t>
          </a:r>
          <a:endParaRPr lang="en-US" sz="1800" dirty="0" smtClean="0"/>
        </a:p>
      </dgm:t>
    </dgm:pt>
    <dgm:pt modelId="{5529F5C0-6F1A-461D-AF55-A76A0247FFA2}" type="parTrans" cxnId="{02CC53AB-B7A7-4D67-9D3C-73442D54D8BE}">
      <dgm:prSet/>
      <dgm:spPr/>
      <dgm:t>
        <a:bodyPr/>
        <a:lstStyle/>
        <a:p>
          <a:endParaRPr lang="en-US"/>
        </a:p>
      </dgm:t>
    </dgm:pt>
    <dgm:pt modelId="{0F0F7112-7525-47D0-8CB3-3B03F753CE0C}" type="sibTrans" cxnId="{02CC53AB-B7A7-4D67-9D3C-73442D54D8BE}">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09" custScaleY="90909">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09" custScaleY="90909">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09" custScaleY="90909">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A4647EB8-7604-4D15-A1FD-A9F36296E892}" type="presOf" srcId="{D715BB17-1654-6E40-A04A-C8A92CCDFBC8}" destId="{0F246E25-F403-5548-AF57-6DDA04A5A6A2}" srcOrd="0" destOrd="0" presId="urn:microsoft.com/office/officeart/2005/8/layout/vList6"/>
    <dgm:cxn modelId="{68D6FF8D-80D5-4149-A5D0-E4D885D82C26}" type="presOf" srcId="{A4271B27-25EF-EF43-8871-0F356A1B5E43}" destId="{906C1F50-CA77-634E-9691-F29D4FC9F4AC}" srcOrd="0" destOrd="0" presId="urn:microsoft.com/office/officeart/2005/8/layout/vList6"/>
    <dgm:cxn modelId="{02BEA169-2579-4EFE-A81F-213015312D4B}" type="presOf" srcId="{5EE33059-618B-544F-824E-3AD0CD43118B}" destId="{D896B76E-32EB-1140-B9DC-F57950572393}"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A7D96EE8-AC6D-8942-9440-AF683E368D41}" srcId="{A4271B27-25EF-EF43-8871-0F356A1B5E43}" destId="{066A7990-AD35-3D42-A854-B39CAC6135D9}" srcOrd="2" destOrd="0" parTransId="{ACE52219-4B00-1D4E-8D12-04D3D10D5162}" sibTransId="{49055C0E-90F6-4B4A-8124-A1EE246ECB76}"/>
    <dgm:cxn modelId="{02CC53AB-B7A7-4D67-9D3C-73442D54D8BE}" srcId="{066A7990-AD35-3D42-A854-B39CAC6135D9}" destId="{F9C0220D-02A3-454B-A9E0-9497E225D2E8}" srcOrd="1" destOrd="0" parTransId="{5529F5C0-6F1A-461D-AF55-A76A0247FFA2}" sibTransId="{0F0F7112-7525-47D0-8CB3-3B03F753CE0C}"/>
    <dgm:cxn modelId="{78DDF299-35B8-4DE0-BA31-A070BC8F1427}" type="presOf" srcId="{C8F01D3C-9142-FB44-BE51-94470A5DAB50}" destId="{57A0C2F8-366D-BA47-B066-6BEF5ADF767A}" srcOrd="0" destOrd="0" presId="urn:microsoft.com/office/officeart/2005/8/layout/vList6"/>
    <dgm:cxn modelId="{08B17680-C7E0-44E1-9991-30410981D190}" type="presOf" srcId="{BF73E482-E81E-4D01-BCA7-17620CAF8EBB}" destId="{4A3026D2-0489-BC42-948D-1014A8B91B65}" srcOrd="0" destOrd="0" presId="urn:microsoft.com/office/officeart/2005/8/layout/vList6"/>
    <dgm:cxn modelId="{AC279055-BBE1-4623-8F90-D8F1AB7AC846}" srcId="{D715BB17-1654-6E40-A04A-C8A92CCDFBC8}" destId="{BF73E482-E81E-4D01-BCA7-17620CAF8EBB}" srcOrd="0" destOrd="0" parTransId="{48258660-E318-4854-9C00-D4DB232E5D9C}" sibTransId="{D31A5159-2C2A-4E4B-8E9C-433F08C7E3C9}"/>
    <dgm:cxn modelId="{A621B563-E010-494D-9473-71B03627168C}" type="presOf" srcId="{066A7990-AD35-3D42-A854-B39CAC6135D9}" destId="{4EAFE5B6-71B7-0B41-82EC-D08FCC16EF5A}" srcOrd="0" destOrd="0" presId="urn:microsoft.com/office/officeart/2005/8/layout/vList6"/>
    <dgm:cxn modelId="{B7590327-FA60-402D-A001-19EE0012A444}" type="presOf" srcId="{F9C0220D-02A3-454B-A9E0-9497E225D2E8}" destId="{6E37CCFF-3A23-0642-9D00-EEF96B54ED0C}" srcOrd="0" destOrd="1"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83273B46-B360-49E1-9D1B-0F266AE2BF92}" type="presOf" srcId="{40AD2A2B-7EEC-4E48-A9F9-2D301F90A22F}" destId="{6E37CCFF-3A23-0642-9D00-EEF96B54ED0C}"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22523166-6650-4447-B4A7-F4E99604791A}" type="presParOf" srcId="{906C1F50-CA77-634E-9691-F29D4FC9F4AC}" destId="{142ABCC6-5E41-4A45-B444-6E2206D5BE05}" srcOrd="0" destOrd="0" presId="urn:microsoft.com/office/officeart/2005/8/layout/vList6"/>
    <dgm:cxn modelId="{9F71F93C-6F61-4D14-BA08-1673CD4E2DF8}" type="presParOf" srcId="{142ABCC6-5E41-4A45-B444-6E2206D5BE05}" destId="{0F246E25-F403-5548-AF57-6DDA04A5A6A2}" srcOrd="0" destOrd="0" presId="urn:microsoft.com/office/officeart/2005/8/layout/vList6"/>
    <dgm:cxn modelId="{EFEA6D2E-0E89-4372-82F3-AB8E0B801481}" type="presParOf" srcId="{142ABCC6-5E41-4A45-B444-6E2206D5BE05}" destId="{4A3026D2-0489-BC42-948D-1014A8B91B65}" srcOrd="1" destOrd="0" presId="urn:microsoft.com/office/officeart/2005/8/layout/vList6"/>
    <dgm:cxn modelId="{EE461337-D7EF-40FE-9F80-48331C0F3262}" type="presParOf" srcId="{906C1F50-CA77-634E-9691-F29D4FC9F4AC}" destId="{A8AC7BFF-4C1C-684E-A61E-301854006E4C}" srcOrd="1" destOrd="0" presId="urn:microsoft.com/office/officeart/2005/8/layout/vList6"/>
    <dgm:cxn modelId="{5698CA9D-2A75-4F8C-BF8D-3BD4DC16A275}" type="presParOf" srcId="{906C1F50-CA77-634E-9691-F29D4FC9F4AC}" destId="{BEC9E9B9-33EA-314F-B9D1-359E56D852AA}" srcOrd="2" destOrd="0" presId="urn:microsoft.com/office/officeart/2005/8/layout/vList6"/>
    <dgm:cxn modelId="{6AFB1C2E-5B7E-40DA-84A8-4866032AA877}" type="presParOf" srcId="{BEC9E9B9-33EA-314F-B9D1-359E56D852AA}" destId="{D896B76E-32EB-1140-B9DC-F57950572393}" srcOrd="0" destOrd="0" presId="urn:microsoft.com/office/officeart/2005/8/layout/vList6"/>
    <dgm:cxn modelId="{30EC648A-3E0A-464F-8323-E35047510195}" type="presParOf" srcId="{BEC9E9B9-33EA-314F-B9D1-359E56D852AA}" destId="{57A0C2F8-366D-BA47-B066-6BEF5ADF767A}" srcOrd="1" destOrd="0" presId="urn:microsoft.com/office/officeart/2005/8/layout/vList6"/>
    <dgm:cxn modelId="{E320BCAE-8214-44B3-90D0-2D54A02A87CC}" type="presParOf" srcId="{906C1F50-CA77-634E-9691-F29D4FC9F4AC}" destId="{6702E53F-76E0-AD46-9052-BF399DC9ED74}" srcOrd="3" destOrd="0" presId="urn:microsoft.com/office/officeart/2005/8/layout/vList6"/>
    <dgm:cxn modelId="{0B9F0311-623F-4CE6-985D-5E2CC3171FCB}" type="presParOf" srcId="{906C1F50-CA77-634E-9691-F29D4FC9F4AC}" destId="{2C1B8258-F120-7541-AE2F-0C266E05ED5B}" srcOrd="4" destOrd="0" presId="urn:microsoft.com/office/officeart/2005/8/layout/vList6"/>
    <dgm:cxn modelId="{49A641BA-6BD9-48B8-BB2A-D9FB2EF41EE8}" type="presParOf" srcId="{2C1B8258-F120-7541-AE2F-0C266E05ED5B}" destId="{4EAFE5B6-71B7-0B41-82EC-D08FCC16EF5A}" srcOrd="0" destOrd="0" presId="urn:microsoft.com/office/officeart/2005/8/layout/vList6"/>
    <dgm:cxn modelId="{7340F2DE-FD55-4206-858E-7C4D2A05411B}"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92FF57C-DB7C-4DA4-B9BF-7497C784A856}">
      <dsp:nvSpPr>
        <dsp:cNvPr id="0" name=""/>
        <dsp:cNvSpPr/>
      </dsp:nvSpPr>
      <dsp:spPr>
        <a:xfrm>
          <a:off x="3158643" y="2640851"/>
          <a:ext cx="2305464" cy="230546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s-ES" sz="2100" kern="1200" dirty="0" smtClean="0">
              <a:solidFill>
                <a:schemeClr val="tx1"/>
              </a:solidFill>
            </a:rPr>
            <a:t>Completar la parte de "Salud y Seguridad" del  QRIS en su Portafolio</a:t>
          </a:r>
          <a:r>
            <a:rPr lang="en-US" sz="2100" kern="1200" dirty="0" smtClean="0">
              <a:solidFill>
                <a:schemeClr val="tx1"/>
              </a:solidFill>
            </a:rPr>
            <a:t>.</a:t>
          </a:r>
          <a:endParaRPr lang="en-US" sz="2100" kern="1200" dirty="0">
            <a:solidFill>
              <a:schemeClr val="tx1"/>
            </a:solidFill>
          </a:endParaRPr>
        </a:p>
      </dsp:txBody>
      <dsp:txXfrm>
        <a:off x="3158643" y="2640851"/>
        <a:ext cx="2305464" cy="2305464"/>
      </dsp:txXfrm>
    </dsp:sp>
    <dsp:sp modelId="{5186B71D-01FE-4DF6-9F7C-77C355D31455}">
      <dsp:nvSpPr>
        <dsp:cNvPr id="0" name=""/>
        <dsp:cNvSpPr/>
      </dsp:nvSpPr>
      <dsp:spPr>
        <a:xfrm rot="11690097">
          <a:off x="1130102" y="2885756"/>
          <a:ext cx="1988241" cy="657057"/>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5EA2F8A-8E69-4533-A51A-FC0EDE011A2B}">
      <dsp:nvSpPr>
        <dsp:cNvPr id="0" name=""/>
        <dsp:cNvSpPr/>
      </dsp:nvSpPr>
      <dsp:spPr>
        <a:xfrm>
          <a:off x="68143" y="2083678"/>
          <a:ext cx="2190191" cy="1752152"/>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ES" sz="1800" kern="1200" dirty="0" smtClean="0">
              <a:solidFill>
                <a:schemeClr val="tx1"/>
              </a:solidFill>
            </a:rPr>
            <a:t>Examinar los estándares del QRIS sobre la Salud y Seguridad.</a:t>
          </a:r>
          <a:r>
            <a:rPr lang="en-US" sz="1800" kern="1200" dirty="0" smtClean="0">
              <a:solidFill>
                <a:schemeClr val="tx1"/>
              </a:solidFill>
            </a:rPr>
            <a:t> </a:t>
          </a:r>
          <a:endParaRPr lang="en-US" sz="1800" kern="1200" dirty="0">
            <a:solidFill>
              <a:schemeClr val="tx1"/>
            </a:solidFill>
          </a:endParaRPr>
        </a:p>
      </dsp:txBody>
      <dsp:txXfrm>
        <a:off x="68143" y="2083678"/>
        <a:ext cx="2190191" cy="1752152"/>
      </dsp:txXfrm>
    </dsp:sp>
    <dsp:sp modelId="{4DBE83A5-F7A2-45EA-9691-19E870260D49}">
      <dsp:nvSpPr>
        <dsp:cNvPr id="0" name=""/>
        <dsp:cNvSpPr/>
      </dsp:nvSpPr>
      <dsp:spPr>
        <a:xfrm rot="14660244">
          <a:off x="2352554" y="1435942"/>
          <a:ext cx="1967813" cy="657057"/>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CF3EC4D-86A9-416A-AE29-016DB8F31B07}">
      <dsp:nvSpPr>
        <dsp:cNvPr id="0" name=""/>
        <dsp:cNvSpPr/>
      </dsp:nvSpPr>
      <dsp:spPr>
        <a:xfrm>
          <a:off x="1815264" y="1541"/>
          <a:ext cx="2190191" cy="1752152"/>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ES" sz="1800" kern="1200" dirty="0" smtClean="0">
              <a:solidFill>
                <a:schemeClr val="tx1"/>
              </a:solidFill>
            </a:rPr>
            <a:t>Discutir la aplicación de las normas de salud y seguridad en su programa</a:t>
          </a:r>
          <a:r>
            <a:rPr lang="es-ES" sz="1800" kern="1200" dirty="0" smtClean="0"/>
            <a:t>.</a:t>
          </a:r>
          <a:endParaRPr lang="en-US" sz="1800" kern="1200" dirty="0">
            <a:solidFill>
              <a:schemeClr val="tx1"/>
            </a:solidFill>
          </a:endParaRPr>
        </a:p>
      </dsp:txBody>
      <dsp:txXfrm>
        <a:off x="1815264" y="1541"/>
        <a:ext cx="2190191" cy="1752152"/>
      </dsp:txXfrm>
    </dsp:sp>
    <dsp:sp modelId="{1112A5E0-AEA5-403B-A214-DD9CD4BA6479}">
      <dsp:nvSpPr>
        <dsp:cNvPr id="0" name=""/>
        <dsp:cNvSpPr/>
      </dsp:nvSpPr>
      <dsp:spPr>
        <a:xfrm rot="17658404">
          <a:off x="4263158" y="1430498"/>
          <a:ext cx="1934284" cy="657057"/>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EEB323-E3AF-40D7-BDEB-FA81856047D6}">
      <dsp:nvSpPr>
        <dsp:cNvPr id="0" name=""/>
        <dsp:cNvSpPr/>
      </dsp:nvSpPr>
      <dsp:spPr>
        <a:xfrm>
          <a:off x="4533301" y="1541"/>
          <a:ext cx="2190191" cy="1752152"/>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ES" sz="1800" kern="1200" dirty="0" smtClean="0">
              <a:solidFill>
                <a:schemeClr val="tx1"/>
              </a:solidFill>
            </a:rPr>
            <a:t>Crear documentación de pólizas y procedimientos establecidos por los estándares  del QRIS sobre la Salud y Seguridad</a:t>
          </a:r>
          <a:r>
            <a:rPr lang="es-ES" sz="1800" kern="1200" dirty="0" smtClean="0"/>
            <a:t>.</a:t>
          </a:r>
          <a:endParaRPr lang="en-US" sz="1800" kern="1200" dirty="0">
            <a:solidFill>
              <a:schemeClr val="tx1"/>
            </a:solidFill>
          </a:endParaRPr>
        </a:p>
      </dsp:txBody>
      <dsp:txXfrm>
        <a:off x="4533301" y="1541"/>
        <a:ext cx="2190191" cy="1752152"/>
      </dsp:txXfrm>
    </dsp:sp>
    <dsp:sp modelId="{6D5CF0F4-77F8-4CC1-AD72-379212617BB7}">
      <dsp:nvSpPr>
        <dsp:cNvPr id="0" name=""/>
        <dsp:cNvSpPr/>
      </dsp:nvSpPr>
      <dsp:spPr>
        <a:xfrm rot="20686621">
          <a:off x="5497474" y="2882194"/>
          <a:ext cx="1911580" cy="657057"/>
        </a:xfrm>
        <a:prstGeom prst="lef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C77D227-4C0F-4DE2-8FD5-1675365EE028}">
      <dsp:nvSpPr>
        <dsp:cNvPr id="0" name=""/>
        <dsp:cNvSpPr/>
      </dsp:nvSpPr>
      <dsp:spPr>
        <a:xfrm>
          <a:off x="6280422" y="2083678"/>
          <a:ext cx="2190191" cy="1752152"/>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ES" sz="1800" kern="1200" dirty="0" smtClean="0">
              <a:solidFill>
                <a:schemeClr val="tx1"/>
              </a:solidFill>
            </a:rPr>
            <a:t>Discutir las estrategias y tácticas para lograr la aplicación de todo el programa de normas de Salud y Seguridad</a:t>
          </a:r>
          <a:r>
            <a:rPr lang="es-ES" sz="1800" kern="1200" dirty="0" smtClean="0"/>
            <a:t>.</a:t>
          </a:r>
          <a:r>
            <a:rPr lang="en-US" sz="1800" kern="1200" dirty="0" smtClean="0">
              <a:solidFill>
                <a:schemeClr val="tx1"/>
              </a:solidFill>
            </a:rPr>
            <a:t> </a:t>
          </a:r>
          <a:endParaRPr lang="en-US" sz="1800" kern="1200" dirty="0">
            <a:solidFill>
              <a:schemeClr val="tx1"/>
            </a:solidFill>
          </a:endParaRPr>
        </a:p>
      </dsp:txBody>
      <dsp:txXfrm>
        <a:off x="6280422" y="2083678"/>
        <a:ext cx="2190191" cy="175215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27"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Los niños reciben apoyo y formación positivos en el nivel de capacidad individual durante el aseo personal. </a:t>
          </a:r>
          <a:endParaRPr lang="en-US" sz="1800" kern="1200" dirty="0"/>
        </a:p>
      </dsp:txBody>
      <dsp:txXfrm>
        <a:off x="3071727" y="0"/>
        <a:ext cx="5703861" cy="1595800"/>
      </dsp:txXfrm>
    </dsp:sp>
    <dsp:sp modelId="{0F246E25-F403-5548-AF57-6DDA04A5A6A2}">
      <dsp:nvSpPr>
        <dsp:cNvPr id="0" name=""/>
        <dsp:cNvSpPr/>
      </dsp:nvSpPr>
      <dsp:spPr>
        <a:xfrm>
          <a:off x="2297" y="72529"/>
          <a:ext cx="3197417" cy="1450742"/>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3 Estrellas</a:t>
          </a:r>
          <a:endParaRPr lang="en-US" sz="5200" kern="1200" dirty="0"/>
        </a:p>
      </dsp:txBody>
      <dsp:txXfrm>
        <a:off x="2297" y="72529"/>
        <a:ext cx="3197417" cy="1450742"/>
      </dsp:txXfrm>
    </dsp:sp>
    <dsp:sp modelId="{57A0C2F8-366D-BA47-B066-6BEF5ADF767A}">
      <dsp:nvSpPr>
        <dsp:cNvPr id="0" name=""/>
        <dsp:cNvSpPr/>
      </dsp:nvSpPr>
      <dsp:spPr>
        <a:xfrm>
          <a:off x="3073845"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Los niños reciben educación sobre prevención de transmisión de gérmenes.</a:t>
          </a:r>
          <a:endParaRPr lang="en-US" sz="1800" kern="1200" dirty="0"/>
        </a:p>
      </dsp:txBody>
      <dsp:txXfrm>
        <a:off x="3073845" y="1736326"/>
        <a:ext cx="5698404" cy="1595800"/>
      </dsp:txXfrm>
    </dsp:sp>
    <dsp:sp modelId="{D896B76E-32EB-1140-B9DC-F57950572393}">
      <dsp:nvSpPr>
        <dsp:cNvPr id="0" name=""/>
        <dsp:cNvSpPr/>
      </dsp:nvSpPr>
      <dsp:spPr>
        <a:xfrm>
          <a:off x="281" y="1827909"/>
          <a:ext cx="3206905" cy="1450742"/>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4 Estrellas</a:t>
          </a:r>
          <a:endParaRPr lang="en-US" sz="5200" kern="1200" dirty="0"/>
        </a:p>
      </dsp:txBody>
      <dsp:txXfrm>
        <a:off x="281" y="1827909"/>
        <a:ext cx="3206905" cy="1450742"/>
      </dsp:txXfrm>
    </dsp:sp>
    <dsp:sp modelId="{6E37CCFF-3A23-0642-9D00-EEF96B54ED0C}">
      <dsp:nvSpPr>
        <dsp:cNvPr id="0" name=""/>
        <dsp:cNvSpPr/>
      </dsp:nvSpPr>
      <dsp:spPr>
        <a:xfrm>
          <a:off x="3114686"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Al menos una vez al año, los niños reciben adiestramiento sobre cómo y cuándo cepillarse los</a:t>
          </a:r>
          <a:endParaRPr lang="en-US" sz="1800" kern="1200" dirty="0"/>
        </a:p>
        <a:p>
          <a:pPr marL="171450" lvl="1" indent="-171450" algn="l" defTabSz="800100">
            <a:lnSpc>
              <a:spcPct val="90000"/>
            </a:lnSpc>
            <a:spcBef>
              <a:spcPct val="0"/>
            </a:spcBef>
            <a:spcAft>
              <a:spcPct val="15000"/>
            </a:spcAft>
            <a:buChar char="••"/>
          </a:pPr>
          <a:r>
            <a:rPr lang="es-ES" sz="1800" kern="1200" dirty="0" smtClean="0"/>
            <a:t>dientes y tienen oportunidades de practicar el cepillado dental.</a:t>
          </a:r>
          <a:endParaRPr lang="en-US" sz="1800" kern="1200" dirty="0" smtClean="0"/>
        </a:p>
      </dsp:txBody>
      <dsp:txXfrm>
        <a:off x="3114686" y="3510761"/>
        <a:ext cx="5654410" cy="1595800"/>
      </dsp:txXfrm>
    </dsp:sp>
    <dsp:sp modelId="{4EAFE5B6-71B7-0B41-82EC-D08FCC16EF5A}">
      <dsp:nvSpPr>
        <dsp:cNvPr id="0" name=""/>
        <dsp:cNvSpPr/>
      </dsp:nvSpPr>
      <dsp:spPr>
        <a:xfrm>
          <a:off x="6465" y="3583290"/>
          <a:ext cx="3238532" cy="1450742"/>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5 Estrellas</a:t>
          </a:r>
          <a:endParaRPr lang="en-US" sz="5200" kern="1200" dirty="0"/>
        </a:p>
      </dsp:txBody>
      <dsp:txXfrm>
        <a:off x="6465" y="3583290"/>
        <a:ext cx="3238532" cy="145074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27"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Descripción escrita o política del programa que explique cómo y cuándo se proporciona adiestramiento a los niños sobre aseo personal.</a:t>
          </a:r>
          <a:endParaRPr lang="en-US" sz="1800" kern="1200" dirty="0"/>
        </a:p>
      </dsp:txBody>
      <dsp:txXfrm>
        <a:off x="3071727" y="0"/>
        <a:ext cx="5703861" cy="1595800"/>
      </dsp:txXfrm>
    </dsp:sp>
    <dsp:sp modelId="{0F246E25-F403-5548-AF57-6DDA04A5A6A2}">
      <dsp:nvSpPr>
        <dsp:cNvPr id="0" name=""/>
        <dsp:cNvSpPr/>
      </dsp:nvSpPr>
      <dsp:spPr>
        <a:xfrm>
          <a:off x="2297" y="72529"/>
          <a:ext cx="3197417" cy="1450742"/>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3 Estrellas</a:t>
          </a:r>
          <a:endParaRPr lang="en-US" sz="5200" kern="1200" dirty="0"/>
        </a:p>
      </dsp:txBody>
      <dsp:txXfrm>
        <a:off x="2297" y="72529"/>
        <a:ext cx="3197417" cy="1450742"/>
      </dsp:txXfrm>
    </dsp:sp>
    <dsp:sp modelId="{57A0C2F8-366D-BA47-B066-6BEF5ADF767A}">
      <dsp:nvSpPr>
        <dsp:cNvPr id="0" name=""/>
        <dsp:cNvSpPr/>
      </dsp:nvSpPr>
      <dsp:spPr>
        <a:xfrm>
          <a:off x="3073845"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Descripción escrita o política del programa que explique cómo y cuándo se proporciona adiestramiento a los niños sobre transmisión de gérmenes.</a:t>
          </a:r>
          <a:endParaRPr lang="en-US" sz="1800" kern="1200" dirty="0"/>
        </a:p>
      </dsp:txBody>
      <dsp:txXfrm>
        <a:off x="3073845" y="1736326"/>
        <a:ext cx="5698404" cy="1595800"/>
      </dsp:txXfrm>
    </dsp:sp>
    <dsp:sp modelId="{D896B76E-32EB-1140-B9DC-F57950572393}">
      <dsp:nvSpPr>
        <dsp:cNvPr id="0" name=""/>
        <dsp:cNvSpPr/>
      </dsp:nvSpPr>
      <dsp:spPr>
        <a:xfrm>
          <a:off x="281" y="1827909"/>
          <a:ext cx="3206905" cy="1450742"/>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4 Estrellas</a:t>
          </a:r>
          <a:endParaRPr lang="en-US" sz="5200" kern="1200" dirty="0"/>
        </a:p>
      </dsp:txBody>
      <dsp:txXfrm>
        <a:off x="281" y="1827909"/>
        <a:ext cx="3206905" cy="1450742"/>
      </dsp:txXfrm>
    </dsp:sp>
    <dsp:sp modelId="{6E37CCFF-3A23-0642-9D00-EEF96B54ED0C}">
      <dsp:nvSpPr>
        <dsp:cNvPr id="0" name=""/>
        <dsp:cNvSpPr/>
      </dsp:nvSpPr>
      <dsp:spPr>
        <a:xfrm>
          <a:off x="3114686"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Descripción escrita o política del programa que explique cómo y cuándo se proporciona adiestramiento a los niños sobre cepillado dental.</a:t>
          </a:r>
          <a:endParaRPr lang="en-US" sz="1800" kern="1200" dirty="0"/>
        </a:p>
      </dsp:txBody>
      <dsp:txXfrm>
        <a:off x="3114686" y="3510761"/>
        <a:ext cx="5654410" cy="1595800"/>
      </dsp:txXfrm>
    </dsp:sp>
    <dsp:sp modelId="{4EAFE5B6-71B7-0B41-82EC-D08FCC16EF5A}">
      <dsp:nvSpPr>
        <dsp:cNvPr id="0" name=""/>
        <dsp:cNvSpPr/>
      </dsp:nvSpPr>
      <dsp:spPr>
        <a:xfrm>
          <a:off x="6465" y="3583290"/>
          <a:ext cx="3238532" cy="1450742"/>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5 Estrellas</a:t>
          </a:r>
          <a:endParaRPr lang="en-US" sz="5200" kern="1200" dirty="0"/>
        </a:p>
      </dsp:txBody>
      <dsp:txXfrm>
        <a:off x="6465" y="3583290"/>
        <a:ext cx="3238532" cy="1450742"/>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smtClean="0"/>
            <a:t>El programa tiene un conjunto de reglas de seguridad para los niños publicado en un lugar</a:t>
          </a:r>
          <a:endParaRPr lang="en-US" sz="1800" kern="1200" dirty="0"/>
        </a:p>
        <a:p>
          <a:pPr marL="171450" lvl="1" indent="-171450" algn="l" defTabSz="800100">
            <a:lnSpc>
              <a:spcPct val="90000"/>
            </a:lnSpc>
            <a:spcBef>
              <a:spcPct val="0"/>
            </a:spcBef>
            <a:spcAft>
              <a:spcPct val="15000"/>
            </a:spcAft>
            <a:buChar char="••"/>
          </a:pPr>
          <a:r>
            <a:rPr lang="en-US" sz="1800" kern="1200" dirty="0" smtClean="0"/>
            <a:t>visible.</a:t>
          </a:r>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3 Estrellas</a:t>
          </a:r>
          <a:endParaRPr lang="en-US" sz="52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El personal del programa emplea </a:t>
          </a:r>
          <a:r>
            <a:rPr lang="en-US" sz="1800" kern="1200" dirty="0" smtClean="0"/>
            <a:t>educación formal y </a:t>
          </a:r>
          <a:r>
            <a:rPr lang="es-ES" sz="1800" kern="1200" dirty="0" smtClean="0"/>
            <a:t>oportunidades que ocurren naturalmente para enseñar reglas y expectativas de seguridad que aplican tanto en el programa como en la comunidad.</a:t>
          </a:r>
          <a:endParaRPr lang="en-US" sz="18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4 Estrellas</a:t>
          </a:r>
          <a:endParaRPr lang="en-US" sz="52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Ninguna</a:t>
          </a:r>
          <a:endParaRPr lang="en-US" sz="1800" kern="1200" dirty="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5 Estrellas</a:t>
          </a:r>
          <a:endParaRPr lang="en-US" sz="5200" kern="1200" dirty="0"/>
        </a:p>
      </dsp:txBody>
      <dsp:txXfrm>
        <a:off x="6483" y="3583298"/>
        <a:ext cx="3238496" cy="1450726"/>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smtClean="0"/>
            <a:t>Copia de las reglas de seguridad para niños del programa.</a:t>
          </a:r>
          <a:endParaRPr lang="en-US" sz="1800" kern="1200" dirty="0"/>
        </a:p>
        <a:p>
          <a:pPr marL="171450" lvl="1" indent="-171450" algn="l" defTabSz="800100">
            <a:lnSpc>
              <a:spcPct val="90000"/>
            </a:lnSpc>
            <a:spcBef>
              <a:spcPct val="0"/>
            </a:spcBef>
            <a:spcAft>
              <a:spcPct val="15000"/>
            </a:spcAft>
            <a:buChar char="••"/>
          </a:pPr>
          <a:r>
            <a:rPr lang="es-ES" sz="1800" kern="1200" dirty="0" smtClean="0"/>
            <a:t>Fotografía subtitulada de las reglas de seguridad para niños publicadas en el </a:t>
          </a:r>
          <a:r>
            <a:rPr lang="en-US" sz="1800" kern="1200" dirty="0" smtClean="0"/>
            <a:t>programa.</a:t>
          </a:r>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3 Estrellas</a:t>
          </a:r>
          <a:endParaRPr lang="en-US" sz="52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Descripción escrita de la formación proporcionada a los niños sobre reglas y expectativas de seguridad que demuestre los criterios antes mencionados.</a:t>
          </a:r>
          <a:endParaRPr lang="en-US" sz="1800" kern="1200" dirty="0"/>
        </a:p>
        <a:p>
          <a:pPr marL="171450" lvl="1" indent="-171450" algn="l" defTabSz="800100">
            <a:lnSpc>
              <a:spcPct val="90000"/>
            </a:lnSpc>
            <a:spcBef>
              <a:spcPct val="0"/>
            </a:spcBef>
            <a:spcAft>
              <a:spcPct val="15000"/>
            </a:spcAft>
            <a:buChar char="••"/>
          </a:pPr>
          <a:r>
            <a:rPr lang="en-US" sz="1800" kern="1200" dirty="0" smtClean="0"/>
            <a:t>Ejemplo escrito de una incidencia de adiestramiento que ocurra naturalmente sobre </a:t>
          </a:r>
          <a:r>
            <a:rPr lang="es-ES" sz="1800" kern="1200" dirty="0" smtClean="0"/>
            <a:t>reglas y expectativas de seguridad.</a:t>
          </a:r>
          <a:endParaRPr lang="en-US" sz="1800" kern="1200" dirty="0" smtClean="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4 Estrellas</a:t>
          </a:r>
          <a:endParaRPr lang="en-US" sz="52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Ninguna</a:t>
          </a:r>
          <a:endParaRPr lang="en-US" sz="1800" kern="1200" dirty="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5 Estrellas</a:t>
          </a:r>
          <a:endParaRPr lang="en-US" sz="5200" kern="1200" dirty="0"/>
        </a:p>
      </dsp:txBody>
      <dsp:txXfrm>
        <a:off x="6483" y="3583298"/>
        <a:ext cx="3238496" cy="1450726"/>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El personal del programa alienta los hábitos alimenticios saludables a la hora de comer. </a:t>
          </a:r>
          <a:endParaRPr lang="en-US" sz="18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3 Estrellas</a:t>
          </a:r>
          <a:endParaRPr lang="en-US" sz="52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El personal del programa alienta los hábitos alimenticios saludables a la hora de comer</a:t>
          </a:r>
          <a:r>
            <a:rPr lang="en-US" sz="1800" kern="1200" dirty="0" smtClean="0"/>
            <a:t>. </a:t>
          </a:r>
          <a:endParaRPr lang="en-US" sz="18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4 Estrellas</a:t>
          </a:r>
          <a:endParaRPr lang="en-US" sz="52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s-ES" sz="1800" kern="1200" dirty="0" smtClean="0"/>
            <a:t>El personal del programa proporciona adiestramiento sobre nutrición saludable, incluyendo adiestramiento sobre alimentación según los lineamientos del </a:t>
          </a:r>
          <a:r>
            <a:rPr lang="es-ES" sz="1800" kern="1200" dirty="0" err="1" smtClean="0"/>
            <a:t>USDA</a:t>
          </a:r>
          <a:r>
            <a:rPr lang="es-ES" sz="1800" kern="1200" dirty="0" smtClean="0"/>
            <a:t>, cómo los alimentos ayudan al cuerpo a crecer (preescolar), y cómo la buena nutrición ayuda a mantener la salud del cuerpo (edad escolar).</a:t>
          </a:r>
          <a:endParaRPr lang="en-US" sz="1800" kern="1200" dirty="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5 Estrellas</a:t>
          </a:r>
          <a:endParaRPr lang="en-US" sz="5200" kern="1200" dirty="0"/>
        </a:p>
      </dsp:txBody>
      <dsp:txXfrm>
        <a:off x="6483" y="3583298"/>
        <a:ext cx="3238496" cy="1450726"/>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Política del programa para comidas y meriendas que demuestre los criterios anteriores.</a:t>
          </a:r>
          <a:endParaRPr lang="en-US" sz="18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3 Estrellas</a:t>
          </a:r>
          <a:endParaRPr lang="en-US" sz="52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Política del programa para comidas y meriendas que demuestre los criterios </a:t>
          </a:r>
          <a:r>
            <a:rPr lang="en-US" sz="1800" kern="1200" dirty="0" err="1" smtClean="0"/>
            <a:t>anteriores</a:t>
          </a:r>
          <a:r>
            <a:rPr lang="en-US" sz="1800" kern="1200" dirty="0" smtClean="0"/>
            <a:t>.</a:t>
          </a:r>
          <a:endParaRPr lang="en-US" sz="18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4 Estrellas</a:t>
          </a:r>
          <a:endParaRPr lang="en-US" sz="52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Descripción escrita de cómo y cuándo se proporciona el adiestramiento sobre nutrición que demuestre los criterios antes mencionados.</a:t>
          </a:r>
          <a:endParaRPr lang="en-US" sz="1800" kern="1200" dirty="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5 Estrellas</a:t>
          </a:r>
          <a:endParaRPr lang="en-US" sz="5200" kern="1200" dirty="0"/>
        </a:p>
      </dsp:txBody>
      <dsp:txXfrm>
        <a:off x="6483" y="3583298"/>
        <a:ext cx="3238496" cy="1450726"/>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smtClean="0"/>
            <a:t>El personal del programa emplea oportunidades naturales para:</a:t>
          </a:r>
          <a:endParaRPr lang="en-US" sz="1800" kern="1200" dirty="0"/>
        </a:p>
        <a:p>
          <a:pPr marL="171450" lvl="1" indent="-171450" algn="l" defTabSz="800100">
            <a:lnSpc>
              <a:spcPct val="90000"/>
            </a:lnSpc>
            <a:spcBef>
              <a:spcPct val="0"/>
            </a:spcBef>
            <a:spcAft>
              <a:spcPct val="15000"/>
            </a:spcAft>
            <a:buChar char="••"/>
          </a:pPr>
          <a:r>
            <a:rPr lang="en-US" sz="1800" kern="1200" dirty="0" smtClean="0"/>
            <a:t>• incrementar la actividad física</a:t>
          </a:r>
        </a:p>
        <a:p>
          <a:pPr marL="171450" lvl="1" indent="-171450" algn="l" defTabSz="800100">
            <a:lnSpc>
              <a:spcPct val="90000"/>
            </a:lnSpc>
            <a:spcBef>
              <a:spcPct val="0"/>
            </a:spcBef>
            <a:spcAft>
              <a:spcPct val="15000"/>
            </a:spcAft>
            <a:buChar char="••"/>
          </a:pPr>
          <a:r>
            <a:rPr lang="en-US" sz="1800" kern="1200" dirty="0" smtClean="0"/>
            <a:t>• planear actividad física de intensidad moderada a vigorosa diariamente</a:t>
          </a:r>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3 Estrellas</a:t>
          </a:r>
          <a:endParaRPr lang="en-US" sz="52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El personal del programa proporciona formación sobre la importancia de la actividad física.</a:t>
          </a:r>
          <a:endParaRPr lang="en-US" sz="18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4 Estrellas</a:t>
          </a:r>
          <a:endParaRPr lang="en-US" sz="52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Ninguna</a:t>
          </a:r>
          <a:endParaRPr lang="en-US" sz="1800" kern="1200" dirty="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5 Estrellas</a:t>
          </a:r>
          <a:endParaRPr lang="en-US" sz="5200" kern="1200" dirty="0"/>
        </a:p>
      </dsp:txBody>
      <dsp:txXfrm>
        <a:off x="6483" y="3583298"/>
        <a:ext cx="3238496" cy="1450726"/>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Descripción escrita de cómo y cuándo el personal del programa emplea </a:t>
          </a:r>
          <a:r>
            <a:rPr lang="en-US" sz="1800" kern="1200" dirty="0" smtClean="0"/>
            <a:t>oportunidades naturales para </a:t>
          </a:r>
          <a:r>
            <a:rPr lang="es-ES" sz="1800" kern="1200" dirty="0" smtClean="0"/>
            <a:t>alentar la actividad física de intensidad moderada a vigorosa.</a:t>
          </a:r>
          <a:endParaRPr lang="en-US" sz="18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3 Estrellas</a:t>
          </a:r>
          <a:endParaRPr lang="en-US" sz="52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Descripción escrita de la instrucción proporcionada a los niños sobre la importancia de </a:t>
          </a:r>
          <a:r>
            <a:rPr lang="en-US" sz="1800" kern="1200" dirty="0" smtClean="0"/>
            <a:t>la actividad física.</a:t>
          </a:r>
          <a:endParaRPr lang="en-US" sz="18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4 Estrellas</a:t>
          </a:r>
          <a:endParaRPr lang="en-US" sz="52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Ninguna</a:t>
          </a:r>
          <a:endParaRPr lang="en-US" sz="1800" kern="1200" dirty="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5 Estrellas</a:t>
          </a:r>
          <a:endParaRPr lang="en-US" sz="5200" kern="1200" dirty="0"/>
        </a:p>
      </dsp:txBody>
      <dsp:txXfrm>
        <a:off x="6483" y="3583298"/>
        <a:ext cx="3238496" cy="1450726"/>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La política del programa indica la disposición para incluir a niños con necesidades especiales de salud (temporales o permanentes) y para hacer las excepciones y adaptaciones </a:t>
          </a:r>
          <a:r>
            <a:rPr lang="en-US" sz="1800" kern="1200" dirty="0" smtClean="0"/>
            <a:t>necesarias.</a:t>
          </a:r>
          <a:endParaRPr lang="en-US" sz="18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3 Estrellas</a:t>
          </a:r>
          <a:endParaRPr lang="en-US" sz="52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El personal del programa consulta y colabora con los profesionales de la salud y servicios relacionados a fin de satisfacer las necesidades individuales de salud de los niños, según </a:t>
          </a:r>
          <a:r>
            <a:rPr lang="en-US" sz="1800" kern="1200" dirty="0" smtClean="0"/>
            <a:t>corresponda.</a:t>
          </a:r>
          <a:endParaRPr lang="en-US" sz="18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4 Estrellas</a:t>
          </a:r>
          <a:endParaRPr lang="en-US" sz="52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Ninguna</a:t>
          </a:r>
          <a:endParaRPr lang="en-US" sz="1800" kern="1200" dirty="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5 Estrellas</a:t>
          </a:r>
          <a:endParaRPr lang="en-US" sz="5200" kern="1200" dirty="0"/>
        </a:p>
      </dsp:txBody>
      <dsp:txXfrm>
        <a:off x="6483" y="3583298"/>
        <a:ext cx="3238496" cy="1450726"/>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Política del programa sobre la inclusión de niños con necesidades especiales de salud que demuestre los criterios antes mencionados.</a:t>
          </a:r>
          <a:endParaRPr lang="en-US" sz="18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3 Estrellas</a:t>
          </a:r>
          <a:endParaRPr lang="en-US" sz="52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Política del programa sobre consulta y colaboración con otros profesionales a fin de satisfacer las necesidades individuales de salud del niño. Sin un niño con necesidades especiales de salud participa en el programa, proporcione documentación de una consulta con personal de salud o servicios relacionados.</a:t>
          </a:r>
          <a:endParaRPr lang="en-US" sz="18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4 Estrellas</a:t>
          </a:r>
          <a:endParaRPr lang="en-US" sz="52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Ninguna</a:t>
          </a:r>
          <a:endParaRPr lang="en-US" sz="1800" kern="1200" dirty="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5 Estrellas</a:t>
          </a:r>
          <a:endParaRPr lang="en-US" sz="5200" kern="1200" dirty="0"/>
        </a:p>
      </dsp:txBody>
      <dsp:txXfrm>
        <a:off x="6483" y="3583298"/>
        <a:ext cx="3238496" cy="1450726"/>
      </dsp:txXfrm>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El tiempo de pantalla adecuado supone (</a:t>
          </a:r>
          <a:r>
            <a:rPr lang="es-ES" sz="1800" kern="1200" dirty="0" err="1" smtClean="0"/>
            <a:t>see</a:t>
          </a:r>
          <a:r>
            <a:rPr lang="es-ES" sz="1800" kern="1200" dirty="0" smtClean="0"/>
            <a:t> portfolio)</a:t>
          </a:r>
          <a:endParaRPr lang="en-US" sz="18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3 Estrellas</a:t>
          </a:r>
          <a:endParaRPr lang="en-US" sz="52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Ninguna</a:t>
          </a:r>
          <a:endParaRPr lang="en-US" sz="18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4 Estrellas</a:t>
          </a:r>
          <a:endParaRPr lang="en-US" sz="52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El tiempo de pantalla adecuado supone (s</a:t>
          </a:r>
          <a:r>
            <a:rPr lang="en-US" sz="1800" kern="1200" dirty="0" err="1" smtClean="0"/>
            <a:t>ee</a:t>
          </a:r>
          <a:r>
            <a:rPr lang="en-US" sz="1800" kern="1200" dirty="0" smtClean="0"/>
            <a:t> portfolio for screen time criteria).</a:t>
          </a:r>
          <a:endParaRPr lang="en-US" sz="1800" kern="1200" dirty="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5 Estrellas</a:t>
          </a:r>
          <a:endParaRPr lang="en-US" sz="5200" kern="1200" dirty="0"/>
        </a:p>
      </dsp:txBody>
      <dsp:txXfrm>
        <a:off x="6483" y="3583298"/>
        <a:ext cx="3238496" cy="1450726"/>
      </dsp:txXfrm>
    </dsp:sp>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09"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Política del programa sobre el tiempo de pantalla que demuestre los criterios antes </a:t>
          </a:r>
          <a:r>
            <a:rPr lang="en-US" sz="1800" kern="1200" dirty="0" smtClean="0"/>
            <a:t>mencionados.</a:t>
          </a:r>
          <a:endParaRPr lang="en-US" sz="1800" kern="1200" dirty="0"/>
        </a:p>
      </dsp:txBody>
      <dsp:txXfrm>
        <a:off x="3071709" y="0"/>
        <a:ext cx="5703861" cy="1595800"/>
      </dsp:txXfrm>
    </dsp:sp>
    <dsp:sp modelId="{0F246E25-F403-5548-AF57-6DDA04A5A6A2}">
      <dsp:nvSpPr>
        <dsp:cNvPr id="0" name=""/>
        <dsp:cNvSpPr/>
      </dsp:nvSpPr>
      <dsp:spPr>
        <a:xfrm>
          <a:off x="2314" y="72537"/>
          <a:ext cx="3197382" cy="1450726"/>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3 Estrellas</a:t>
          </a:r>
          <a:endParaRPr lang="en-US" sz="5200" kern="1200" dirty="0"/>
        </a:p>
      </dsp:txBody>
      <dsp:txXfrm>
        <a:off x="2314" y="72537"/>
        <a:ext cx="3197382" cy="1450726"/>
      </dsp:txXfrm>
    </dsp:sp>
    <dsp:sp modelId="{57A0C2F8-366D-BA47-B066-6BEF5ADF767A}">
      <dsp:nvSpPr>
        <dsp:cNvPr id="0" name=""/>
        <dsp:cNvSpPr/>
      </dsp:nvSpPr>
      <dsp:spPr>
        <a:xfrm>
          <a:off x="3073828"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Ninguna</a:t>
          </a:r>
          <a:endParaRPr lang="en-US" sz="1800" kern="1200" dirty="0"/>
        </a:p>
      </dsp:txBody>
      <dsp:txXfrm>
        <a:off x="3073828" y="1736326"/>
        <a:ext cx="5698404" cy="1595800"/>
      </dsp:txXfrm>
    </dsp:sp>
    <dsp:sp modelId="{D896B76E-32EB-1140-B9DC-F57950572393}">
      <dsp:nvSpPr>
        <dsp:cNvPr id="0" name=""/>
        <dsp:cNvSpPr/>
      </dsp:nvSpPr>
      <dsp:spPr>
        <a:xfrm>
          <a:off x="299" y="1827917"/>
          <a:ext cx="3206870" cy="1450726"/>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4 Estrellas</a:t>
          </a:r>
          <a:endParaRPr lang="en-US" sz="5200" kern="1200" dirty="0"/>
        </a:p>
      </dsp:txBody>
      <dsp:txXfrm>
        <a:off x="299" y="1827917"/>
        <a:ext cx="3206870" cy="1450726"/>
      </dsp:txXfrm>
    </dsp:sp>
    <dsp:sp modelId="{6E37CCFF-3A23-0642-9D00-EEF96B54ED0C}">
      <dsp:nvSpPr>
        <dsp:cNvPr id="0" name=""/>
        <dsp:cNvSpPr/>
      </dsp:nvSpPr>
      <dsp:spPr>
        <a:xfrm>
          <a:off x="3114669"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smtClean="0"/>
            <a:t>Política del programa sobre el tiempo de pantalla que demuestre los criterios antes </a:t>
          </a:r>
          <a:r>
            <a:rPr lang="en-US" sz="1800" kern="1200" dirty="0" smtClean="0"/>
            <a:t>mencionados.</a:t>
          </a:r>
          <a:endParaRPr lang="en-US" sz="1800" kern="1200" dirty="0"/>
        </a:p>
        <a:p>
          <a:pPr marL="171450" lvl="1" indent="-171450" algn="l" defTabSz="800100">
            <a:lnSpc>
              <a:spcPct val="90000"/>
            </a:lnSpc>
            <a:spcBef>
              <a:spcPct val="0"/>
            </a:spcBef>
            <a:spcAft>
              <a:spcPct val="15000"/>
            </a:spcAft>
            <a:buChar char="••"/>
          </a:pPr>
          <a:r>
            <a:rPr lang="es-ES" sz="1800" kern="1200" dirty="0" smtClean="0"/>
            <a:t>Descripción escrita del modo en que el programa utiliza el tiempo de pantalla de manera intencional y relacionada con metas educativas.</a:t>
          </a:r>
          <a:endParaRPr lang="en-US" sz="1800" kern="1200" dirty="0" smtClean="0"/>
        </a:p>
      </dsp:txBody>
      <dsp:txXfrm>
        <a:off x="3114669" y="3510761"/>
        <a:ext cx="5654410" cy="1595800"/>
      </dsp:txXfrm>
    </dsp:sp>
    <dsp:sp modelId="{4EAFE5B6-71B7-0B41-82EC-D08FCC16EF5A}">
      <dsp:nvSpPr>
        <dsp:cNvPr id="0" name=""/>
        <dsp:cNvSpPr/>
      </dsp:nvSpPr>
      <dsp:spPr>
        <a:xfrm>
          <a:off x="6483" y="3583298"/>
          <a:ext cx="3238496" cy="1450726"/>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99060" rIns="198120" bIns="99060" numCol="1" spcCol="1270" anchor="ctr" anchorCtr="0">
          <a:noAutofit/>
        </a:bodyPr>
        <a:lstStyle/>
        <a:p>
          <a:pPr lvl="0" algn="ctr" defTabSz="2311400">
            <a:lnSpc>
              <a:spcPct val="90000"/>
            </a:lnSpc>
            <a:spcBef>
              <a:spcPct val="0"/>
            </a:spcBef>
            <a:spcAft>
              <a:spcPct val="35000"/>
            </a:spcAft>
          </a:pPr>
          <a:r>
            <a:rPr lang="en-US" sz="5200" kern="1200" dirty="0" smtClean="0"/>
            <a:t>5 Estrellas</a:t>
          </a:r>
          <a:endParaRPr lang="en-US" sz="5200" kern="1200" dirty="0"/>
        </a:p>
      </dsp:txBody>
      <dsp:txXfrm>
        <a:off x="6483" y="3583298"/>
        <a:ext cx="3238496" cy="1450726"/>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3550"/>
          </a:xfrm>
          <a:prstGeom prst="rect">
            <a:avLst/>
          </a:prstGeom>
        </p:spPr>
        <p:txBody>
          <a:bodyPr vert="horz" lIns="92872" tIns="46435" rIns="92872" bIns="46435" rtlCol="0"/>
          <a:lstStyle>
            <a:lvl1pPr algn="l">
              <a:defRPr sz="1200"/>
            </a:lvl1pPr>
          </a:lstStyle>
          <a:p>
            <a:endParaRPr lang="en-US"/>
          </a:p>
        </p:txBody>
      </p:sp>
      <p:sp>
        <p:nvSpPr>
          <p:cNvPr id="3" name="Date Placeholder 2"/>
          <p:cNvSpPr>
            <a:spLocks noGrp="1"/>
          </p:cNvSpPr>
          <p:nvPr>
            <p:ph type="dt" sz="quarter" idx="1"/>
          </p:nvPr>
        </p:nvSpPr>
        <p:spPr>
          <a:xfrm>
            <a:off x="3956550" y="0"/>
            <a:ext cx="3026833" cy="463550"/>
          </a:xfrm>
          <a:prstGeom prst="rect">
            <a:avLst/>
          </a:prstGeom>
        </p:spPr>
        <p:txBody>
          <a:bodyPr vert="horz" lIns="92872" tIns="46435" rIns="92872" bIns="46435" rtlCol="0"/>
          <a:lstStyle>
            <a:lvl1pPr algn="r">
              <a:defRPr sz="1200"/>
            </a:lvl1pPr>
          </a:lstStyle>
          <a:p>
            <a:fld id="{611721C1-919B-4CD8-979F-527C4F6E6B4B}" type="datetimeFigureOut">
              <a:rPr lang="en-US" smtClean="0"/>
              <a:pPr/>
              <a:t>9/4/2015</a:t>
            </a:fld>
            <a:endParaRPr lang="en-US"/>
          </a:p>
        </p:txBody>
      </p:sp>
      <p:sp>
        <p:nvSpPr>
          <p:cNvPr id="4" name="Footer Placeholder 3"/>
          <p:cNvSpPr>
            <a:spLocks noGrp="1"/>
          </p:cNvSpPr>
          <p:nvPr>
            <p:ph type="ftr" sz="quarter" idx="2"/>
          </p:nvPr>
        </p:nvSpPr>
        <p:spPr>
          <a:xfrm>
            <a:off x="0" y="8805841"/>
            <a:ext cx="3026833" cy="463550"/>
          </a:xfrm>
          <a:prstGeom prst="rect">
            <a:avLst/>
          </a:prstGeom>
        </p:spPr>
        <p:txBody>
          <a:bodyPr vert="horz" lIns="92872" tIns="46435" rIns="92872" bIns="46435" rtlCol="0" anchor="b"/>
          <a:lstStyle>
            <a:lvl1pPr algn="l">
              <a:defRPr sz="1200"/>
            </a:lvl1pPr>
          </a:lstStyle>
          <a:p>
            <a:endParaRPr lang="en-US"/>
          </a:p>
        </p:txBody>
      </p:sp>
      <p:sp>
        <p:nvSpPr>
          <p:cNvPr id="5" name="Slide Number Placeholder 4"/>
          <p:cNvSpPr>
            <a:spLocks noGrp="1"/>
          </p:cNvSpPr>
          <p:nvPr>
            <p:ph type="sldNum" sz="quarter" idx="3"/>
          </p:nvPr>
        </p:nvSpPr>
        <p:spPr>
          <a:xfrm>
            <a:off x="3956550" y="8805841"/>
            <a:ext cx="3026833" cy="463550"/>
          </a:xfrm>
          <a:prstGeom prst="rect">
            <a:avLst/>
          </a:prstGeom>
        </p:spPr>
        <p:txBody>
          <a:bodyPr vert="horz" lIns="92872" tIns="46435" rIns="92872" bIns="46435" rtlCol="0" anchor="b"/>
          <a:lstStyle>
            <a:lvl1pPr algn="r">
              <a:defRPr sz="1200"/>
            </a:lvl1pPr>
          </a:lstStyle>
          <a:p>
            <a:fld id="{6D32BB5E-B0C5-4A44-A77B-C77238F5E50A}" type="slidenum">
              <a:rPr lang="en-US" smtClean="0"/>
              <a:pPr/>
              <a:t>‹#›</a:t>
            </a:fld>
            <a:endParaRPr lang="en-US"/>
          </a:p>
        </p:txBody>
      </p:sp>
    </p:spTree>
    <p:extLst>
      <p:ext uri="{BB962C8B-B14F-4D97-AF65-F5344CB8AC3E}">
        <p14:creationId xmlns="" xmlns:p14="http://schemas.microsoft.com/office/powerpoint/2010/main" val="12664373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3550"/>
          </a:xfrm>
          <a:prstGeom prst="rect">
            <a:avLst/>
          </a:prstGeom>
        </p:spPr>
        <p:txBody>
          <a:bodyPr vert="horz" lIns="92872" tIns="46435" rIns="92872" bIns="46435" rtlCol="0"/>
          <a:lstStyle>
            <a:lvl1pPr algn="l">
              <a:defRPr sz="1200"/>
            </a:lvl1pPr>
          </a:lstStyle>
          <a:p>
            <a:endParaRPr lang="en-US"/>
          </a:p>
        </p:txBody>
      </p:sp>
      <p:sp>
        <p:nvSpPr>
          <p:cNvPr id="3" name="Date Placeholder 2"/>
          <p:cNvSpPr>
            <a:spLocks noGrp="1"/>
          </p:cNvSpPr>
          <p:nvPr>
            <p:ph type="dt" idx="1"/>
          </p:nvPr>
        </p:nvSpPr>
        <p:spPr>
          <a:xfrm>
            <a:off x="3956550" y="0"/>
            <a:ext cx="3026833" cy="463550"/>
          </a:xfrm>
          <a:prstGeom prst="rect">
            <a:avLst/>
          </a:prstGeom>
        </p:spPr>
        <p:txBody>
          <a:bodyPr vert="horz" lIns="92872" tIns="46435" rIns="92872" bIns="46435" rtlCol="0"/>
          <a:lstStyle>
            <a:lvl1pPr algn="r">
              <a:defRPr sz="1200"/>
            </a:lvl1pPr>
          </a:lstStyle>
          <a:p>
            <a:fld id="{0CAD7CA0-8A39-F048-ADE9-439157D5A4B0}" type="datetimeFigureOut">
              <a:rPr lang="en-US" smtClean="0"/>
              <a:pPr/>
              <a:t>9/4/2015</a:t>
            </a:fld>
            <a:endParaRPr lang="en-US"/>
          </a:p>
        </p:txBody>
      </p:sp>
      <p:sp>
        <p:nvSpPr>
          <p:cNvPr id="4" name="Slide Image Placeholder 3"/>
          <p:cNvSpPr>
            <a:spLocks noGrp="1" noRot="1" noChangeAspect="1"/>
          </p:cNvSpPr>
          <p:nvPr>
            <p:ph type="sldImg" idx="2"/>
          </p:nvPr>
        </p:nvSpPr>
        <p:spPr>
          <a:xfrm>
            <a:off x="1174750" y="695325"/>
            <a:ext cx="4635500" cy="3476625"/>
          </a:xfrm>
          <a:prstGeom prst="rect">
            <a:avLst/>
          </a:prstGeom>
          <a:noFill/>
          <a:ln w="12700">
            <a:solidFill>
              <a:prstClr val="black"/>
            </a:solidFill>
          </a:ln>
        </p:spPr>
        <p:txBody>
          <a:bodyPr vert="horz" lIns="92872" tIns="46435" rIns="92872" bIns="46435" rtlCol="0" anchor="ctr"/>
          <a:lstStyle/>
          <a:p>
            <a:endParaRPr lang="en-US"/>
          </a:p>
        </p:txBody>
      </p:sp>
      <p:sp>
        <p:nvSpPr>
          <p:cNvPr id="5" name="Notes Placeholder 4"/>
          <p:cNvSpPr>
            <a:spLocks noGrp="1"/>
          </p:cNvSpPr>
          <p:nvPr>
            <p:ph type="body" sz="quarter" idx="3"/>
          </p:nvPr>
        </p:nvSpPr>
        <p:spPr>
          <a:xfrm>
            <a:off x="698500" y="4403725"/>
            <a:ext cx="5588000" cy="4171950"/>
          </a:xfrm>
          <a:prstGeom prst="rect">
            <a:avLst/>
          </a:prstGeom>
        </p:spPr>
        <p:txBody>
          <a:bodyPr vert="horz" lIns="92872" tIns="46435" rIns="92872" bIns="4643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05841"/>
            <a:ext cx="3026833" cy="463550"/>
          </a:xfrm>
          <a:prstGeom prst="rect">
            <a:avLst/>
          </a:prstGeom>
        </p:spPr>
        <p:txBody>
          <a:bodyPr vert="horz" lIns="92872" tIns="46435" rIns="92872" bIns="46435"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05841"/>
            <a:ext cx="3026833" cy="463550"/>
          </a:xfrm>
          <a:prstGeom prst="rect">
            <a:avLst/>
          </a:prstGeom>
        </p:spPr>
        <p:txBody>
          <a:bodyPr vert="horz" lIns="92872" tIns="46435" rIns="92872" bIns="46435" rtlCol="0" anchor="b"/>
          <a:lstStyle>
            <a:lvl1pPr algn="r">
              <a:defRPr sz="1200"/>
            </a:lvl1pPr>
          </a:lstStyle>
          <a:p>
            <a:fld id="{B7FC117F-9C20-5F4F-A638-56BA5BAADFB5}" type="slidenum">
              <a:rPr lang="en-US" smtClean="0"/>
              <a:pPr/>
              <a:t>‹#›</a:t>
            </a:fld>
            <a:endParaRPr lang="en-US"/>
          </a:p>
        </p:txBody>
      </p:sp>
    </p:spTree>
    <p:extLst>
      <p:ext uri="{BB962C8B-B14F-4D97-AF65-F5344CB8AC3E}">
        <p14:creationId xmlns="" xmlns:p14="http://schemas.microsoft.com/office/powerpoint/2010/main" val="356042382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Timing: </a:t>
            </a:r>
            <a:r>
              <a:rPr lang="en-US" i="0" dirty="0" smtClean="0"/>
              <a:t>For a 3-hour training session, plan to spend about 20 minutes on the</a:t>
            </a:r>
            <a:r>
              <a:rPr lang="en-US" i="0" baseline="0" dirty="0" smtClean="0"/>
              <a:t> introduction (slides 1-10) and 20 minutes on each standard. This will leave 10 minutes for a break, 10 minutes for certificates and evaluations, and 20 minutes that you can allocate wherever you feel you need to spend more time. </a:t>
            </a:r>
            <a:endParaRPr lang="en-US" i="0" dirty="0" smtClean="0"/>
          </a:p>
          <a:p>
            <a:endParaRPr lang="en-US" dirty="0" smtClean="0"/>
          </a:p>
          <a:p>
            <a:r>
              <a:rPr lang="en-US" dirty="0" smtClean="0"/>
              <a:t>Slides 1-10 should</a:t>
            </a:r>
            <a:r>
              <a:rPr lang="en-US" baseline="0" dirty="0" smtClean="0"/>
              <a:t> take about 20 minutes.</a:t>
            </a:r>
            <a:endParaRPr lang="en-US" dirty="0" smtClean="0"/>
          </a:p>
          <a:p>
            <a:endParaRPr lang="en-US" dirty="0" smtClean="0"/>
          </a:p>
          <a:p>
            <a:r>
              <a:rPr lang="en-US" dirty="0" smtClean="0"/>
              <a:t>Materials:</a:t>
            </a:r>
          </a:p>
          <a:p>
            <a:pPr marL="182880" indent="-182880">
              <a:buFont typeface="Arial" pitchFamily="34" charset="0"/>
              <a:buChar char="•"/>
            </a:pPr>
            <a:r>
              <a:rPr lang="en-US" b="0" dirty="0" smtClean="0"/>
              <a:t>All participants should bring their Quality Improvement Plan to the training session</a:t>
            </a:r>
            <a:r>
              <a:rPr lang="en-US" b="0" baseline="0" dirty="0" smtClean="0"/>
              <a:t>.</a:t>
            </a:r>
          </a:p>
          <a:p>
            <a:pPr marL="182880" indent="-182880">
              <a:buFont typeface="Arial" pitchFamily="34" charset="0"/>
              <a:buChar char="•"/>
            </a:pPr>
            <a:r>
              <a:rPr lang="en-US" b="0" baseline="0" dirty="0" smtClean="0"/>
              <a:t>Portfolios will also be helpful. Plan to have at least one sample portfolio available so that you can refer to the evidence required for each indicator.</a:t>
            </a:r>
          </a:p>
          <a:p>
            <a:pPr marL="182880" indent="-182880">
              <a:buFont typeface="Arial" pitchFamily="34" charset="0"/>
              <a:buChar char="•"/>
            </a:pPr>
            <a:r>
              <a:rPr lang="en-US" b="0" baseline="0" dirty="0" smtClean="0"/>
              <a:t>Dry erase board or flip chart, markers</a:t>
            </a:r>
          </a:p>
          <a:p>
            <a:pPr marL="182880" indent="-182880">
              <a:buFont typeface="Arial" pitchFamily="34" charset="0"/>
              <a:buChar char="•"/>
            </a:pPr>
            <a:r>
              <a:rPr lang="en-US" b="0" baseline="0" dirty="0" smtClean="0"/>
              <a:t>Samples of parent / staff handbooks to show policies for Health and Safety standards (</a:t>
            </a:r>
            <a:r>
              <a:rPr lang="en-US" b="0" i="1" baseline="0" dirty="0" smtClean="0"/>
              <a:t>optional</a:t>
            </a:r>
            <a:r>
              <a:rPr lang="en-US" b="0" baseline="0" dirty="0" smtClean="0"/>
              <a:t>)</a:t>
            </a:r>
          </a:p>
          <a:p>
            <a:pPr marL="182880" indent="-182880">
              <a:buFont typeface="Arial" pitchFamily="34" charset="0"/>
              <a:buChar char="•"/>
            </a:pPr>
            <a:endParaRPr lang="en-US" b="0" baseline="0" dirty="0" smtClean="0"/>
          </a:p>
          <a:p>
            <a:endParaRPr lang="en-US" dirty="0" smtClean="0"/>
          </a:p>
          <a:p>
            <a:r>
              <a:rPr lang="en-US" dirty="0" smtClean="0"/>
              <a:t>Introduce trainers, </a:t>
            </a:r>
          </a:p>
          <a:p>
            <a:r>
              <a:rPr lang="en-US" dirty="0" smtClean="0"/>
              <a:t>Ask participants to introduce themselves</a:t>
            </a:r>
          </a:p>
          <a:p>
            <a:endParaRPr lang="en-US" dirty="0" smtClean="0"/>
          </a:p>
          <a:p>
            <a:r>
              <a:rPr lang="en-US" dirty="0" smtClean="0"/>
              <a:t>Optional: Ice breaker activity chosen by the trainer</a:t>
            </a:r>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a:t>
            </a:fld>
            <a:endParaRPr lang="en-US">
              <a:solidFill>
                <a:prstClr val="black"/>
              </a:solidFill>
              <a:latin typeface="Calibri"/>
            </a:endParaRPr>
          </a:p>
        </p:txBody>
      </p:sp>
    </p:spTree>
    <p:extLst>
      <p:ext uri="{BB962C8B-B14F-4D97-AF65-F5344CB8AC3E}">
        <p14:creationId xmlns="" xmlns:p14="http://schemas.microsoft.com/office/powerpoint/2010/main" val="547047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Allow participants time to read the objectives, discuss as needed</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lvl="0"/>
            <a:r>
              <a:rPr lang="en-US" dirty="0" smtClean="0">
                <a:solidFill>
                  <a:schemeClr val="tx1"/>
                </a:solidFill>
              </a:rPr>
              <a:t>Objectives:</a:t>
            </a:r>
          </a:p>
          <a:p>
            <a:pPr lvl="0"/>
            <a:r>
              <a:rPr lang="en-US" dirty="0" smtClean="0">
                <a:solidFill>
                  <a:schemeClr val="tx1"/>
                </a:solidFill>
              </a:rPr>
              <a:t>Examine the QRIS Health and Safety standards. </a:t>
            </a:r>
          </a:p>
          <a:p>
            <a:pPr lvl="0"/>
            <a:r>
              <a:rPr lang="en-US" dirty="0" smtClean="0">
                <a:solidFill>
                  <a:schemeClr val="tx1"/>
                </a:solidFill>
              </a:rPr>
              <a:t>Discuss the application of health and safety standards in your program.</a:t>
            </a:r>
          </a:p>
          <a:p>
            <a:pPr lvl="0"/>
            <a:r>
              <a:rPr lang="en-US" dirty="0" smtClean="0">
                <a:solidFill>
                  <a:schemeClr val="tx1"/>
                </a:solidFill>
              </a:rPr>
              <a:t>Create documentation of policies and procedures as required by the QRIS Health and Safety standards. </a:t>
            </a:r>
          </a:p>
          <a:p>
            <a:pPr lvl="0"/>
            <a:r>
              <a:rPr lang="en-US" dirty="0" smtClean="0">
                <a:solidFill>
                  <a:schemeClr val="tx1"/>
                </a:solidFill>
              </a:rPr>
              <a:t>Discuss strategies and tactics for achieving program-wide implementation of Health and Safety standards.  </a:t>
            </a:r>
          </a:p>
          <a:p>
            <a:pPr lvl="0"/>
            <a:endParaRPr lang="en-US" dirty="0" smtClean="0">
              <a:solidFill>
                <a:schemeClr val="tx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Outcome: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Complete the “Health and Safety” portion of your QRIS Portfolio</a:t>
            </a:r>
          </a:p>
          <a:p>
            <a:endParaRPr lang="en-US" dirty="0"/>
          </a:p>
        </p:txBody>
      </p:sp>
      <p:sp>
        <p:nvSpPr>
          <p:cNvPr id="4" name="Slide Number Placeholder 3"/>
          <p:cNvSpPr>
            <a:spLocks noGrp="1"/>
          </p:cNvSpPr>
          <p:nvPr>
            <p:ph type="sldNum" sz="quarter" idx="10"/>
          </p:nvPr>
        </p:nvSpPr>
        <p:spPr/>
        <p:txBody>
          <a:bodyPr/>
          <a:lstStyle/>
          <a:p>
            <a:fld id="{E4FD5924-0C17-2140-A7A0-FC7BF1E21BF5}" type="slidenum">
              <a:rPr lang="en-US" smtClean="0">
                <a:solidFill>
                  <a:prstClr val="black"/>
                </a:solidFill>
                <a:latin typeface="Calibri"/>
              </a:rPr>
              <a:pPr/>
              <a:t>2</a:t>
            </a:fld>
            <a:endParaRPr lang="en-US">
              <a:solidFill>
                <a:prstClr val="black"/>
              </a:solidFill>
              <a:latin typeface="Calibri"/>
            </a:endParaRPr>
          </a:p>
        </p:txBody>
      </p:sp>
    </p:spTree>
    <p:extLst>
      <p:ext uri="{BB962C8B-B14F-4D97-AF65-F5344CB8AC3E}">
        <p14:creationId xmlns="" xmlns:p14="http://schemas.microsoft.com/office/powerpoint/2010/main" val="1017050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can be done as a large-group or individual reflection followed by discussion. </a:t>
            </a:r>
          </a:p>
          <a:p>
            <a:r>
              <a:rPr lang="en-US" dirty="0" smtClean="0"/>
              <a:t>Invite</a:t>
            </a:r>
            <a:r>
              <a:rPr lang="en-US" baseline="0" dirty="0" smtClean="0"/>
              <a:t> participants to share the quality improvements they have already made, and the quality improvements they have in mind. </a:t>
            </a:r>
          </a:p>
          <a:p>
            <a:r>
              <a:rPr lang="en-US" baseline="0" dirty="0" smtClean="0"/>
              <a:t>Consider:</a:t>
            </a:r>
          </a:p>
          <a:p>
            <a:pPr>
              <a:buFont typeface="Arial" pitchFamily="34" charset="0"/>
              <a:buChar char="•"/>
            </a:pPr>
            <a:r>
              <a:rPr lang="en-US" baseline="0" dirty="0" smtClean="0"/>
              <a:t>focusing the conversation on participants’ confidence in their ability to make improvements</a:t>
            </a:r>
          </a:p>
          <a:p>
            <a:pPr>
              <a:buFont typeface="Arial" pitchFamily="34" charset="0"/>
              <a:buChar char="•"/>
            </a:pPr>
            <a:r>
              <a:rPr lang="en-US" baseline="0" dirty="0" smtClean="0"/>
              <a:t>focusing the conversation on participants’ reasons for making particular improvements</a:t>
            </a:r>
          </a:p>
          <a:p>
            <a:pPr>
              <a:buFont typeface="Arial" pitchFamily="34" charset="0"/>
              <a:buChar char="•"/>
            </a:pPr>
            <a:endParaRPr lang="en-US" dirty="0" smtClean="0"/>
          </a:p>
        </p:txBody>
      </p:sp>
      <p:sp>
        <p:nvSpPr>
          <p:cNvPr id="4" name="Slide Number Placeholder 3"/>
          <p:cNvSpPr>
            <a:spLocks noGrp="1"/>
          </p:cNvSpPr>
          <p:nvPr>
            <p:ph type="sldNum" sz="quarter" idx="10"/>
          </p:nvPr>
        </p:nvSpPr>
        <p:spPr/>
        <p:txBody>
          <a:bodyPr/>
          <a:lstStyle/>
          <a:p>
            <a:fld id="{B7FC117F-9C20-5F4F-A638-56BA5BAADFB5}" type="slidenum">
              <a:rPr lang="en-US" smtClean="0"/>
              <a:pPr/>
              <a:t>3</a:t>
            </a:fld>
            <a:endParaRPr lang="en-US"/>
          </a:p>
        </p:txBody>
      </p:sp>
    </p:spTree>
    <p:extLst>
      <p:ext uri="{BB962C8B-B14F-4D97-AF65-F5344CB8AC3E}">
        <p14:creationId xmlns="" xmlns:p14="http://schemas.microsoft.com/office/powerpoint/2010/main" val="595342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7"/>
        <p:cNvGrpSpPr/>
        <p:nvPr/>
      </p:nvGrpSpPr>
      <p:grpSpPr>
        <a:xfrm>
          <a:off x="0" y="0"/>
          <a:ext cx="0" cy="0"/>
          <a:chOff x="0" y="0"/>
          <a:chExt cx="0" cy="0"/>
        </a:xfrm>
      </p:grpSpPr>
      <p:sp>
        <p:nvSpPr>
          <p:cNvPr id="918" name="Shape 918"/>
          <p:cNvSpPr>
            <a:spLocks noGrp="1" noRot="1" noChangeAspect="1"/>
          </p:cNvSpPr>
          <p:nvPr>
            <p:ph type="sldImg" idx="2"/>
          </p:nvPr>
        </p:nvSpPr>
        <p:spPr>
          <a:xfrm>
            <a:off x="1174750" y="695325"/>
            <a:ext cx="4635500" cy="34766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919" name="Shape 919"/>
          <p:cNvSpPr txBox="1">
            <a:spLocks noGrp="1"/>
          </p:cNvSpPr>
          <p:nvPr>
            <p:ph type="body" idx="1"/>
          </p:nvPr>
        </p:nvSpPr>
        <p:spPr>
          <a:xfrm>
            <a:off x="698500" y="4403725"/>
            <a:ext cx="5588000" cy="4171950"/>
          </a:xfrm>
          <a:prstGeom prst="rect">
            <a:avLst/>
          </a:prstGeom>
          <a:noFill/>
          <a:ln>
            <a:noFill/>
          </a:ln>
        </p:spPr>
        <p:txBody>
          <a:bodyPr lIns="92850" tIns="46425" rIns="92850" bIns="46425" anchor="t" anchorCtr="0">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t>Slides 4-10 have</a:t>
            </a:r>
            <a:r>
              <a:rPr lang="en-US" sz="1800" baseline="0" dirty="0" smtClean="0"/>
              <a:t> been cut and pasted from the </a:t>
            </a:r>
            <a:r>
              <a:rPr lang="en-US" sz="1800" baseline="0" dirty="0" err="1" smtClean="0"/>
              <a:t>IQT</a:t>
            </a:r>
            <a:r>
              <a:rPr lang="en-US" sz="1800" baseline="0" dirty="0" smtClean="0"/>
              <a:t> training. They are included here as a reminder of the process. Feel free to spend more time or less on them as needed by your group.</a:t>
            </a:r>
            <a:endParaRPr lang="en-US" sz="1800" dirty="0" smtClean="0"/>
          </a:p>
          <a:p>
            <a:pPr>
              <a:spcBef>
                <a:spcPts val="0"/>
              </a:spcBef>
              <a:buNone/>
            </a:pPr>
            <a:endParaRPr sz="1800" b="0" i="0" u="none" strike="noStrike" cap="none" baseline="0" dirty="0"/>
          </a:p>
        </p:txBody>
      </p:sp>
      <p:sp>
        <p:nvSpPr>
          <p:cNvPr id="920" name="Shape 920"/>
          <p:cNvSpPr txBox="1">
            <a:spLocks noGrp="1"/>
          </p:cNvSpPr>
          <p:nvPr>
            <p:ph type="sldNum" idx="12"/>
          </p:nvPr>
        </p:nvSpPr>
        <p:spPr>
          <a:xfrm>
            <a:off x="3956550" y="8805840"/>
            <a:ext cx="3026833" cy="463550"/>
          </a:xfrm>
          <a:prstGeom prst="rect">
            <a:avLst/>
          </a:prstGeom>
          <a:noFill/>
          <a:ln>
            <a:noFill/>
          </a:ln>
        </p:spPr>
        <p:txBody>
          <a:bodyPr lIns="92850" tIns="46425" rIns="92850" bIns="46425" anchor="b" anchorCtr="0">
            <a:normAutofit/>
          </a:bodyPr>
          <a:lstStyle/>
          <a:p>
            <a:pPr marL="0" marR="0" lvl="0" indent="0" algn="r" rtl="0">
              <a:spcBef>
                <a:spcPts val="0"/>
              </a:spcBef>
              <a:buSzPct val="25000"/>
              <a:buNone/>
            </a:pPr>
            <a:r>
              <a:rPr lang="en-US"/>
              <a:t> </a:t>
            </a:r>
          </a:p>
        </p:txBody>
      </p:sp>
    </p:spTree>
    <p:extLst>
      <p:ext uri="{BB962C8B-B14F-4D97-AF65-F5344CB8AC3E}">
        <p14:creationId xmlns="" xmlns:p14="http://schemas.microsoft.com/office/powerpoint/2010/main" val="3774936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5"/>
        <p:cNvGrpSpPr/>
        <p:nvPr/>
      </p:nvGrpSpPr>
      <p:grpSpPr>
        <a:xfrm>
          <a:off x="0" y="0"/>
          <a:ext cx="0" cy="0"/>
          <a:chOff x="0" y="0"/>
          <a:chExt cx="0" cy="0"/>
        </a:xfrm>
      </p:grpSpPr>
      <p:sp>
        <p:nvSpPr>
          <p:cNvPr id="926" name="Shape 926"/>
          <p:cNvSpPr>
            <a:spLocks noGrp="1" noRot="1" noChangeAspect="1"/>
          </p:cNvSpPr>
          <p:nvPr>
            <p:ph type="sldImg" idx="2"/>
          </p:nvPr>
        </p:nvSpPr>
        <p:spPr>
          <a:xfrm>
            <a:off x="1174750" y="695325"/>
            <a:ext cx="4635500" cy="34766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927" name="Shape 927"/>
          <p:cNvSpPr txBox="1">
            <a:spLocks noGrp="1"/>
          </p:cNvSpPr>
          <p:nvPr>
            <p:ph type="body" idx="1"/>
          </p:nvPr>
        </p:nvSpPr>
        <p:spPr>
          <a:xfrm>
            <a:off x="698500" y="4403725"/>
            <a:ext cx="5588000" cy="4171950"/>
          </a:xfrm>
          <a:prstGeom prst="rect">
            <a:avLst/>
          </a:prstGeom>
          <a:noFill/>
          <a:ln>
            <a:noFill/>
          </a:ln>
        </p:spPr>
        <p:txBody>
          <a:bodyPr lIns="92850" tIns="46425" rIns="92850" bIns="46425" anchor="t" anchorCtr="0">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t>Slides 4-10 have</a:t>
            </a:r>
            <a:r>
              <a:rPr lang="en-US" sz="1800" baseline="0" dirty="0" smtClean="0"/>
              <a:t> been cut and pasted from the </a:t>
            </a:r>
            <a:r>
              <a:rPr lang="en-US" sz="1800" baseline="0" dirty="0" err="1" smtClean="0"/>
              <a:t>IQT</a:t>
            </a:r>
            <a:r>
              <a:rPr lang="en-US" sz="1800" baseline="0" dirty="0" smtClean="0"/>
              <a:t> training. They are included here as a reminder of the process. Feel free to spend more time or less on them as needed by your group.</a:t>
            </a:r>
            <a:endParaRPr lang="en-US" sz="1800" dirty="0" smtClean="0"/>
          </a:p>
          <a:p>
            <a:pPr>
              <a:spcBef>
                <a:spcPts val="0"/>
              </a:spcBef>
              <a:buNone/>
            </a:pPr>
            <a:endParaRPr sz="1800" b="0" i="0" u="none" strike="noStrike" cap="none" baseline="0" dirty="0"/>
          </a:p>
        </p:txBody>
      </p:sp>
      <p:sp>
        <p:nvSpPr>
          <p:cNvPr id="928" name="Shape 928"/>
          <p:cNvSpPr txBox="1">
            <a:spLocks noGrp="1"/>
          </p:cNvSpPr>
          <p:nvPr>
            <p:ph type="sldNum" idx="12"/>
          </p:nvPr>
        </p:nvSpPr>
        <p:spPr>
          <a:xfrm>
            <a:off x="3956550" y="8805840"/>
            <a:ext cx="3026833" cy="463550"/>
          </a:xfrm>
          <a:prstGeom prst="rect">
            <a:avLst/>
          </a:prstGeom>
          <a:noFill/>
          <a:ln>
            <a:noFill/>
          </a:ln>
        </p:spPr>
        <p:txBody>
          <a:bodyPr lIns="92850" tIns="46425" rIns="92850" bIns="46425" anchor="b" anchorCtr="0">
            <a:normAutofit/>
          </a:bodyPr>
          <a:lstStyle/>
          <a:p>
            <a:pPr marL="0" marR="0" lvl="0" indent="0" algn="r" rtl="0">
              <a:spcBef>
                <a:spcPts val="0"/>
              </a:spcBef>
              <a:buSzPct val="25000"/>
              <a:buNone/>
            </a:pPr>
            <a:r>
              <a:rPr lang="en-US"/>
              <a:t> </a:t>
            </a:r>
          </a:p>
        </p:txBody>
      </p:sp>
    </p:spTree>
    <p:extLst>
      <p:ext uri="{BB962C8B-B14F-4D97-AF65-F5344CB8AC3E}">
        <p14:creationId xmlns="" xmlns:p14="http://schemas.microsoft.com/office/powerpoint/2010/main" val="881323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
        <p:cNvGrpSpPr/>
        <p:nvPr/>
      </p:nvGrpSpPr>
      <p:grpSpPr>
        <a:xfrm>
          <a:off x="0" y="0"/>
          <a:ext cx="0" cy="0"/>
          <a:chOff x="0" y="0"/>
          <a:chExt cx="0" cy="0"/>
        </a:xfrm>
      </p:grpSpPr>
      <p:sp>
        <p:nvSpPr>
          <p:cNvPr id="934" name="Shape 934"/>
          <p:cNvSpPr>
            <a:spLocks noGrp="1" noRot="1" noChangeAspect="1"/>
          </p:cNvSpPr>
          <p:nvPr>
            <p:ph type="sldImg" idx="2"/>
          </p:nvPr>
        </p:nvSpPr>
        <p:spPr>
          <a:xfrm>
            <a:off x="1174750" y="695325"/>
            <a:ext cx="4635500" cy="34766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935" name="Shape 935"/>
          <p:cNvSpPr txBox="1">
            <a:spLocks noGrp="1"/>
          </p:cNvSpPr>
          <p:nvPr>
            <p:ph type="body" idx="1"/>
          </p:nvPr>
        </p:nvSpPr>
        <p:spPr>
          <a:xfrm>
            <a:off x="698500" y="4403725"/>
            <a:ext cx="5588000" cy="4171950"/>
          </a:xfrm>
          <a:prstGeom prst="rect">
            <a:avLst/>
          </a:prstGeom>
          <a:noFill/>
          <a:ln>
            <a:noFill/>
          </a:ln>
        </p:spPr>
        <p:txBody>
          <a:bodyPr lIns="92850" tIns="46425" rIns="92850" bIns="46425" anchor="t" anchorCtr="0">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t>Slides 4-10 have</a:t>
            </a:r>
            <a:r>
              <a:rPr lang="en-US" sz="1800" baseline="0" dirty="0" smtClean="0"/>
              <a:t> been cut and pasted from the </a:t>
            </a:r>
            <a:r>
              <a:rPr lang="en-US" sz="1800" baseline="0" dirty="0" err="1" smtClean="0"/>
              <a:t>IQT</a:t>
            </a:r>
            <a:r>
              <a:rPr lang="en-US" sz="1800" baseline="0" dirty="0" smtClean="0"/>
              <a:t> training. They are included here as a reminder of the process. Feel free to spend more time or less on them as needed by your group.</a:t>
            </a:r>
            <a:endParaRPr lang="en-US" sz="1800" dirty="0" smtClean="0"/>
          </a:p>
          <a:p>
            <a:pPr>
              <a:spcBef>
                <a:spcPts val="0"/>
              </a:spcBef>
              <a:buNone/>
            </a:pPr>
            <a:endParaRPr sz="1800" b="0" i="0" u="none" strike="noStrike" cap="none" baseline="0" dirty="0"/>
          </a:p>
        </p:txBody>
      </p:sp>
      <p:sp>
        <p:nvSpPr>
          <p:cNvPr id="936" name="Shape 936"/>
          <p:cNvSpPr txBox="1">
            <a:spLocks noGrp="1"/>
          </p:cNvSpPr>
          <p:nvPr>
            <p:ph type="sldNum" idx="12"/>
          </p:nvPr>
        </p:nvSpPr>
        <p:spPr>
          <a:xfrm>
            <a:off x="3956550" y="8805840"/>
            <a:ext cx="3026833" cy="463550"/>
          </a:xfrm>
          <a:prstGeom prst="rect">
            <a:avLst/>
          </a:prstGeom>
          <a:noFill/>
          <a:ln>
            <a:noFill/>
          </a:ln>
        </p:spPr>
        <p:txBody>
          <a:bodyPr lIns="92850" tIns="46425" rIns="92850" bIns="46425" anchor="b" anchorCtr="0">
            <a:normAutofit/>
          </a:bodyPr>
          <a:lstStyle/>
          <a:p>
            <a:pPr marL="0" marR="0" lvl="0" indent="0" algn="r" rtl="0">
              <a:spcBef>
                <a:spcPts val="0"/>
              </a:spcBef>
              <a:buSzPct val="25000"/>
              <a:buNone/>
            </a:pPr>
            <a:r>
              <a:rPr lang="en-US"/>
              <a:t> </a:t>
            </a:r>
          </a:p>
        </p:txBody>
      </p:sp>
    </p:spTree>
    <p:extLst>
      <p:ext uri="{BB962C8B-B14F-4D97-AF65-F5344CB8AC3E}">
        <p14:creationId xmlns="" xmlns:p14="http://schemas.microsoft.com/office/powerpoint/2010/main" val="799120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Shape 954"/>
          <p:cNvSpPr>
            <a:spLocks noGrp="1" noRot="1" noChangeAspect="1"/>
          </p:cNvSpPr>
          <p:nvPr>
            <p:ph type="sldImg" idx="2"/>
          </p:nvPr>
        </p:nvSpPr>
        <p:spPr>
          <a:xfrm>
            <a:off x="1174750" y="695325"/>
            <a:ext cx="4635500" cy="34766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955" name="Shape 955"/>
          <p:cNvSpPr txBox="1">
            <a:spLocks noGrp="1"/>
          </p:cNvSpPr>
          <p:nvPr>
            <p:ph type="body" idx="1"/>
          </p:nvPr>
        </p:nvSpPr>
        <p:spPr>
          <a:xfrm>
            <a:off x="698500" y="4403725"/>
            <a:ext cx="5588000" cy="4171950"/>
          </a:xfrm>
          <a:prstGeom prst="rect">
            <a:avLst/>
          </a:prstGeom>
          <a:noFill/>
          <a:ln>
            <a:noFill/>
          </a:ln>
        </p:spPr>
        <p:txBody>
          <a:bodyPr lIns="92850" tIns="46425" rIns="92850" bIns="46425" anchor="t" anchorCtr="0">
            <a:normAutofit/>
          </a:bodyPr>
          <a:lstStyle/>
          <a:p>
            <a:pPr marL="928543" marR="0" lvl="2" indent="-1443" algn="l" rtl="0">
              <a:spcBef>
                <a:spcPts val="0"/>
              </a:spcBef>
              <a:buNone/>
            </a:pPr>
            <a:endParaRPr sz="1800" b="0" i="0" u="none" strike="noStrike" cap="none" baseline="0" dirty="0"/>
          </a:p>
          <a:p>
            <a:pPr marL="232135" marR="0" lvl="0" indent="-117835" algn="l" defTabSz="457200" rtl="0" eaLnBrk="1" fontAlgn="auto" latinLnBrk="0" hangingPunct="1">
              <a:lnSpc>
                <a:spcPct val="100000"/>
              </a:lnSpc>
              <a:spcBef>
                <a:spcPts val="0"/>
              </a:spcBef>
              <a:spcAft>
                <a:spcPts val="0"/>
              </a:spcAft>
              <a:buClrTx/>
              <a:buSzTx/>
              <a:buFont typeface="Arial"/>
              <a:buNone/>
              <a:tabLst/>
              <a:defRPr/>
            </a:pPr>
            <a:r>
              <a:rPr lang="en-US" sz="1800" dirty="0" smtClean="0"/>
              <a:t>Slides 4-10 have</a:t>
            </a:r>
            <a:r>
              <a:rPr lang="en-US" sz="1800" baseline="0" dirty="0" smtClean="0"/>
              <a:t> been cut and pasted from the </a:t>
            </a:r>
            <a:r>
              <a:rPr lang="en-US" sz="1800" baseline="0" dirty="0" err="1" smtClean="0"/>
              <a:t>IQT</a:t>
            </a:r>
            <a:r>
              <a:rPr lang="en-US" sz="1800" baseline="0" dirty="0" smtClean="0"/>
              <a:t> training. They are included here as a reminder of the process. Feel free to spend more time or less on them as needed by your group.</a:t>
            </a:r>
            <a:endParaRPr lang="en-US" sz="1800" dirty="0" smtClean="0"/>
          </a:p>
          <a:p>
            <a:pPr marL="232135" marR="0" lvl="0" indent="-117835" algn="l" rtl="0">
              <a:spcBef>
                <a:spcPts val="0"/>
              </a:spcBef>
              <a:buFont typeface="Arial"/>
              <a:buNone/>
            </a:pPr>
            <a:endParaRPr sz="1800" b="0" i="0" u="none" strike="noStrike" cap="none" baseline="0" dirty="0"/>
          </a:p>
          <a:p>
            <a:pPr>
              <a:spcBef>
                <a:spcPts val="0"/>
              </a:spcBef>
              <a:buNone/>
            </a:pPr>
            <a:endParaRPr sz="1800" b="0" i="0" u="none" strike="noStrike" cap="none" baseline="0" dirty="0"/>
          </a:p>
        </p:txBody>
      </p:sp>
      <p:sp>
        <p:nvSpPr>
          <p:cNvPr id="956" name="Shape 956"/>
          <p:cNvSpPr txBox="1">
            <a:spLocks noGrp="1"/>
          </p:cNvSpPr>
          <p:nvPr>
            <p:ph type="sldNum" idx="12"/>
          </p:nvPr>
        </p:nvSpPr>
        <p:spPr>
          <a:xfrm>
            <a:off x="3956550" y="8805840"/>
            <a:ext cx="3026833" cy="463550"/>
          </a:xfrm>
          <a:prstGeom prst="rect">
            <a:avLst/>
          </a:prstGeom>
          <a:noFill/>
          <a:ln>
            <a:noFill/>
          </a:ln>
        </p:spPr>
        <p:txBody>
          <a:bodyPr lIns="92850" tIns="46425" rIns="92850" bIns="46425" anchor="b" anchorCtr="0">
            <a:normAutofit/>
          </a:bodyPr>
          <a:lstStyle/>
          <a:p>
            <a:pPr marL="0" marR="0" lvl="0" indent="0" algn="r" rtl="0">
              <a:spcBef>
                <a:spcPts val="0"/>
              </a:spcBef>
              <a:buSzPct val="25000"/>
              <a:buNone/>
            </a:pPr>
            <a:r>
              <a:rPr lang="en-US"/>
              <a:t> </a:t>
            </a:r>
          </a:p>
        </p:txBody>
      </p:sp>
    </p:spTree>
    <p:extLst>
      <p:ext uri="{BB962C8B-B14F-4D97-AF65-F5344CB8AC3E}">
        <p14:creationId xmlns="" xmlns:p14="http://schemas.microsoft.com/office/powerpoint/2010/main" val="1094559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Shape 985"/>
          <p:cNvSpPr>
            <a:spLocks noGrp="1" noRot="1" noChangeAspect="1"/>
          </p:cNvSpPr>
          <p:nvPr>
            <p:ph type="sldImg" idx="2"/>
          </p:nvPr>
        </p:nvSpPr>
        <p:spPr>
          <a:xfrm>
            <a:off x="1174750" y="695325"/>
            <a:ext cx="4635500" cy="34766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986" name="Shape 986"/>
          <p:cNvSpPr txBox="1">
            <a:spLocks noGrp="1"/>
          </p:cNvSpPr>
          <p:nvPr>
            <p:ph type="body" idx="1"/>
          </p:nvPr>
        </p:nvSpPr>
        <p:spPr>
          <a:xfrm>
            <a:off x="698500" y="4403725"/>
            <a:ext cx="5588000" cy="4171950"/>
          </a:xfrm>
          <a:prstGeom prst="rect">
            <a:avLst/>
          </a:prstGeom>
          <a:noFill/>
          <a:ln>
            <a:noFill/>
          </a:ln>
        </p:spPr>
        <p:txBody>
          <a:bodyPr lIns="92850" tIns="46425" rIns="92850" bIns="46425" anchor="t" anchorCtr="0">
            <a:normAutofit/>
          </a:bodyPr>
          <a:lstStyle/>
          <a:p>
            <a:pPr>
              <a:spcBef>
                <a:spcPts val="0"/>
              </a:spcBef>
              <a:buNone/>
            </a:pPr>
            <a:endParaRPr sz="1800" b="0" i="0" u="none" strike="noStrike" cap="none"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sz="1800" b="0" i="0" u="none" strike="noStrike" cap="none" baseline="0" dirty="0"/>
              <a:t> </a:t>
            </a:r>
            <a:r>
              <a:rPr lang="en-US" sz="1800" dirty="0" smtClean="0"/>
              <a:t>Slides 4-10 have</a:t>
            </a:r>
            <a:r>
              <a:rPr lang="en-US" sz="1800" baseline="0" dirty="0" smtClean="0"/>
              <a:t> been cut and pasted from the </a:t>
            </a:r>
            <a:r>
              <a:rPr lang="en-US" sz="1800" baseline="0" dirty="0" err="1" smtClean="0"/>
              <a:t>IQT</a:t>
            </a:r>
            <a:r>
              <a:rPr lang="en-US" sz="1800" baseline="0" dirty="0" smtClean="0"/>
              <a:t> training. They are included here as a reminder of the process. Feel free to spend more time or less on them as needed by your group.</a:t>
            </a:r>
            <a:endParaRPr lang="en-US" sz="1800" dirty="0" smtClean="0"/>
          </a:p>
          <a:p>
            <a:pPr>
              <a:spcBef>
                <a:spcPts val="0"/>
              </a:spcBef>
              <a:buNone/>
            </a:pPr>
            <a:endParaRPr lang="en-US" sz="1800" b="0" i="0" u="none" strike="noStrike" cap="none" baseline="0" dirty="0"/>
          </a:p>
        </p:txBody>
      </p:sp>
      <p:sp>
        <p:nvSpPr>
          <p:cNvPr id="987" name="Shape 987"/>
          <p:cNvSpPr txBox="1">
            <a:spLocks noGrp="1"/>
          </p:cNvSpPr>
          <p:nvPr>
            <p:ph type="sldNum" idx="12"/>
          </p:nvPr>
        </p:nvSpPr>
        <p:spPr>
          <a:xfrm>
            <a:off x="3956550" y="8805840"/>
            <a:ext cx="3026833" cy="463550"/>
          </a:xfrm>
          <a:prstGeom prst="rect">
            <a:avLst/>
          </a:prstGeom>
          <a:noFill/>
          <a:ln>
            <a:noFill/>
          </a:ln>
        </p:spPr>
        <p:txBody>
          <a:bodyPr lIns="92850" tIns="46425" rIns="92850" bIns="46425" anchor="b" anchorCtr="0">
            <a:normAutofit/>
          </a:bodyPr>
          <a:lstStyle/>
          <a:p>
            <a:pPr marL="0" marR="0" lvl="0" indent="0" algn="r" rtl="0">
              <a:spcBef>
                <a:spcPts val="0"/>
              </a:spcBef>
              <a:buSzPct val="25000"/>
              <a:buNone/>
            </a:pPr>
            <a:r>
              <a:rPr lang="en-US"/>
              <a:t> </a:t>
            </a:r>
          </a:p>
        </p:txBody>
      </p:sp>
    </p:spTree>
    <p:extLst>
      <p:ext uri="{BB962C8B-B14F-4D97-AF65-F5344CB8AC3E}">
        <p14:creationId xmlns="" xmlns:p14="http://schemas.microsoft.com/office/powerpoint/2010/main" val="35185295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5"/>
        <p:cNvGrpSpPr/>
        <p:nvPr/>
      </p:nvGrpSpPr>
      <p:grpSpPr>
        <a:xfrm>
          <a:off x="0" y="0"/>
          <a:ext cx="0" cy="0"/>
          <a:chOff x="0" y="0"/>
          <a:chExt cx="0" cy="0"/>
        </a:xfrm>
      </p:grpSpPr>
      <p:sp>
        <p:nvSpPr>
          <p:cNvPr id="1016" name="Shape 1016"/>
          <p:cNvSpPr>
            <a:spLocks noGrp="1" noRot="1" noChangeAspect="1"/>
          </p:cNvSpPr>
          <p:nvPr>
            <p:ph type="sldImg" idx="2"/>
          </p:nvPr>
        </p:nvSpPr>
        <p:spPr>
          <a:xfrm>
            <a:off x="1174750" y="695325"/>
            <a:ext cx="4635500" cy="34766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1017" name="Shape 1017"/>
          <p:cNvSpPr txBox="1">
            <a:spLocks noGrp="1"/>
          </p:cNvSpPr>
          <p:nvPr>
            <p:ph type="body" idx="1"/>
          </p:nvPr>
        </p:nvSpPr>
        <p:spPr>
          <a:xfrm>
            <a:off x="698500" y="4403725"/>
            <a:ext cx="5588000" cy="4171950"/>
          </a:xfrm>
          <a:prstGeom prst="rect">
            <a:avLst/>
          </a:prstGeom>
          <a:noFill/>
          <a:ln>
            <a:noFill/>
          </a:ln>
        </p:spPr>
        <p:txBody>
          <a:bodyPr lIns="92850" tIns="46425" rIns="92850" bIns="46425" anchor="t" anchorCtr="0">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dirty="0" smtClean="0"/>
              <a:t>Slides </a:t>
            </a:r>
            <a:r>
              <a:rPr lang="en-US" sz="1000" dirty="0" smtClean="0"/>
              <a:t>4-9 </a:t>
            </a:r>
            <a:r>
              <a:rPr lang="en-US" sz="1000" dirty="0" smtClean="0"/>
              <a:t>have</a:t>
            </a:r>
            <a:r>
              <a:rPr lang="en-US" sz="1000" baseline="0" dirty="0" smtClean="0"/>
              <a:t> been cut and pasted from the </a:t>
            </a:r>
            <a:r>
              <a:rPr lang="en-US" sz="1000" baseline="0" dirty="0" err="1" smtClean="0"/>
              <a:t>IQT</a:t>
            </a:r>
            <a:r>
              <a:rPr lang="en-US" sz="1000" baseline="0" dirty="0" smtClean="0"/>
              <a:t> training. They are included here as a reminder of the process. Feel free to spend more time or less on them as needed by your group.</a:t>
            </a:r>
            <a:endParaRPr lang="en-US" sz="1000" dirty="0" smtClean="0"/>
          </a:p>
          <a:p>
            <a:pPr>
              <a:spcBef>
                <a:spcPts val="0"/>
              </a:spcBef>
              <a:buNone/>
            </a:pPr>
            <a:endParaRPr sz="1000" b="0" i="0" u="none" strike="noStrike" cap="none" baseline="0" dirty="0"/>
          </a:p>
        </p:txBody>
      </p:sp>
      <p:sp>
        <p:nvSpPr>
          <p:cNvPr id="1018" name="Shape 1018"/>
          <p:cNvSpPr txBox="1">
            <a:spLocks noGrp="1"/>
          </p:cNvSpPr>
          <p:nvPr>
            <p:ph type="sldNum" idx="12"/>
          </p:nvPr>
        </p:nvSpPr>
        <p:spPr>
          <a:xfrm>
            <a:off x="3956550" y="8805840"/>
            <a:ext cx="3026833" cy="463550"/>
          </a:xfrm>
          <a:prstGeom prst="rect">
            <a:avLst/>
          </a:prstGeom>
          <a:noFill/>
          <a:ln>
            <a:noFill/>
          </a:ln>
        </p:spPr>
        <p:txBody>
          <a:bodyPr lIns="92850" tIns="46425" rIns="92850" bIns="46425" anchor="b" anchorCtr="0">
            <a:normAutofit/>
          </a:bodyPr>
          <a:lstStyle/>
          <a:p>
            <a:pPr marL="0" marR="0" lvl="0" indent="0" algn="r" rtl="0">
              <a:spcBef>
                <a:spcPts val="0"/>
              </a:spcBef>
              <a:buSzPct val="25000"/>
              <a:buNone/>
            </a:pPr>
            <a:r>
              <a:rPr lang="en-US"/>
              <a:t> </a:t>
            </a:r>
          </a:p>
        </p:txBody>
      </p:sp>
    </p:spTree>
    <p:extLst>
      <p:ext uri="{BB962C8B-B14F-4D97-AF65-F5344CB8AC3E}">
        <p14:creationId xmlns="" xmlns:p14="http://schemas.microsoft.com/office/powerpoint/2010/main" val="1935037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Focus conversation on the Health and Safety </a:t>
            </a:r>
            <a:r>
              <a:rPr lang="en-US" baseline="0" dirty="0" smtClean="0"/>
              <a:t>Domain.</a:t>
            </a:r>
            <a:endParaRPr lang="en-US" dirty="0" smtClean="0"/>
          </a:p>
          <a:p>
            <a:endParaRPr lang="en-US" dirty="0" smtClean="0"/>
          </a:p>
          <a:p>
            <a:r>
              <a:rPr lang="en-US" dirty="0" smtClean="0"/>
              <a:t>Depending</a:t>
            </a:r>
            <a:r>
              <a:rPr lang="en-US" baseline="0" dirty="0" smtClean="0"/>
              <a:t> on how far they are into their QRIS work, p</a:t>
            </a:r>
            <a:r>
              <a:rPr lang="en-US" dirty="0" smtClean="0"/>
              <a:t>articipants may not yet have encountered barriers. If they</a:t>
            </a:r>
            <a:r>
              <a:rPr lang="en-US" baseline="0" dirty="0" smtClean="0"/>
              <a:t> bring up more than a few barriers, you may want to list them on a whiteboard / flip chart page and address them as part of your discussion of each standard / indicator.</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10</a:t>
            </a:fld>
            <a:endParaRPr lang="en-US"/>
          </a:p>
        </p:txBody>
      </p:sp>
    </p:spTree>
    <p:extLst>
      <p:ext uri="{BB962C8B-B14F-4D97-AF65-F5344CB8AC3E}">
        <p14:creationId xmlns="" xmlns:p14="http://schemas.microsoft.com/office/powerpoint/2010/main" val="709343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a:t>
            </a:r>
            <a:r>
              <a:rPr lang="en-US" dirty="0" smtClean="0"/>
              <a:t>11-16 </a:t>
            </a:r>
            <a:r>
              <a:rPr lang="en-US" dirty="0" smtClean="0"/>
              <a:t>should take about 20 minutes, including time for individual writing</a:t>
            </a:r>
          </a:p>
          <a:p>
            <a:endParaRPr lang="en-US" dirty="0" smtClean="0"/>
          </a:p>
          <a:p>
            <a:r>
              <a:rPr lang="en-US" dirty="0" smtClean="0"/>
              <a:t>Materials:</a:t>
            </a:r>
          </a:p>
          <a:p>
            <a:r>
              <a:rPr lang="en-US" dirty="0" smtClean="0"/>
              <a:t>Quality Improvement Plan and / or portfolio</a:t>
            </a:r>
          </a:p>
          <a:p>
            <a:endParaRPr lang="en-US" dirty="0" smtClean="0"/>
          </a:p>
          <a:p>
            <a:r>
              <a:rPr lang="en-US" dirty="0" smtClean="0"/>
              <a:t>Large group discussion:</a:t>
            </a:r>
          </a:p>
          <a:p>
            <a:r>
              <a:rPr lang="en-US" dirty="0" smtClean="0"/>
              <a:t>Discuss what the standard</a:t>
            </a:r>
            <a:r>
              <a:rPr lang="en-US" baseline="0" dirty="0" smtClean="0"/>
              <a:t> and </a:t>
            </a:r>
            <a:r>
              <a:rPr lang="en-US" dirty="0" smtClean="0"/>
              <a:t>indicators</a:t>
            </a:r>
            <a:r>
              <a:rPr lang="en-US" baseline="0" dirty="0" smtClean="0"/>
              <a:t> mean, why they are included in the QRIS.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11</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Mini Lecture</a:t>
            </a:r>
          </a:p>
          <a:p>
            <a:endParaRPr lang="en-US" dirty="0" smtClean="0"/>
          </a:p>
          <a:p>
            <a:r>
              <a:rPr lang="en-US" dirty="0" smtClean="0"/>
              <a:t>Tell participants what kind of </a:t>
            </a:r>
            <a:r>
              <a:rPr lang="en-US" baseline="0" dirty="0" smtClean="0"/>
              <a:t>evidence to include in their portfolio, where it should go, and </a:t>
            </a:r>
            <a:r>
              <a:rPr lang="en-US" dirty="0" smtClean="0"/>
              <a:t>how</a:t>
            </a:r>
            <a:r>
              <a:rPr lang="en-US" baseline="0" dirty="0" smtClean="0"/>
              <a:t> to label it.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If you can, provide a sample of portfolio evidence.</a:t>
            </a:r>
            <a:endParaRPr lang="en-US" dirty="0" smtClean="0"/>
          </a:p>
          <a:p>
            <a:r>
              <a:rPr lang="en-US" dirty="0" smtClean="0"/>
              <a:t>If</a:t>
            </a:r>
            <a:r>
              <a:rPr lang="en-US" baseline="0" dirty="0" smtClean="0"/>
              <a:t> participants need it, this is</a:t>
            </a:r>
            <a:r>
              <a:rPr lang="en-US" dirty="0" smtClean="0"/>
              <a:t> a good opportunity to review the difference between</a:t>
            </a:r>
            <a:r>
              <a:rPr lang="en-US" baseline="0" dirty="0" smtClean="0"/>
              <a:t> a written description and a policy.</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 policy is addresses to parents, staff, or visitors, and is generally found in a parent or staff handbook. A written description is addressed to the portfolio review team and may be found only in the program’s portfolio.</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12</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a:t>
            </a:r>
            <a:r>
              <a:rPr lang="en-US" baseline="0" dirty="0" smtClean="0"/>
              <a:t> erase</a:t>
            </a:r>
            <a:r>
              <a:rPr lang="en-US" dirty="0" smtClean="0"/>
              <a:t>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teach children about toileting?</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16, you will lead the group in writing a sample description based on the input everyone has given.</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13</a:t>
            </a:fld>
            <a:endParaRPr lang="en-US"/>
          </a:p>
        </p:txBody>
      </p:sp>
    </p:spTree>
    <p:extLst>
      <p:ext uri="{BB962C8B-B14F-4D97-AF65-F5344CB8AC3E}">
        <p14:creationId xmlns="" xmlns:p14="http://schemas.microsoft.com/office/powerpoint/2010/main" val="22100562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Germ transmission</a:t>
            </a:r>
            <a:r>
              <a:rPr lang="en-US" baseline="0" dirty="0" smtClean="0"/>
              <a:t>?</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16, you will lead the group in writing a sample description based on the input everyone has given.</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14</a:t>
            </a:fld>
            <a:endParaRPr lang="en-US"/>
          </a:p>
        </p:txBody>
      </p:sp>
    </p:spTree>
    <p:extLst>
      <p:ext uri="{BB962C8B-B14F-4D97-AF65-F5344CB8AC3E}">
        <p14:creationId xmlns="" xmlns:p14="http://schemas.microsoft.com/office/powerpoint/2010/main" val="12757581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teach children about brushing their teeth?</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16, you will lead the group in writing a sample description based on the input everyone has given.</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15</a:t>
            </a:fld>
            <a:endParaRPr lang="en-US"/>
          </a:p>
        </p:txBody>
      </p:sp>
    </p:spTree>
    <p:extLst>
      <p:ext uri="{BB962C8B-B14F-4D97-AF65-F5344CB8AC3E}">
        <p14:creationId xmlns="" xmlns:p14="http://schemas.microsoft.com/office/powerpoint/2010/main" val="27970487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Materials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Dry erase board or flip-chart, markers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Large group collaboration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Work together to write a sample description. You may need to do quite a bit of scaffolding here, depending on the participants’ needs. Stress the importance of writing in their own words about their own practices for their portfolio evidence. </a:t>
            </a:r>
          </a:p>
          <a:p>
            <a:endParaRPr lang="en-US" baseline="0" dirty="0" smtClean="0"/>
          </a:p>
          <a:p>
            <a:r>
              <a:rPr lang="en-US" b="0" baseline="0" dirty="0" smtClean="0"/>
              <a:t>Individual work  </a:t>
            </a:r>
          </a:p>
          <a:p>
            <a:r>
              <a:rPr lang="en-US" baseline="0" dirty="0" smtClean="0"/>
              <a:t>Allow participants time to write or outline a rough draft of their own written description. Encourage collaboration / peer-to-peer help. In order to build participants’ ability to write independently for their portfolio, consider asking participants to “buddy up” or work in teams. They should ask you for help only if neither buddy can solve whatever problem they are having. </a:t>
            </a:r>
          </a:p>
          <a:p>
            <a:endParaRPr lang="en-US" baseline="0" dirty="0" smtClean="0"/>
          </a:p>
          <a:p>
            <a:r>
              <a:rPr lang="en-US" baseline="0" dirty="0" smtClean="0"/>
              <a:t>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16</a:t>
            </a:fld>
            <a:endParaRPr lang="en-US"/>
          </a:p>
        </p:txBody>
      </p:sp>
    </p:spTree>
    <p:extLst>
      <p:ext uri="{BB962C8B-B14F-4D97-AF65-F5344CB8AC3E}">
        <p14:creationId xmlns="" xmlns:p14="http://schemas.microsoft.com/office/powerpoint/2010/main" val="27106047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a:t>
            </a:r>
            <a:r>
              <a:rPr lang="en-US" dirty="0" smtClean="0"/>
              <a:t>17-21 </a:t>
            </a:r>
            <a:r>
              <a:rPr lang="en-US" dirty="0" smtClean="0"/>
              <a:t>should take about 20 minutes, including time for individual writing</a:t>
            </a:r>
          </a:p>
          <a:p>
            <a:endParaRPr lang="en-US" dirty="0" smtClean="0"/>
          </a:p>
          <a:p>
            <a:r>
              <a:rPr lang="en-US" dirty="0" smtClean="0"/>
              <a:t>Materials:</a:t>
            </a:r>
          </a:p>
          <a:p>
            <a:r>
              <a:rPr lang="en-US" dirty="0" smtClean="0"/>
              <a:t>Quality Improvement Plan and / or portfolio</a:t>
            </a:r>
          </a:p>
          <a:p>
            <a:endParaRPr lang="en-US" dirty="0" smtClean="0"/>
          </a:p>
          <a:p>
            <a:r>
              <a:rPr lang="en-US" dirty="0" smtClean="0"/>
              <a:t>Large group discussion:</a:t>
            </a:r>
          </a:p>
          <a:p>
            <a:r>
              <a:rPr lang="en-US" dirty="0" smtClean="0"/>
              <a:t>Discuss what the standard</a:t>
            </a:r>
            <a:r>
              <a:rPr lang="en-US" baseline="0" dirty="0" smtClean="0"/>
              <a:t> and </a:t>
            </a:r>
            <a:r>
              <a:rPr lang="en-US" dirty="0" smtClean="0"/>
              <a:t>indicators</a:t>
            </a:r>
            <a:r>
              <a:rPr lang="en-US" baseline="0" dirty="0" smtClean="0"/>
              <a:t> mean, why they are included in the QRIS.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17</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Mini Lecture</a:t>
            </a:r>
          </a:p>
          <a:p>
            <a:endParaRPr lang="en-US" dirty="0" smtClean="0"/>
          </a:p>
          <a:p>
            <a:r>
              <a:rPr lang="en-US" dirty="0" smtClean="0"/>
              <a:t>Tell participants what kind of </a:t>
            </a:r>
            <a:r>
              <a:rPr lang="en-US" baseline="0" dirty="0" smtClean="0"/>
              <a:t>evidence to include in their portfolio, where it should go, and </a:t>
            </a:r>
            <a:r>
              <a:rPr lang="en-US" dirty="0" smtClean="0"/>
              <a:t>how</a:t>
            </a:r>
            <a:r>
              <a:rPr lang="en-US" baseline="0" dirty="0" smtClean="0"/>
              <a:t> to label it.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If you can, provide a sample of portfolio evidence.</a:t>
            </a:r>
            <a:endParaRPr lang="en-US" dirty="0" smtClean="0"/>
          </a:p>
          <a:p>
            <a:r>
              <a:rPr lang="en-US" dirty="0" smtClean="0"/>
              <a:t>If</a:t>
            </a:r>
            <a:r>
              <a:rPr lang="en-US" baseline="0" dirty="0" smtClean="0"/>
              <a:t> participants need it, this is</a:t>
            </a:r>
            <a:r>
              <a:rPr lang="en-US" dirty="0" smtClean="0"/>
              <a:t> a good opportunity to review the difference between</a:t>
            </a:r>
            <a:r>
              <a:rPr lang="en-US" baseline="0" dirty="0" smtClean="0"/>
              <a:t> a written description and a policy.</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 policy is addresses to parents, staff, or visitors, and is generally found in a parent or staff handbook. A written description is addressed to the portfolio review team and may be found only in the program’s portfolio.</a:t>
            </a:r>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18</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teach children about classroom rules?</a:t>
            </a:r>
          </a:p>
          <a:p>
            <a:pPr marL="182880" indent="-182880">
              <a:buFont typeface="Arial" pitchFamily="34" charset="0"/>
              <a:buChar char="•"/>
            </a:pPr>
            <a:r>
              <a:rPr lang="en-US" baseline="0" dirty="0" smtClean="0"/>
              <a:t>Where do you have rules posted?</a:t>
            </a:r>
          </a:p>
          <a:p>
            <a:pPr marL="182880" indent="-182880">
              <a:buFont typeface="Arial" pitchFamily="34" charset="0"/>
              <a:buChar char="•"/>
            </a:pPr>
            <a:r>
              <a:rPr lang="en-US" baseline="0" dirty="0" smtClean="0"/>
              <a:t>What / how many rules are developmentally appropriate? Can you reduce the number of rules to 3?</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21, you will lead the group in writing a sample description based on the input everyone has given.</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19</a:t>
            </a:fld>
            <a:endParaRPr lang="en-US"/>
          </a:p>
        </p:txBody>
      </p:sp>
    </p:spTree>
    <p:extLst>
      <p:ext uri="{BB962C8B-B14F-4D97-AF65-F5344CB8AC3E}">
        <p14:creationId xmlns="" xmlns:p14="http://schemas.microsoft.com/office/powerpoint/2010/main" val="39515702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teach children about safety rules and expectations?</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21, you will lead the group in writing a sample description based on the input everyone has given.</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20</a:t>
            </a:fld>
            <a:endParaRPr lang="en-US"/>
          </a:p>
        </p:txBody>
      </p:sp>
    </p:spTree>
    <p:extLst>
      <p:ext uri="{BB962C8B-B14F-4D97-AF65-F5344CB8AC3E}">
        <p14:creationId xmlns="" xmlns:p14="http://schemas.microsoft.com/office/powerpoint/2010/main" val="22196331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Materials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Dry erase board or flip-chart, markers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Large group collaboration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Work together to write a sample description. You may need to do quite a bit of scaffolding here, depending on the participants’ needs. Stress the importance of writing in their own words about their own practices for their portfolio evidence. </a:t>
            </a:r>
          </a:p>
          <a:p>
            <a:endParaRPr lang="en-US" baseline="0" dirty="0" smtClean="0"/>
          </a:p>
          <a:p>
            <a:r>
              <a:rPr lang="en-US" b="0" baseline="0" dirty="0" smtClean="0"/>
              <a:t>Individual work  </a:t>
            </a:r>
          </a:p>
          <a:p>
            <a:r>
              <a:rPr lang="en-US" baseline="0" dirty="0" smtClean="0"/>
              <a:t>Allow participants time to write or outline a rough draft of their own written description. Encourage collaboration / peer-to-peer help. In order to build participants’ ability to write independently for their portfolio, consider asking participants to “buddy up” or work in teams. They should ask you for help only if neither buddy can solve whatever problem they are having. </a:t>
            </a:r>
          </a:p>
          <a:p>
            <a:endParaRPr lang="en-US" baseline="0" dirty="0" smtClean="0"/>
          </a:p>
          <a:p>
            <a:r>
              <a:rPr lang="en-US" baseline="0" dirty="0" smtClean="0"/>
              <a:t>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21</a:t>
            </a:fld>
            <a:endParaRPr lang="en-US"/>
          </a:p>
        </p:txBody>
      </p:sp>
    </p:spTree>
    <p:extLst>
      <p:ext uri="{BB962C8B-B14F-4D97-AF65-F5344CB8AC3E}">
        <p14:creationId xmlns="" xmlns:p14="http://schemas.microsoft.com/office/powerpoint/2010/main" val="13117255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a:t>
            </a:r>
            <a:r>
              <a:rPr lang="en-US" dirty="0" smtClean="0"/>
              <a:t>22-27 </a:t>
            </a:r>
            <a:r>
              <a:rPr lang="en-US" dirty="0" smtClean="0"/>
              <a:t>should take about 20 minutes, including time for individual writing</a:t>
            </a:r>
          </a:p>
          <a:p>
            <a:endParaRPr lang="en-US" dirty="0" smtClean="0"/>
          </a:p>
          <a:p>
            <a:r>
              <a:rPr lang="en-US" dirty="0" smtClean="0"/>
              <a:t>Materials:</a:t>
            </a:r>
          </a:p>
          <a:p>
            <a:r>
              <a:rPr lang="en-US" dirty="0" smtClean="0"/>
              <a:t>White board or</a:t>
            </a:r>
            <a:r>
              <a:rPr lang="en-US" baseline="0" dirty="0" smtClean="0"/>
              <a:t> flipchart, markers</a:t>
            </a:r>
            <a:endParaRPr lang="en-US" dirty="0" smtClean="0"/>
          </a:p>
          <a:p>
            <a:endParaRPr lang="en-US" dirty="0" smtClean="0"/>
          </a:p>
          <a:p>
            <a:r>
              <a:rPr lang="en-US" dirty="0" smtClean="0"/>
              <a:t>Large group discussion:</a:t>
            </a:r>
          </a:p>
          <a:p>
            <a:r>
              <a:rPr lang="en-US" dirty="0" smtClean="0"/>
              <a:t>Discuss what the standard</a:t>
            </a:r>
            <a:r>
              <a:rPr lang="en-US" baseline="0" dirty="0" smtClean="0"/>
              <a:t> and </a:t>
            </a:r>
            <a:r>
              <a:rPr lang="en-US" dirty="0" smtClean="0"/>
              <a:t>indicators</a:t>
            </a:r>
            <a:r>
              <a:rPr lang="en-US" baseline="0" dirty="0" smtClean="0"/>
              <a:t> mean, why they are included in the QRIS.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22</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Mini Lecture</a:t>
            </a:r>
          </a:p>
          <a:p>
            <a:endParaRPr lang="en-US" dirty="0" smtClean="0"/>
          </a:p>
          <a:p>
            <a:r>
              <a:rPr lang="en-US" dirty="0" smtClean="0"/>
              <a:t>Tell participants what kind of </a:t>
            </a:r>
            <a:r>
              <a:rPr lang="en-US" baseline="0" dirty="0" smtClean="0"/>
              <a:t>evidence to include in their portfolio, where it should go, and </a:t>
            </a:r>
            <a:r>
              <a:rPr lang="en-US" dirty="0" smtClean="0"/>
              <a:t>how</a:t>
            </a:r>
            <a:r>
              <a:rPr lang="en-US" baseline="0" dirty="0" smtClean="0"/>
              <a:t> to label it.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If you can, provide a sample of portfolio evidence.</a:t>
            </a:r>
            <a:endParaRPr lang="en-US" dirty="0" smtClean="0"/>
          </a:p>
          <a:p>
            <a:r>
              <a:rPr lang="en-US" dirty="0" smtClean="0"/>
              <a:t>If</a:t>
            </a:r>
            <a:r>
              <a:rPr lang="en-US" baseline="0" dirty="0" smtClean="0"/>
              <a:t> participants need it, this is</a:t>
            </a:r>
            <a:r>
              <a:rPr lang="en-US" dirty="0" smtClean="0"/>
              <a:t> a good opportunity to review the difference between</a:t>
            </a:r>
            <a:r>
              <a:rPr lang="en-US" baseline="0" dirty="0" smtClean="0"/>
              <a:t> a written description and a policy.</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 policy is addresses to parents, staff, or visitors, and is generally found in a parent or staff handbook. A written description is addressed to the portfolio review team and may be found only in the program’s portfolio.</a:t>
            </a:r>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23</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teach children about healthy eating habits?</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27, you will lead the group in writing a sample description based on the input everyone has given.</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24</a:t>
            </a:fld>
            <a:endParaRPr lang="en-US"/>
          </a:p>
        </p:txBody>
      </p:sp>
    </p:spTree>
    <p:extLst>
      <p:ext uri="{BB962C8B-B14F-4D97-AF65-F5344CB8AC3E}">
        <p14:creationId xmlns="" xmlns:p14="http://schemas.microsoft.com/office/powerpoint/2010/main" val="3366931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teach children about healthy eating habits?</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27, you will lead the group in writing a sample description based on the input everyone has given.</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25</a:t>
            </a:fld>
            <a:endParaRPr lang="en-US"/>
          </a:p>
        </p:txBody>
      </p:sp>
    </p:spTree>
    <p:extLst>
      <p:ext uri="{BB962C8B-B14F-4D97-AF65-F5344CB8AC3E}">
        <p14:creationId xmlns="" xmlns:p14="http://schemas.microsoft.com/office/powerpoint/2010/main" val="30639412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teach children about nutrition?</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27, you will lead the group in writing a sample description based on the input everyone has given.</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26</a:t>
            </a:fld>
            <a:endParaRPr lang="en-US"/>
          </a:p>
        </p:txBody>
      </p:sp>
    </p:spTree>
    <p:extLst>
      <p:ext uri="{BB962C8B-B14F-4D97-AF65-F5344CB8AC3E}">
        <p14:creationId xmlns="" xmlns:p14="http://schemas.microsoft.com/office/powerpoint/2010/main" val="42505988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Materials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Dry erase board or flip-chart, markers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Large group collaboration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Work together to write a sample description. You may need to do quite a bit of scaffolding here, depending on the participants’ needs. Stress the importance of writing in their own words about their own practices for their portfolio evidence. </a:t>
            </a:r>
          </a:p>
          <a:p>
            <a:endParaRPr lang="en-US" baseline="0" dirty="0" smtClean="0"/>
          </a:p>
          <a:p>
            <a:r>
              <a:rPr lang="en-US" b="0" baseline="0" dirty="0" smtClean="0"/>
              <a:t>Individual work  </a:t>
            </a:r>
          </a:p>
          <a:p>
            <a:r>
              <a:rPr lang="en-US" baseline="0" dirty="0" smtClean="0"/>
              <a:t>Allow participants time to write or outline a rough draft of their own written description. Encourage collaboration / peer-to-peer help. In order to build participants’ ability to write independently for their portfolio, consider asking participants to “buddy up” or work in teams. They should ask you for help only if neither buddy can solve whatever problem they are having. </a:t>
            </a:r>
          </a:p>
          <a:p>
            <a:endParaRPr lang="en-US" baseline="0" dirty="0" smtClean="0"/>
          </a:p>
          <a:p>
            <a:r>
              <a:rPr lang="en-US" baseline="0" dirty="0" smtClean="0"/>
              <a:t>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27</a:t>
            </a:fld>
            <a:endParaRPr lang="en-US"/>
          </a:p>
        </p:txBody>
      </p:sp>
    </p:spTree>
    <p:extLst>
      <p:ext uri="{BB962C8B-B14F-4D97-AF65-F5344CB8AC3E}">
        <p14:creationId xmlns="" xmlns:p14="http://schemas.microsoft.com/office/powerpoint/2010/main" val="22124473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a:t>
            </a:r>
            <a:r>
              <a:rPr lang="en-US" dirty="0" smtClean="0"/>
              <a:t>28-32 </a:t>
            </a:r>
            <a:r>
              <a:rPr lang="en-US" dirty="0" smtClean="0"/>
              <a:t>should take about 20 minutes, including time for individual writing</a:t>
            </a:r>
          </a:p>
          <a:p>
            <a:endParaRPr lang="en-US" dirty="0" smtClean="0"/>
          </a:p>
          <a:p>
            <a:r>
              <a:rPr lang="en-US" dirty="0" smtClean="0"/>
              <a:t>Materials:</a:t>
            </a:r>
          </a:p>
          <a:p>
            <a:r>
              <a:rPr lang="en-US" dirty="0" smtClean="0"/>
              <a:t>Quality Improvement Plan and / or portfolio</a:t>
            </a:r>
          </a:p>
          <a:p>
            <a:endParaRPr lang="en-US" dirty="0" smtClean="0"/>
          </a:p>
          <a:p>
            <a:r>
              <a:rPr lang="en-US" dirty="0" smtClean="0"/>
              <a:t>Large group discussion:</a:t>
            </a:r>
          </a:p>
          <a:p>
            <a:r>
              <a:rPr lang="en-US" dirty="0" smtClean="0"/>
              <a:t>Discuss what the standard</a:t>
            </a:r>
            <a:r>
              <a:rPr lang="en-US" baseline="0" dirty="0" smtClean="0"/>
              <a:t> and </a:t>
            </a:r>
            <a:r>
              <a:rPr lang="en-US" dirty="0" smtClean="0"/>
              <a:t>indicators</a:t>
            </a:r>
            <a:r>
              <a:rPr lang="en-US" baseline="0" dirty="0" smtClean="0"/>
              <a:t> mean, why they are included in the QRIS.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28</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Mini Lecture</a:t>
            </a:r>
          </a:p>
          <a:p>
            <a:endParaRPr lang="en-US" dirty="0" smtClean="0"/>
          </a:p>
          <a:p>
            <a:r>
              <a:rPr lang="en-US" dirty="0" smtClean="0"/>
              <a:t>Tell participants what kind of </a:t>
            </a:r>
            <a:r>
              <a:rPr lang="en-US" baseline="0" dirty="0" smtClean="0"/>
              <a:t>evidence to include in their portfolio, where it should go, and </a:t>
            </a:r>
            <a:r>
              <a:rPr lang="en-US" dirty="0" smtClean="0"/>
              <a:t>how</a:t>
            </a:r>
            <a:r>
              <a:rPr lang="en-US" baseline="0" dirty="0" smtClean="0"/>
              <a:t> to label it.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If you can, provide a sample of portfolio evidence.</a:t>
            </a:r>
            <a:endParaRPr lang="en-US" dirty="0" smtClean="0"/>
          </a:p>
          <a:p>
            <a:r>
              <a:rPr lang="en-US" dirty="0" smtClean="0"/>
              <a:t>If</a:t>
            </a:r>
            <a:r>
              <a:rPr lang="en-US" baseline="0" dirty="0" smtClean="0"/>
              <a:t> participants need it, this is</a:t>
            </a:r>
            <a:r>
              <a:rPr lang="en-US" dirty="0" smtClean="0"/>
              <a:t> a good opportunity to review the difference between</a:t>
            </a:r>
            <a:r>
              <a:rPr lang="en-US" baseline="0" dirty="0" smtClean="0"/>
              <a:t> a written description and a policy.</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 policy is addresses to parents, staff, or visitors, and is generally found in a parent or staff handbook. A written description is addressed to the portfolio review team and may be found only in the program’s portfolio.</a:t>
            </a:r>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29</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include physical activity in your day?</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32, you will lead the group in writing a sample description based on the input everyone has given.</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30</a:t>
            </a:fld>
            <a:endParaRPr lang="en-US"/>
          </a:p>
        </p:txBody>
      </p:sp>
    </p:spTree>
    <p:extLst>
      <p:ext uri="{BB962C8B-B14F-4D97-AF65-F5344CB8AC3E}">
        <p14:creationId xmlns="" xmlns:p14="http://schemas.microsoft.com/office/powerpoint/2010/main" val="18578216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teach children about the importance of physical activity?</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32, you will lead the group in writing a sample description based on the input everyone has given.</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31</a:t>
            </a:fld>
            <a:endParaRPr lang="en-US"/>
          </a:p>
        </p:txBody>
      </p:sp>
    </p:spTree>
    <p:extLst>
      <p:ext uri="{BB962C8B-B14F-4D97-AF65-F5344CB8AC3E}">
        <p14:creationId xmlns="" xmlns:p14="http://schemas.microsoft.com/office/powerpoint/2010/main" val="15523979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Materials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Dry erase board or flip-chart, markers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Large group collaboration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Work together to write a sample description. You may need to do quite a bit of scaffolding here, depending on the participants’ needs. Stress the importance of writing in their own words about their own practices for their portfolio evidence. </a:t>
            </a:r>
          </a:p>
          <a:p>
            <a:endParaRPr lang="en-US" baseline="0" dirty="0" smtClean="0"/>
          </a:p>
          <a:p>
            <a:r>
              <a:rPr lang="en-US" b="0" baseline="0" dirty="0" smtClean="0"/>
              <a:t>Individual work  </a:t>
            </a:r>
          </a:p>
          <a:p>
            <a:r>
              <a:rPr lang="en-US" baseline="0" dirty="0" smtClean="0"/>
              <a:t>Allow participants time to write or outline a rough draft of their own written description. Encourage collaboration / peer-to-peer help. In order to build participants’ ability to write independently for their portfolio, consider asking participants to “buddy up” or work in teams. They should ask you for help only if neither buddy can solve whatever problem they are having. </a:t>
            </a:r>
          </a:p>
          <a:p>
            <a:endParaRPr lang="en-US" baseline="0" dirty="0" smtClean="0"/>
          </a:p>
          <a:p>
            <a:r>
              <a:rPr lang="en-US" baseline="0" dirty="0" smtClean="0"/>
              <a:t>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32</a:t>
            </a:fld>
            <a:endParaRPr lang="en-US"/>
          </a:p>
        </p:txBody>
      </p:sp>
    </p:spTree>
    <p:extLst>
      <p:ext uri="{BB962C8B-B14F-4D97-AF65-F5344CB8AC3E}">
        <p14:creationId xmlns="" xmlns:p14="http://schemas.microsoft.com/office/powerpoint/2010/main" val="3280652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a:t>
            </a:r>
            <a:r>
              <a:rPr lang="en-US" dirty="0" smtClean="0"/>
              <a:t>33-37 </a:t>
            </a:r>
            <a:r>
              <a:rPr lang="en-US" dirty="0" smtClean="0"/>
              <a:t>should take about 20 minutes, including time for individual writing</a:t>
            </a:r>
          </a:p>
          <a:p>
            <a:endParaRPr lang="en-US" dirty="0" smtClean="0"/>
          </a:p>
          <a:p>
            <a:r>
              <a:rPr lang="en-US" dirty="0" smtClean="0"/>
              <a:t>Materials:</a:t>
            </a:r>
          </a:p>
          <a:p>
            <a:r>
              <a:rPr lang="en-US" dirty="0" smtClean="0"/>
              <a:t>Quality Improvement Plan and / or portfolio</a:t>
            </a:r>
          </a:p>
          <a:p>
            <a:endParaRPr lang="en-US" dirty="0" smtClean="0"/>
          </a:p>
          <a:p>
            <a:r>
              <a:rPr lang="en-US" dirty="0" smtClean="0"/>
              <a:t>Large group discussion:</a:t>
            </a:r>
          </a:p>
          <a:p>
            <a:r>
              <a:rPr lang="en-US" dirty="0" smtClean="0"/>
              <a:t>Discuss what the standard</a:t>
            </a:r>
            <a:r>
              <a:rPr lang="en-US" baseline="0" dirty="0" smtClean="0"/>
              <a:t> and </a:t>
            </a:r>
            <a:r>
              <a:rPr lang="en-US" dirty="0" smtClean="0"/>
              <a:t>indicators</a:t>
            </a:r>
            <a:r>
              <a:rPr lang="en-US" baseline="0" dirty="0" smtClean="0"/>
              <a:t> mean, why they are included in the QRIS.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33</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Mini Lecture</a:t>
            </a:r>
          </a:p>
          <a:p>
            <a:endParaRPr lang="en-US" dirty="0" smtClean="0"/>
          </a:p>
          <a:p>
            <a:r>
              <a:rPr lang="en-US" dirty="0" smtClean="0"/>
              <a:t>Tell participants what kind of </a:t>
            </a:r>
            <a:r>
              <a:rPr lang="en-US" baseline="0" dirty="0" smtClean="0"/>
              <a:t>evidence to include in their portfolio, where it should go, and </a:t>
            </a:r>
            <a:r>
              <a:rPr lang="en-US" dirty="0" smtClean="0"/>
              <a:t>how</a:t>
            </a:r>
            <a:r>
              <a:rPr lang="en-US" baseline="0" dirty="0" smtClean="0"/>
              <a:t> to label it.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If you can, provide a sample of portfolio evidence.</a:t>
            </a:r>
            <a:endParaRPr lang="en-US" dirty="0" smtClean="0"/>
          </a:p>
          <a:p>
            <a:r>
              <a:rPr lang="en-US" dirty="0" smtClean="0"/>
              <a:t>If</a:t>
            </a:r>
            <a:r>
              <a:rPr lang="en-US" baseline="0" dirty="0" smtClean="0"/>
              <a:t> participants need it, this is</a:t>
            </a:r>
            <a:r>
              <a:rPr lang="en-US" dirty="0" smtClean="0"/>
              <a:t> a good opportunity to review the difference between</a:t>
            </a:r>
            <a:r>
              <a:rPr lang="en-US" baseline="0" dirty="0" smtClean="0"/>
              <a:t> a written description and a policy.</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 policy is addresses to parents, staff, or visitors, and is generally found in a parent or staff handbook. A written description is addressed to the portfolio review team and may be found only in the program’s portfolio.</a:t>
            </a:r>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34</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include children with special health needs?</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38, you will lead the group in writing a sample description based on the input everyone has given.</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35</a:t>
            </a:fld>
            <a:endParaRPr lang="en-US"/>
          </a:p>
        </p:txBody>
      </p:sp>
    </p:spTree>
    <p:extLst>
      <p:ext uri="{BB962C8B-B14F-4D97-AF65-F5344CB8AC3E}">
        <p14:creationId xmlns="" xmlns:p14="http://schemas.microsoft.com/office/powerpoint/2010/main" val="38524500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Can</a:t>
            </a:r>
            <a:r>
              <a:rPr lang="en-US" baseline="0" dirty="0" smtClean="0"/>
              <a:t> anyone share a story about your experience with this kind of consultation? </a:t>
            </a:r>
          </a:p>
          <a:p>
            <a:pPr marL="182880" indent="-182880">
              <a:buFont typeface="Arial" pitchFamily="34" charset="0"/>
              <a:buChar char="•"/>
            </a:pPr>
            <a:r>
              <a:rPr lang="en-US" baseline="0" dirty="0" smtClean="0"/>
              <a:t>(Trainer should be prepared with an anecdote or a hypothetical example)</a:t>
            </a:r>
            <a:endParaRPr lang="en-US" dirty="0" smtClean="0"/>
          </a:p>
          <a:p>
            <a:pPr marL="182880" indent="-182880">
              <a:buFont typeface="Arial" pitchFamily="34" charset="0"/>
              <a:buChar char="•"/>
            </a:pPr>
            <a:r>
              <a:rPr lang="en-US" dirty="0" smtClean="0"/>
              <a:t>How</a:t>
            </a:r>
            <a:r>
              <a:rPr lang="en-US" baseline="0" dirty="0" smtClean="0"/>
              <a:t> do you (or how could you) consult with other professionals to meet children’s needs?</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38, you will lead the group in writing a sample description based on the input everyone has given.</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36</a:t>
            </a:fld>
            <a:endParaRPr lang="en-US"/>
          </a:p>
        </p:txBody>
      </p:sp>
    </p:spTree>
    <p:extLst>
      <p:ext uri="{BB962C8B-B14F-4D97-AF65-F5344CB8AC3E}">
        <p14:creationId xmlns="" xmlns:p14="http://schemas.microsoft.com/office/powerpoint/2010/main" val="22255789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Materials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Dry erase board or flip-chart, markers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Large group collaboration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Work together to write a sample description. You may need to do quite a bit of scaffolding here, depending on the participants’ needs. Stress the importance of writing in their own words about their own practices for their portfolio evidence. </a:t>
            </a:r>
          </a:p>
          <a:p>
            <a:endParaRPr lang="en-US" baseline="0" dirty="0" smtClean="0"/>
          </a:p>
          <a:p>
            <a:r>
              <a:rPr lang="en-US" b="0" baseline="0" dirty="0" smtClean="0"/>
              <a:t>Individual work  </a:t>
            </a:r>
          </a:p>
          <a:p>
            <a:r>
              <a:rPr lang="en-US" baseline="0" dirty="0" smtClean="0"/>
              <a:t>Allow participants time to write or outline a rough draft of their own written description. Encourage collaboration / peer-to-peer help. In order to build participants’ ability to write independently for their portfolio, consider asking participants to “buddy up” or work in teams. They should ask you for help only if neither buddy can solve whatever problem they are having. </a:t>
            </a:r>
          </a:p>
          <a:p>
            <a:endParaRPr lang="en-US" baseline="0" dirty="0" smtClean="0"/>
          </a:p>
          <a:p>
            <a:r>
              <a:rPr lang="en-US" baseline="0" dirty="0" smtClean="0"/>
              <a:t>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37</a:t>
            </a:fld>
            <a:endParaRPr lang="en-US"/>
          </a:p>
        </p:txBody>
      </p:sp>
    </p:spTree>
    <p:extLst>
      <p:ext uri="{BB962C8B-B14F-4D97-AF65-F5344CB8AC3E}">
        <p14:creationId xmlns="" xmlns:p14="http://schemas.microsoft.com/office/powerpoint/2010/main" val="4911402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Slides </a:t>
            </a:r>
            <a:r>
              <a:rPr lang="en-US" smtClean="0"/>
              <a:t>38-42 </a:t>
            </a:r>
            <a:r>
              <a:rPr lang="en-US" dirty="0" smtClean="0"/>
              <a:t>should take about 20 minutes, including time for individual writing</a:t>
            </a:r>
          </a:p>
          <a:p>
            <a:endParaRPr lang="en-US" dirty="0" smtClean="0"/>
          </a:p>
          <a:p>
            <a:r>
              <a:rPr lang="en-US" dirty="0" smtClean="0"/>
              <a:t>Materials:</a:t>
            </a:r>
          </a:p>
          <a:p>
            <a:r>
              <a:rPr lang="en-US" dirty="0" smtClean="0"/>
              <a:t>Quality Improvement Plan and / or portfolio</a:t>
            </a:r>
          </a:p>
          <a:p>
            <a:endParaRPr lang="en-US" dirty="0" smtClean="0"/>
          </a:p>
          <a:p>
            <a:r>
              <a:rPr lang="en-US" dirty="0" smtClean="0"/>
              <a:t>Large group discussion:</a:t>
            </a:r>
          </a:p>
          <a:p>
            <a:r>
              <a:rPr lang="en-US" dirty="0" smtClean="0"/>
              <a:t>Discuss what the standard</a:t>
            </a:r>
            <a:r>
              <a:rPr lang="en-US" baseline="0" dirty="0" smtClean="0"/>
              <a:t> and </a:t>
            </a:r>
            <a:r>
              <a:rPr lang="en-US" dirty="0" smtClean="0"/>
              <a:t>indicators</a:t>
            </a:r>
            <a:r>
              <a:rPr lang="en-US" baseline="0" dirty="0" smtClean="0"/>
              <a:t> mean, why they are included in the QRIS.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38</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Mini Lecture</a:t>
            </a:r>
          </a:p>
          <a:p>
            <a:endParaRPr lang="en-US" dirty="0" smtClean="0"/>
          </a:p>
          <a:p>
            <a:r>
              <a:rPr lang="en-US" dirty="0" smtClean="0"/>
              <a:t>Tell participants what kind of </a:t>
            </a:r>
            <a:r>
              <a:rPr lang="en-US" baseline="0" dirty="0" smtClean="0"/>
              <a:t>evidence to include in their portfolio, where it should go, and </a:t>
            </a:r>
            <a:r>
              <a:rPr lang="en-US" dirty="0" smtClean="0"/>
              <a:t>how</a:t>
            </a:r>
            <a:r>
              <a:rPr lang="en-US" baseline="0" dirty="0" smtClean="0"/>
              <a:t> to label it. </a:t>
            </a:r>
          </a:p>
          <a:p>
            <a:r>
              <a:rPr lang="en-US" baseline="0" dirty="0" smtClean="0"/>
              <a:t>If you can, provide a sample of portfolio evidence.</a:t>
            </a:r>
            <a:endParaRPr lang="en-US" dirty="0" smtClean="0"/>
          </a:p>
          <a:p>
            <a:r>
              <a:rPr lang="en-US" dirty="0" smtClean="0"/>
              <a:t>If</a:t>
            </a:r>
            <a:r>
              <a:rPr lang="en-US" baseline="0" dirty="0" smtClean="0"/>
              <a:t> participants need it, this is</a:t>
            </a:r>
            <a:r>
              <a:rPr lang="en-US" dirty="0" smtClean="0"/>
              <a:t> a good opportunity to review the difference between</a:t>
            </a:r>
            <a:r>
              <a:rPr lang="en-US" baseline="0" dirty="0" smtClean="0"/>
              <a:t> a written description and a policy.</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 policy is addresses to parents, staff, or visitors, and is generally found in a parent or staff handbook. A written description is addressed to the portfolio review team and may be found only in the program’s portfolio.</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39</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make sure your use of screens is appropriate?</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43, you will lead the group in writing a sample description based on the input everyone has given.</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Dry erase board or flipchart,</a:t>
            </a:r>
            <a:r>
              <a:rPr lang="en-US" baseline="0" dirty="0" smtClean="0"/>
              <a:t> markers</a:t>
            </a:r>
            <a:endParaRPr lang="en-US" dirty="0" smtClean="0"/>
          </a:p>
          <a:p>
            <a:endParaRPr lang="en-US" dirty="0" smtClean="0"/>
          </a:p>
          <a:p>
            <a:r>
              <a:rPr lang="en-US" dirty="0" smtClean="0"/>
              <a:t>Large group discussion</a:t>
            </a:r>
          </a:p>
          <a:p>
            <a:pPr marL="182880" indent="-182880">
              <a:buFont typeface="Arial" pitchFamily="34" charset="0"/>
              <a:buChar char="•"/>
            </a:pPr>
            <a:r>
              <a:rPr lang="en-US" dirty="0" smtClean="0"/>
              <a:t>What do the criteria mean?</a:t>
            </a:r>
          </a:p>
          <a:p>
            <a:pPr marL="182880" indent="-182880">
              <a:buFont typeface="Arial" pitchFamily="34" charset="0"/>
              <a:buChar char="•"/>
            </a:pPr>
            <a:r>
              <a:rPr lang="en-US" dirty="0" smtClean="0"/>
              <a:t>How</a:t>
            </a:r>
            <a:r>
              <a:rPr lang="en-US" baseline="0" dirty="0" smtClean="0"/>
              <a:t> do you use screens intentionally?</a:t>
            </a:r>
            <a:endParaRPr lang="en-US" dirty="0" smtClean="0"/>
          </a:p>
          <a:p>
            <a:endParaRPr lang="en-US" dirty="0" smtClean="0"/>
          </a:p>
          <a:p>
            <a:r>
              <a:rPr lang="en-US" dirty="0" smtClean="0"/>
              <a:t>Large</a:t>
            </a:r>
            <a:r>
              <a:rPr lang="en-US" baseline="0" dirty="0" smtClean="0"/>
              <a:t> group brainstorming</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Many QRIS participants find it difficult to write an effective description of their practices. Ask participants to describe their </a:t>
            </a:r>
            <a:r>
              <a:rPr lang="en-US" b="1" baseline="0" dirty="0" smtClean="0"/>
              <a:t>Health and Safety </a:t>
            </a:r>
            <a:r>
              <a:rPr lang="en-US" baseline="0" dirty="0" smtClean="0"/>
              <a:t>verbally.</a:t>
            </a:r>
          </a:p>
          <a:p>
            <a:pPr marL="182880" marR="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Write their responses on whiteboard / flip chart. </a:t>
            </a:r>
          </a:p>
          <a:p>
            <a:pPr marL="182880" indent="-182880">
              <a:buFont typeface="Arial" pitchFamily="34" charset="0"/>
              <a:buChar char="•"/>
            </a:pPr>
            <a:r>
              <a:rPr lang="en-US" baseline="0" dirty="0" smtClean="0"/>
              <a:t>When you get to slide 43, you will lead the group in writing a sample description based on the input everyone has given.</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Materials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Dry erase board or flip-chart, markers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Large group collaboration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Work together to write a sample description. You may need to do quite a bit of scaffolding here, depending on the participants’ needs. Stress the importance of writing in their own words about their own practices for their portfolio evidence. </a:t>
            </a:r>
          </a:p>
          <a:p>
            <a:endParaRPr lang="en-US" baseline="0" dirty="0" smtClean="0"/>
          </a:p>
          <a:p>
            <a:r>
              <a:rPr lang="en-US" b="0" baseline="0" dirty="0" smtClean="0"/>
              <a:t>Individual work  </a:t>
            </a:r>
          </a:p>
          <a:p>
            <a:r>
              <a:rPr lang="en-US" baseline="0" dirty="0" smtClean="0"/>
              <a:t>Allow participants time to write or outline a rough draft of their own written description. Encourage collaboration / peer-to-peer help. In order to build participants’ ability to write independently for their portfolio, consider asking participants to “buddy up” or work in teams. They should ask you for help only if neither buddy can solve whatever problem they are having. </a:t>
            </a:r>
          </a:p>
          <a:p>
            <a:endParaRPr lang="en-US" baseline="0" dirty="0" smtClean="0"/>
          </a:p>
          <a:p>
            <a:r>
              <a:rPr lang="en-US" baseline="0" dirty="0" smtClean="0"/>
              <a:t>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42</a:t>
            </a:fld>
            <a:endParaRPr lang="en-US"/>
          </a:p>
        </p:txBody>
      </p:sp>
    </p:spTree>
    <p:extLst>
      <p:ext uri="{BB962C8B-B14F-4D97-AF65-F5344CB8AC3E}">
        <p14:creationId xmlns="" xmlns:p14="http://schemas.microsoft.com/office/powerpoint/2010/main" val="33392847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Be sure to let participants know about any upcoming training that might be helpful to them.</a:t>
            </a:r>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43</a:t>
            </a:fld>
            <a:endParaRPr lang="en-US">
              <a:solidFill>
                <a:prstClr val="black"/>
              </a:solidFill>
              <a:latin typeface="Calibri"/>
            </a:endParaRPr>
          </a:p>
        </p:txBody>
      </p:sp>
    </p:spTree>
    <p:extLst>
      <p:ext uri="{BB962C8B-B14F-4D97-AF65-F5344CB8AC3E}">
        <p14:creationId xmlns="" xmlns:p14="http://schemas.microsoft.com/office/powerpoint/2010/main" val="40700323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44</a:t>
            </a:fld>
            <a:endParaRPr lang="en-US">
              <a:solidFill>
                <a:prstClr val="black"/>
              </a:solidFill>
              <a:latin typeface="Calibri"/>
            </a:endParaRPr>
          </a:p>
        </p:txBody>
      </p:sp>
    </p:spTree>
    <p:extLst>
      <p:ext uri="{BB962C8B-B14F-4D97-AF65-F5344CB8AC3E}">
        <p14:creationId xmlns="" xmlns:p14="http://schemas.microsoft.com/office/powerpoint/2010/main" val="1866865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91355917-9D38-46A0-BA7E-0D12B5533568}" type="datetime1">
              <a:rPr lang="en-US" smtClean="0">
                <a:latin typeface="Tw Cen MT"/>
              </a:rPr>
              <a:pPr/>
              <a:t>9/4/2015</a:t>
            </a:fld>
            <a:endParaRPr lang="en-US">
              <a:latin typeface="Tw Cen MT"/>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solidFill>
                <a:srgbClr val="3C6E79"/>
              </a:solidFill>
              <a:latin typeface="Tw Cen MT"/>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9180E4DA-F620-7A45-90BE-35F25E5FC9DF}" type="slidenum">
              <a:rPr lang="en-US" smtClean="0">
                <a:solidFill>
                  <a:srgbClr val="3C6E79"/>
                </a:solidFill>
                <a:latin typeface="Tw Cen MT"/>
              </a:rPr>
              <a:pPr/>
              <a:t>‹#›</a:t>
            </a:fld>
            <a:endParaRPr lang="en-US">
              <a:solidFill>
                <a:srgbClr val="3C6E79"/>
              </a:solidFill>
              <a:latin typeface="Tw Cen MT"/>
            </a:endParaRPr>
          </a:p>
        </p:txBody>
      </p:sp>
    </p:spTree>
    <p:extLst>
      <p:ext uri="{BB962C8B-B14F-4D97-AF65-F5344CB8AC3E}">
        <p14:creationId xmlns="" xmlns:p14="http://schemas.microsoft.com/office/powerpoint/2010/main" val="162677863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7ABF454-6E89-40E4-9535-B81C85AF5ED7}" type="datetime1">
              <a:rPr lang="en-US" smtClean="0">
                <a:solidFill>
                  <a:srgbClr val="404037"/>
                </a:solidFill>
                <a:latin typeface="Tw Cen MT"/>
              </a:rPr>
              <a:pPr/>
              <a:t>9/4/2015</a:t>
            </a:fld>
            <a:endParaRPr lang="en-US">
              <a:solidFill>
                <a:srgbClr val="404037"/>
              </a:solidFill>
              <a:latin typeface="Tw Cen MT"/>
            </a:endParaRPr>
          </a:p>
        </p:txBody>
      </p:sp>
      <p:sp>
        <p:nvSpPr>
          <p:cNvPr id="5" name="Footer Placeholder 4"/>
          <p:cNvSpPr>
            <a:spLocks noGrp="1"/>
          </p:cNvSpPr>
          <p:nvPr>
            <p:ph type="ftr" sz="quarter" idx="11"/>
          </p:nvPr>
        </p:nvSpPr>
        <p:spPr/>
        <p:txBody>
          <a:bodyPr/>
          <a:lstStyle/>
          <a:p>
            <a:endParaRPr lang="en-US">
              <a:solidFill>
                <a:srgbClr val="404037"/>
              </a:solidFill>
              <a:latin typeface="Tw Cen MT"/>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 xmlns:p14="http://schemas.microsoft.com/office/powerpoint/2010/main" val="3475201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1CFB473-A7A8-41F9-8D0C-AB6748EBDD34}" type="datetime1">
              <a:rPr lang="en-US" smtClean="0">
                <a:solidFill>
                  <a:srgbClr val="404037"/>
                </a:solidFill>
                <a:latin typeface="Tw Cen MT"/>
              </a:rPr>
              <a:pPr/>
              <a:t>9/4/2015</a:t>
            </a:fld>
            <a:endParaRPr lang="en-US">
              <a:solidFill>
                <a:srgbClr val="404037"/>
              </a:solidFill>
              <a:latin typeface="Tw Cen MT"/>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2"/>
          </p:nvPr>
        </p:nvSpPr>
        <p:spPr/>
        <p:txBody>
          <a:bodyPr/>
          <a:lstStyle/>
          <a:p>
            <a:endParaRPr lang="en-US">
              <a:solidFill>
                <a:srgbClr val="404037"/>
              </a:solidFill>
              <a:latin typeface="Tw Cen MT"/>
            </a:endParaRPr>
          </a:p>
        </p:txBody>
      </p:sp>
    </p:spTree>
    <p:extLst>
      <p:ext uri="{BB962C8B-B14F-4D97-AF65-F5344CB8AC3E}">
        <p14:creationId xmlns="" xmlns:p14="http://schemas.microsoft.com/office/powerpoint/2010/main" val="382916255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933CF5D6-ABB6-4C77-85E1-5D1E4CA5ECFC}" type="datetime1">
              <a:rPr lang="en-US" smtClean="0">
                <a:solidFill>
                  <a:srgbClr val="404037"/>
                </a:solidFill>
                <a:latin typeface="Tw Cen MT"/>
              </a:rPr>
              <a:pPr/>
              <a:t>9/4/2015</a:t>
            </a:fld>
            <a:endParaRPr lang="en-US">
              <a:solidFill>
                <a:srgbClr val="404037"/>
              </a:solidFill>
              <a:latin typeface="Tw Cen MT"/>
            </a:endParaRPr>
          </a:p>
        </p:txBody>
      </p:sp>
      <p:sp>
        <p:nvSpPr>
          <p:cNvPr id="10" name="Slide Number Placeholder 9"/>
          <p:cNvSpPr>
            <a:spLocks noGrp="1"/>
          </p:cNvSpPr>
          <p:nvPr>
            <p:ph type="sldNum" sz="quarter" idx="16"/>
          </p:nvPr>
        </p:nvSpPr>
        <p:spPr/>
        <p:txBody>
          <a:bodyPr rtlCol="0"/>
          <a:lstStyle/>
          <a:p>
            <a:fld id="{9180E4DA-F620-7A45-90BE-35F25E5FC9DF}" type="slidenum">
              <a:rPr lang="en-US" smtClean="0">
                <a:latin typeface="Tw Cen MT"/>
              </a:rPr>
              <a:pPr/>
              <a:t>‹#›</a:t>
            </a:fld>
            <a:endParaRPr lang="en-US">
              <a:latin typeface="Tw Cen MT"/>
            </a:endParaRPr>
          </a:p>
        </p:txBody>
      </p:sp>
      <p:sp>
        <p:nvSpPr>
          <p:cNvPr id="12" name="Footer Placeholder 11"/>
          <p:cNvSpPr>
            <a:spLocks noGrp="1"/>
          </p:cNvSpPr>
          <p:nvPr>
            <p:ph type="ftr" sz="quarter" idx="17"/>
          </p:nvPr>
        </p:nvSpPr>
        <p:spPr/>
        <p:txBody>
          <a:bodyPr rtlCol="0"/>
          <a:lstStyle/>
          <a:p>
            <a:endParaRPr lang="en-US">
              <a:solidFill>
                <a:srgbClr val="404037"/>
              </a:solidFill>
              <a:latin typeface="Tw Cen MT"/>
            </a:endParaRPr>
          </a:p>
        </p:txBody>
      </p:sp>
    </p:spTree>
    <p:extLst>
      <p:ext uri="{BB962C8B-B14F-4D97-AF65-F5344CB8AC3E}">
        <p14:creationId xmlns="" xmlns:p14="http://schemas.microsoft.com/office/powerpoint/2010/main" val="308647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01AFB067-61A7-44C9-AC36-AE52720F459B}" type="datetime1">
              <a:rPr lang="en-US" smtClean="0">
                <a:solidFill>
                  <a:srgbClr val="404037"/>
                </a:solidFill>
                <a:latin typeface="Tw Cen MT"/>
              </a:rPr>
              <a:pPr/>
              <a:t>9/4/2015</a:t>
            </a:fld>
            <a:endParaRPr lang="en-US">
              <a:solidFill>
                <a:srgbClr val="404037"/>
              </a:solidFill>
              <a:latin typeface="Tw Cen MT"/>
            </a:endParaRPr>
          </a:p>
        </p:txBody>
      </p:sp>
      <p:sp>
        <p:nvSpPr>
          <p:cNvPr id="12" name="Slide Number Placeholder 11"/>
          <p:cNvSpPr>
            <a:spLocks noGrp="1"/>
          </p:cNvSpPr>
          <p:nvPr>
            <p:ph type="sldNum" sz="quarter" idx="16"/>
          </p:nvPr>
        </p:nvSpPr>
        <p:spPr/>
        <p:txBody>
          <a:bodyPr rtlCol="0"/>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7"/>
          </p:nvPr>
        </p:nvSpPr>
        <p:spPr/>
        <p:txBody>
          <a:bodyPr rtlCol="0"/>
          <a:lstStyle/>
          <a:p>
            <a:endParaRPr lang="en-US">
              <a:solidFill>
                <a:srgbClr val="404037"/>
              </a:solidFill>
              <a:latin typeface="Tw Cen MT"/>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 xmlns:p14="http://schemas.microsoft.com/office/powerpoint/2010/main" val="3190344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EAEB42-1BFF-44F7-BE37-0A3D231C3207}" type="datetime1">
              <a:rPr lang="en-US" smtClean="0">
                <a:solidFill>
                  <a:srgbClr val="404037"/>
                </a:solidFill>
                <a:latin typeface="Tw Cen MT"/>
              </a:rPr>
              <a:pPr/>
              <a:t>9/4/2015</a:t>
            </a:fld>
            <a:endParaRPr lang="en-US">
              <a:solidFill>
                <a:srgbClr val="404037"/>
              </a:solidFill>
              <a:latin typeface="Tw Cen MT"/>
            </a:endParaRPr>
          </a:p>
        </p:txBody>
      </p:sp>
      <p:sp>
        <p:nvSpPr>
          <p:cNvPr id="4" name="Footer Placeholder 3"/>
          <p:cNvSpPr>
            <a:spLocks noGrp="1"/>
          </p:cNvSpPr>
          <p:nvPr>
            <p:ph type="ftr" sz="quarter" idx="11"/>
          </p:nvPr>
        </p:nvSpPr>
        <p:spPr/>
        <p:txBody>
          <a:bodyPr/>
          <a:lstStyle/>
          <a:p>
            <a:endParaRPr lang="en-US">
              <a:solidFill>
                <a:srgbClr val="404037"/>
              </a:solidFill>
              <a:latin typeface="Tw Cen MT"/>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1982258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F4AC8A-AA5F-411F-B179-D020530589CD}" type="datetime1">
              <a:rPr lang="en-US" smtClean="0">
                <a:solidFill>
                  <a:srgbClr val="404037"/>
                </a:solidFill>
                <a:latin typeface="Tw Cen MT"/>
              </a:rPr>
              <a:pPr/>
              <a:t>9/4/2015</a:t>
            </a:fld>
            <a:endParaRPr lang="en-US">
              <a:solidFill>
                <a:srgbClr val="404037"/>
              </a:solidFill>
              <a:latin typeface="Tw Cen MT"/>
            </a:endParaRPr>
          </a:p>
        </p:txBody>
      </p:sp>
      <p:sp>
        <p:nvSpPr>
          <p:cNvPr id="3" name="Footer Placeholder 2"/>
          <p:cNvSpPr>
            <a:spLocks noGrp="1"/>
          </p:cNvSpPr>
          <p:nvPr>
            <p:ph type="ftr" sz="quarter" idx="11"/>
          </p:nvPr>
        </p:nvSpPr>
        <p:spPr/>
        <p:txBody>
          <a:bodyPr/>
          <a:lstStyle/>
          <a:p>
            <a:endParaRPr lang="en-US">
              <a:solidFill>
                <a:srgbClr val="404037"/>
              </a:solidFill>
              <a:latin typeface="Tw Cen MT"/>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9180E4DA-F620-7A45-90BE-35F25E5FC9DF}" type="slidenum">
              <a:rPr lang="en-US" smtClean="0">
                <a:solidFill>
                  <a:srgbClr val="404037"/>
                </a:solidFill>
                <a:latin typeface="Tw Cen MT"/>
              </a:rPr>
              <a:pPr/>
              <a:t>‹#›</a:t>
            </a:fld>
            <a:endParaRPr lang="en-US">
              <a:solidFill>
                <a:srgbClr val="404037"/>
              </a:solidFill>
              <a:latin typeface="Tw Cen MT"/>
            </a:endParaRPr>
          </a:p>
        </p:txBody>
      </p:sp>
    </p:spTree>
    <p:extLst>
      <p:ext uri="{BB962C8B-B14F-4D97-AF65-F5344CB8AC3E}">
        <p14:creationId xmlns="" xmlns:p14="http://schemas.microsoft.com/office/powerpoint/2010/main" val="1128012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dirty="0" smtClean="0"/>
              <a:t>Click to edit Master title style</a:t>
            </a:r>
            <a:endParaRPr kumimoji="0" lang="en-US" dirty="0"/>
          </a:p>
        </p:txBody>
      </p:sp>
      <p:sp>
        <p:nvSpPr>
          <p:cNvPr id="5" name="Date Placeholder 4"/>
          <p:cNvSpPr>
            <a:spLocks noGrp="1"/>
          </p:cNvSpPr>
          <p:nvPr>
            <p:ph type="dt" sz="half" idx="10"/>
          </p:nvPr>
        </p:nvSpPr>
        <p:spPr/>
        <p:txBody>
          <a:bodyPr/>
          <a:lstStyle/>
          <a:p>
            <a:fld id="{64E2B4F8-3C17-4A85-9E62-D6D790592737}" type="datetime1">
              <a:rPr lang="en-US" smtClean="0">
                <a:solidFill>
                  <a:srgbClr val="404037"/>
                </a:solidFill>
                <a:latin typeface="Tw Cen MT"/>
              </a:rPr>
              <a:pPr/>
              <a:t>9/4/2015</a:t>
            </a:fld>
            <a:endParaRPr lang="en-US">
              <a:solidFill>
                <a:srgbClr val="404037"/>
              </a:solidFill>
              <a:latin typeface="Tw Cen MT"/>
            </a:endParaRPr>
          </a:p>
        </p:txBody>
      </p:sp>
      <p:sp>
        <p:nvSpPr>
          <p:cNvPr id="6" name="Footer Placeholder 5"/>
          <p:cNvSpPr>
            <a:spLocks noGrp="1"/>
          </p:cNvSpPr>
          <p:nvPr>
            <p:ph type="ftr" sz="quarter" idx="11"/>
          </p:nvPr>
        </p:nvSpPr>
        <p:spPr/>
        <p:txBody>
          <a:bodyPr/>
          <a:lstStyle/>
          <a:p>
            <a:endParaRPr lang="en-US">
              <a:solidFill>
                <a:srgbClr val="404037"/>
              </a:solidFill>
              <a:latin typeface="Tw Cen MT"/>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 xmlns:p14="http://schemas.microsoft.com/office/powerpoint/2010/main" val="3552639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2" name="Date Placeholder 11"/>
          <p:cNvSpPr>
            <a:spLocks noGrp="1"/>
          </p:cNvSpPr>
          <p:nvPr>
            <p:ph type="dt" sz="half" idx="10"/>
          </p:nvPr>
        </p:nvSpPr>
        <p:spPr>
          <a:xfrm>
            <a:off x="6248400" y="6248400"/>
            <a:ext cx="2667000" cy="365125"/>
          </a:xfrm>
        </p:spPr>
        <p:txBody>
          <a:bodyPr rtlCol="0"/>
          <a:lstStyle/>
          <a:p>
            <a:fld id="{D2891336-DBC8-448D-83B8-8BAF8164F949}" type="datetime1">
              <a:rPr lang="en-US" smtClean="0">
                <a:solidFill>
                  <a:srgbClr val="404037"/>
                </a:solidFill>
                <a:latin typeface="Tw Cen MT"/>
              </a:rPr>
              <a:pPr/>
              <a:t>9/4/2015</a:t>
            </a:fld>
            <a:endParaRPr lang="en-US">
              <a:solidFill>
                <a:srgbClr val="404037"/>
              </a:solidFill>
              <a:latin typeface="Tw Cen MT"/>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2"/>
          </p:nvPr>
        </p:nvSpPr>
        <p:spPr>
          <a:xfrm>
            <a:off x="1600200" y="6248206"/>
            <a:ext cx="4572000" cy="365125"/>
          </a:xfrm>
        </p:spPr>
        <p:txBody>
          <a:bodyPr rtlCol="0"/>
          <a:lstStyle/>
          <a:p>
            <a:endParaRPr lang="en-US">
              <a:solidFill>
                <a:srgbClr val="404037"/>
              </a:solidFill>
              <a:latin typeface="Tw Cen MT"/>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Drag picture to placeholder or click icon to add</a:t>
            </a:r>
            <a:endParaRPr kumimoji="0" lang="en-US" dirty="0"/>
          </a:p>
        </p:txBody>
      </p:sp>
    </p:spTree>
    <p:extLst>
      <p:ext uri="{BB962C8B-B14F-4D97-AF65-F5344CB8AC3E}">
        <p14:creationId xmlns="" xmlns:p14="http://schemas.microsoft.com/office/powerpoint/2010/main" val="328482064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0C1163E-D5E5-4790-B7A9-8E72DC23AD8B}" type="datetime1">
              <a:rPr lang="en-US" smtClean="0">
                <a:solidFill>
                  <a:srgbClr val="404037"/>
                </a:solidFill>
                <a:latin typeface="Tw Cen MT"/>
              </a:rPr>
              <a:pPr/>
              <a:t>9/4/2015</a:t>
            </a:fld>
            <a:endParaRPr lang="en-US">
              <a:solidFill>
                <a:srgbClr val="404037"/>
              </a:solidFill>
              <a:latin typeface="Tw Cen MT"/>
            </a:endParaRPr>
          </a:p>
        </p:txBody>
      </p:sp>
      <p:sp>
        <p:nvSpPr>
          <p:cNvPr id="5" name="Footer Placeholder 4"/>
          <p:cNvSpPr>
            <a:spLocks noGrp="1"/>
          </p:cNvSpPr>
          <p:nvPr>
            <p:ph type="ftr" sz="quarter" idx="11"/>
          </p:nvPr>
        </p:nvSpPr>
        <p:spPr/>
        <p:txBody>
          <a:bodyPr/>
          <a:lstStyle/>
          <a:p>
            <a:endParaRPr lang="en-US">
              <a:solidFill>
                <a:srgbClr val="404037"/>
              </a:solidFill>
              <a:latin typeface="Tw Cen MT"/>
            </a:endParaRPr>
          </a:p>
        </p:txBody>
      </p:sp>
      <p:sp>
        <p:nvSpPr>
          <p:cNvPr id="6" name="Slide Number Placeholder 5"/>
          <p:cNvSpPr>
            <a:spLocks noGrp="1"/>
          </p:cNvSpPr>
          <p:nvPr>
            <p:ph type="sldNum" sz="quarter" idx="12"/>
          </p:nvPr>
        </p:nvSpPr>
        <p:spPr/>
        <p:txBody>
          <a:body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4279900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9728887A-44B8-4C8A-A148-31E44D53BCAB}" type="datetime1">
              <a:rPr lang="en-US" smtClean="0">
                <a:solidFill>
                  <a:srgbClr val="404037"/>
                </a:solidFill>
                <a:latin typeface="Tw Cen MT"/>
              </a:rPr>
              <a:pPr/>
              <a:t>9/4/2015</a:t>
            </a:fld>
            <a:endParaRPr lang="en-US">
              <a:solidFill>
                <a:srgbClr val="404037"/>
              </a:solidFill>
              <a:latin typeface="Tw Cen MT"/>
            </a:endParaRPr>
          </a:p>
        </p:txBody>
      </p:sp>
      <p:sp>
        <p:nvSpPr>
          <p:cNvPr id="5" name="Footer Placeholder 4"/>
          <p:cNvSpPr>
            <a:spLocks noGrp="1"/>
          </p:cNvSpPr>
          <p:nvPr>
            <p:ph type="ftr" sz="quarter" idx="11"/>
          </p:nvPr>
        </p:nvSpPr>
        <p:spPr>
          <a:xfrm>
            <a:off x="457201" y="6248207"/>
            <a:ext cx="5573483" cy="365125"/>
          </a:xfrm>
        </p:spPr>
        <p:txBody>
          <a:bodyPr/>
          <a:lstStyle/>
          <a:p>
            <a:endParaRPr lang="en-US">
              <a:solidFill>
                <a:srgbClr val="404037"/>
              </a:solidFill>
              <a:latin typeface="Tw Cen MT"/>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6" name="Slide Number Placeholder 5"/>
          <p:cNvSpPr>
            <a:spLocks noGrp="1"/>
          </p:cNvSpPr>
          <p:nvPr>
            <p:ph type="sldNum" sz="quarter" idx="12"/>
          </p:nvPr>
        </p:nvSpPr>
        <p:spPr>
          <a:xfrm rot="5400000">
            <a:off x="5989638" y="144462"/>
            <a:ext cx="533400" cy="244476"/>
          </a:xfrm>
        </p:spPr>
        <p:txBody>
          <a:body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183372708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C6681A3-5EA4-4506-9180-44DA58DFFC06}" type="datetime1">
              <a:rPr lang="en-US" smtClean="0">
                <a:solidFill>
                  <a:srgbClr val="404037"/>
                </a:solidFill>
                <a:latin typeface="Tw Cen MT"/>
              </a:rPr>
              <a:pPr/>
              <a:t>9/4/2015</a:t>
            </a:fld>
            <a:endParaRPr lang="en-US">
              <a:solidFill>
                <a:srgbClr val="404037"/>
              </a:solidFill>
              <a:latin typeface="Tw Cen MT"/>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04037"/>
              </a:solidFill>
              <a:latin typeface="Tw Cen MT"/>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31502487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6351" y="869647"/>
            <a:ext cx="8032840" cy="1828800"/>
          </a:xfrm>
        </p:spPr>
        <p:txBody>
          <a:bodyPr>
            <a:normAutofit/>
          </a:bodyPr>
          <a:lstStyle/>
          <a:p>
            <a:r>
              <a:rPr lang="en-US" sz="3600" dirty="0" smtClean="0">
                <a:solidFill>
                  <a:schemeClr val="accent1"/>
                </a:solidFill>
                <a:latin typeface="GeoSlab703 Md BT Medium"/>
                <a:cs typeface="GeoSlab703 Md BT Medium"/>
              </a:rPr>
              <a:t>COMpletando el portafolio:</a:t>
            </a:r>
            <a:br>
              <a:rPr lang="en-US" sz="3600" dirty="0" smtClean="0">
                <a:solidFill>
                  <a:schemeClr val="accent1"/>
                </a:solidFill>
                <a:latin typeface="GeoSlab703 Md BT Medium"/>
                <a:cs typeface="GeoSlab703 Md BT Medium"/>
              </a:rPr>
            </a:br>
            <a:r>
              <a:rPr lang="en-US" sz="3600" dirty="0" smtClean="0">
                <a:solidFill>
                  <a:schemeClr val="accent1"/>
                </a:solidFill>
                <a:latin typeface="GeoSlab703 Md BT Medium"/>
                <a:cs typeface="GeoSlab703 Md BT Medium"/>
              </a:rPr>
              <a:t>estandares de salud y seguridad</a:t>
            </a:r>
            <a:endParaRPr lang="en-US" sz="3600" dirty="0">
              <a:solidFill>
                <a:schemeClr val="accent1"/>
              </a:solidFill>
              <a:latin typeface="GeoSlab703 Md BT Medium"/>
              <a:cs typeface="GeoSlab703 Md BT Medium"/>
            </a:endParaRPr>
          </a:p>
        </p:txBody>
      </p:sp>
      <p:sp>
        <p:nvSpPr>
          <p:cNvPr id="3" name="Subtitle 2"/>
          <p:cNvSpPr>
            <a:spLocks noGrp="1"/>
          </p:cNvSpPr>
          <p:nvPr>
            <p:ph type="subTitle" idx="1"/>
          </p:nvPr>
        </p:nvSpPr>
        <p:spPr>
          <a:xfrm>
            <a:off x="2096104" y="3352798"/>
            <a:ext cx="6705600" cy="2077963"/>
          </a:xfrm>
        </p:spPr>
        <p:txBody>
          <a:bodyPr>
            <a:normAutofit/>
          </a:bodyPr>
          <a:lstStyle/>
          <a:p>
            <a:pPr algn="r"/>
            <a:r>
              <a:rPr lang="en-US" sz="2000" dirty="0" smtClean="0"/>
              <a:t>Date</a:t>
            </a:r>
          </a:p>
          <a:p>
            <a:pPr algn="r"/>
            <a:r>
              <a:rPr lang="en-US" sz="2000" dirty="0" smtClean="0"/>
              <a:t>Trainer’s Name</a:t>
            </a:r>
          </a:p>
          <a:p>
            <a:pPr algn="r"/>
            <a:r>
              <a:rPr lang="en-US" sz="2000" dirty="0" smtClean="0"/>
              <a:t>CCR&amp;R of Multnomah County</a:t>
            </a:r>
          </a:p>
        </p:txBody>
      </p:sp>
      <p:sp>
        <p:nvSpPr>
          <p:cNvPr id="4" name="Slide Number Placeholder 3"/>
          <p:cNvSpPr>
            <a:spLocks noGrp="1"/>
          </p:cNvSpPr>
          <p:nvPr>
            <p:ph type="sldNum" sz="quarter" idx="12"/>
          </p:nvPr>
        </p:nvSpPr>
        <p:spPr/>
        <p:txBody>
          <a:bodyPr/>
          <a:lstStyle/>
          <a:p>
            <a:fld id="{9180E4DA-F620-7A45-90BE-35F25E5FC9DF}" type="slidenum">
              <a:rPr lang="en-US" smtClean="0">
                <a:solidFill>
                  <a:srgbClr val="3C6E79"/>
                </a:solidFill>
                <a:latin typeface="Tw Cen MT"/>
              </a:rPr>
              <a:pPr/>
              <a:t>1</a:t>
            </a:fld>
            <a:endParaRPr lang="en-US">
              <a:solidFill>
                <a:srgbClr val="3C6E79"/>
              </a:solidFill>
              <a:latin typeface="Tw Cen MT"/>
            </a:endParaRPr>
          </a:p>
        </p:txBody>
      </p:sp>
    </p:spTree>
    <p:extLst>
      <p:ext uri="{BB962C8B-B14F-4D97-AF65-F5344CB8AC3E}">
        <p14:creationId xmlns="" xmlns:p14="http://schemas.microsoft.com/office/powerpoint/2010/main" val="320653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MX" dirty="0" smtClean="0"/>
              <a:t>Sesión de Objetivos y Resultados</a:t>
            </a:r>
            <a:r>
              <a:rPr lang="en-US" dirty="0" smtClean="0"/>
              <a:t>…</a:t>
            </a:r>
            <a:endParaRPr lang="en-US" dirty="0"/>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2687057819"/>
              </p:ext>
            </p:extLst>
          </p:nvPr>
        </p:nvGraphicFramePr>
        <p:xfrm>
          <a:off x="377981" y="1558393"/>
          <a:ext cx="8538757" cy="49463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a:t>
            </a:fld>
            <a:endParaRPr lang="en-US">
              <a:latin typeface="Tw Cen MT"/>
            </a:endParaRPr>
          </a:p>
        </p:txBody>
      </p:sp>
    </p:spTree>
    <p:extLst>
      <p:ext uri="{BB962C8B-B14F-4D97-AF65-F5344CB8AC3E}">
        <p14:creationId xmlns="" xmlns:p14="http://schemas.microsoft.com/office/powerpoint/2010/main" val="23037524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MX" dirty="0" smtClean="0"/>
              <a:t/>
            </a:r>
            <a:br>
              <a:rPr lang="es-MX" dirty="0" smtClean="0"/>
            </a:br>
            <a:r>
              <a:rPr lang="es-MX" dirty="0" smtClean="0"/>
              <a:t>Reflexión </a:t>
            </a:r>
            <a:r>
              <a:rPr lang="en-US" dirty="0"/>
              <a:t/>
            </a:r>
            <a:br>
              <a:rPr lang="en-US" dirty="0"/>
            </a:b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a:t>
            </a:fld>
            <a:endParaRPr lang="en-US">
              <a:latin typeface="Tw Cen MT"/>
            </a:endParaRPr>
          </a:p>
        </p:txBody>
      </p:sp>
      <p:sp>
        <p:nvSpPr>
          <p:cNvPr id="4" name="Content Placeholder 3"/>
          <p:cNvSpPr>
            <a:spLocks noGrp="1"/>
          </p:cNvSpPr>
          <p:nvPr>
            <p:ph sz="quarter" idx="1"/>
          </p:nvPr>
        </p:nvSpPr>
        <p:spPr/>
        <p:txBody>
          <a:bodyPr>
            <a:normAutofit/>
          </a:bodyPr>
          <a:lstStyle/>
          <a:p>
            <a:pPr lvl="0"/>
            <a:r>
              <a:rPr lang="es-MX" sz="4400" dirty="0"/>
              <a:t>¿Qué tan cerca está de cumplir con los estándares de Salud y Seguridad para obtener el nivel de estrellas deseado?</a:t>
            </a:r>
            <a:endParaRPr lang="en-US" sz="4400" dirty="0"/>
          </a:p>
          <a:p>
            <a:endParaRPr lang="en-US" sz="4400" dirty="0" smtClean="0"/>
          </a:p>
          <a:p>
            <a:endParaRPr lang="en-US" dirty="0" smtClean="0"/>
          </a:p>
          <a:p>
            <a:pPr>
              <a:buNone/>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13"/>
        <p:cNvGrpSpPr/>
        <p:nvPr/>
      </p:nvGrpSpPr>
      <p:grpSpPr>
        <a:xfrm>
          <a:off x="0" y="0"/>
          <a:ext cx="0" cy="0"/>
          <a:chOff x="0" y="0"/>
          <a:chExt cx="0" cy="0"/>
        </a:xfrm>
      </p:grpSpPr>
      <p:sp>
        <p:nvSpPr>
          <p:cNvPr id="914" name="Shape 914"/>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rmAutofit/>
          </a:bodyPr>
          <a:lstStyle/>
          <a:p>
            <a:pPr marL="0" marR="0" lvl="0" indent="0" algn="l" rtl="0">
              <a:spcBef>
                <a:spcPts val="0"/>
              </a:spcBef>
              <a:buClr>
                <a:schemeClr val="dk2"/>
              </a:buClr>
              <a:buSzPct val="25000"/>
              <a:buFont typeface="Arial"/>
              <a:buNone/>
            </a:pPr>
            <a:r>
              <a:rPr lang="en-US" sz="4400" b="0" i="0" u="none" strike="noStrike" cap="none" baseline="0" dirty="0">
                <a:solidFill>
                  <a:schemeClr val="dk2"/>
                </a:solidFill>
                <a:latin typeface="Arial"/>
                <a:ea typeface="Arial"/>
                <a:cs typeface="Arial"/>
                <a:sym typeface="Arial"/>
              </a:rPr>
              <a:t>Portafolio 	</a:t>
            </a:r>
          </a:p>
        </p:txBody>
      </p:sp>
      <p:sp>
        <p:nvSpPr>
          <p:cNvPr id="915" name="Shape 915"/>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rmAutofit lnSpcReduction="10000"/>
          </a:bodyPr>
          <a:lstStyle/>
          <a:p>
            <a:pPr marL="320040" marR="0" lvl="0" indent="-320040" algn="l" rtl="0">
              <a:spcBef>
                <a:spcPts val="0"/>
              </a:spcBef>
              <a:buClr>
                <a:schemeClr val="accent2"/>
              </a:buClr>
              <a:buSzPct val="59999"/>
              <a:buFont typeface="Arial"/>
              <a:buChar char="◻"/>
            </a:pPr>
            <a:r>
              <a:rPr lang="en-US" sz="2900" b="0" i="0" u="none" strike="noStrike" cap="none" baseline="0" dirty="0">
                <a:solidFill>
                  <a:schemeClr val="dk1"/>
                </a:solidFill>
                <a:latin typeface="Arial"/>
                <a:ea typeface="Arial"/>
                <a:cs typeface="Arial"/>
                <a:sym typeface="Arial"/>
              </a:rPr>
              <a:t>Su oportunidad de demostrar qué hace su programa</a:t>
            </a:r>
          </a:p>
          <a:p>
            <a:pPr marL="320040" marR="0" lvl="0" indent="-266700" algn="l" rtl="0">
              <a:spcBef>
                <a:spcPts val="700"/>
              </a:spcBef>
              <a:buClr>
                <a:schemeClr val="accent2"/>
              </a:buClr>
              <a:buFont typeface="Arial"/>
              <a:buNone/>
            </a:pPr>
            <a:endParaRPr sz="1400" b="0" i="0" u="none" strike="noStrike" cap="none" baseline="0" dirty="0">
              <a:solidFill>
                <a:schemeClr val="dk1"/>
              </a:solidFill>
              <a:latin typeface="Arial"/>
              <a:ea typeface="Arial"/>
              <a:cs typeface="Arial"/>
              <a:sym typeface="Arial"/>
            </a:endParaRPr>
          </a:p>
          <a:p>
            <a:pPr marL="320040" marR="0" lvl="0" indent="-320040" algn="l" rtl="0">
              <a:spcBef>
                <a:spcPts val="700"/>
              </a:spcBef>
              <a:buClr>
                <a:schemeClr val="accent2"/>
              </a:buClr>
              <a:buSzPct val="59999"/>
              <a:buFont typeface="Arial"/>
              <a:buChar char="◻"/>
            </a:pPr>
            <a:r>
              <a:rPr lang="en-US" sz="2900" b="0" i="0" u="none" strike="noStrike" cap="none" baseline="0" dirty="0">
                <a:solidFill>
                  <a:schemeClr val="dk1"/>
                </a:solidFill>
                <a:latin typeface="Arial"/>
                <a:ea typeface="Arial"/>
                <a:cs typeface="Arial"/>
                <a:sym typeface="Arial"/>
              </a:rPr>
              <a:t>Documente su calidad, incluyendo las mejoras en la misma </a:t>
            </a:r>
          </a:p>
          <a:p>
            <a:pPr marL="320040" marR="0" lvl="0" indent="-266700" algn="l" rtl="0">
              <a:spcBef>
                <a:spcPts val="700"/>
              </a:spcBef>
              <a:buClr>
                <a:schemeClr val="accent2"/>
              </a:buClr>
              <a:buFont typeface="Arial"/>
              <a:buNone/>
            </a:pPr>
            <a:endParaRPr sz="1400" b="0" i="0" u="none" strike="noStrike" cap="none" baseline="0" dirty="0">
              <a:solidFill>
                <a:schemeClr val="dk1"/>
              </a:solidFill>
              <a:latin typeface="Arial"/>
              <a:ea typeface="Arial"/>
              <a:cs typeface="Arial"/>
              <a:sym typeface="Arial"/>
            </a:endParaRPr>
          </a:p>
          <a:p>
            <a:pPr marL="320040" marR="0" lvl="0" indent="-320040" algn="l" rtl="0">
              <a:spcBef>
                <a:spcPts val="700"/>
              </a:spcBef>
              <a:buClr>
                <a:schemeClr val="accent2"/>
              </a:buClr>
              <a:buSzPct val="59999"/>
              <a:buFont typeface="Arial"/>
              <a:buChar char="◻"/>
            </a:pPr>
            <a:r>
              <a:rPr lang="en-US" sz="2900" b="0" i="0" u="none" strike="noStrike" cap="none" baseline="0" dirty="0">
                <a:solidFill>
                  <a:schemeClr val="dk1"/>
                </a:solidFill>
                <a:latin typeface="Arial"/>
                <a:ea typeface="Arial"/>
                <a:cs typeface="Arial"/>
                <a:sym typeface="Arial"/>
              </a:rPr>
              <a:t>Obligatorio para una clasificación de calidad</a:t>
            </a:r>
          </a:p>
          <a:p>
            <a:pPr marL="320040" marR="0" lvl="0" indent="-266700" algn="l" rtl="0">
              <a:spcBef>
                <a:spcPts val="700"/>
              </a:spcBef>
              <a:buClr>
                <a:schemeClr val="accent2"/>
              </a:buClr>
              <a:buFont typeface="Arial"/>
              <a:buNone/>
            </a:pPr>
            <a:endParaRPr sz="1400" b="0" i="0" u="none" strike="noStrike" cap="none" baseline="0" dirty="0">
              <a:solidFill>
                <a:schemeClr val="dk1"/>
              </a:solidFill>
              <a:latin typeface="Arial"/>
              <a:ea typeface="Arial"/>
              <a:cs typeface="Arial"/>
              <a:sym typeface="Arial"/>
            </a:endParaRPr>
          </a:p>
          <a:p>
            <a:pPr marL="320040" marR="0" lvl="0" indent="-320040" algn="l" rtl="0">
              <a:spcBef>
                <a:spcPts val="700"/>
              </a:spcBef>
              <a:buClr>
                <a:schemeClr val="accent2"/>
              </a:buClr>
              <a:buSzPct val="59999"/>
              <a:buFont typeface="Arial"/>
              <a:buChar char="◻"/>
            </a:pPr>
            <a:r>
              <a:rPr lang="en-US" sz="2900" b="0" i="0" u="none" strike="noStrike" cap="none" baseline="0" dirty="0">
                <a:solidFill>
                  <a:schemeClr val="dk1"/>
                </a:solidFill>
                <a:latin typeface="Arial"/>
                <a:ea typeface="Arial"/>
                <a:cs typeface="Arial"/>
                <a:sym typeface="Arial"/>
              </a:rPr>
              <a:t>Las clasificaciones nunca son definitivas: puede volver a </a:t>
            </a:r>
            <a:r>
              <a:rPr lang="en-US" sz="2900" b="0" i="0" u="none" strike="noStrike" cap="none" baseline="0" dirty="0" smtClean="0">
                <a:solidFill>
                  <a:schemeClr val="dk1"/>
                </a:solidFill>
                <a:latin typeface="Arial"/>
                <a:ea typeface="Arial"/>
                <a:cs typeface="Arial"/>
                <a:sym typeface="Arial"/>
              </a:rPr>
              <a:t>presentarlas </a:t>
            </a:r>
            <a:r>
              <a:rPr lang="en-US" sz="2900" b="0" i="0" u="none" strike="noStrike" cap="none" baseline="0" dirty="0">
                <a:solidFill>
                  <a:schemeClr val="dk1"/>
                </a:solidFill>
                <a:latin typeface="Arial"/>
                <a:ea typeface="Arial"/>
                <a:cs typeface="Arial"/>
                <a:sym typeface="Arial"/>
              </a:rPr>
              <a:t>tantas veces como desee</a:t>
            </a:r>
          </a:p>
          <a:p>
            <a:pPr marL="320040" marR="0" lvl="0" indent="-209550" algn="l" rtl="0">
              <a:spcBef>
                <a:spcPts val="700"/>
              </a:spcBef>
              <a:buClr>
                <a:schemeClr val="accent2"/>
              </a:buClr>
              <a:buFont typeface="Arial"/>
              <a:buNone/>
            </a:pPr>
            <a:endParaRPr sz="2900" b="0" i="0" u="none" strike="noStrike" cap="none" baseline="0" dirty="0">
              <a:solidFill>
                <a:schemeClr val="dk1"/>
              </a:solidFill>
              <a:latin typeface="Arial"/>
              <a:ea typeface="Arial"/>
              <a:cs typeface="Arial"/>
              <a:sym typeface="Arial"/>
            </a:endParaRPr>
          </a:p>
        </p:txBody>
      </p:sp>
      <p:sp>
        <p:nvSpPr>
          <p:cNvPr id="916" name="Shape 916"/>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rmAutofit lnSpcReduction="10000"/>
          </a:bodyPr>
          <a:lstStyle/>
          <a:p>
            <a:pPr marL="0" marR="0" lvl="0" indent="0" algn="ctr" rtl="0">
              <a:lnSpc>
                <a:spcPct val="80000"/>
              </a:lnSpc>
              <a:spcBef>
                <a:spcPts val="0"/>
              </a:spcBef>
              <a:buSzPct val="25000"/>
              <a:buNone/>
            </a:pPr>
            <a:r>
              <a:rPr lang="en-US"/>
              <a:t> </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1"/>
        <p:cNvGrpSpPr/>
        <p:nvPr/>
      </p:nvGrpSpPr>
      <p:grpSpPr>
        <a:xfrm>
          <a:off x="0" y="0"/>
          <a:ext cx="0" cy="0"/>
          <a:chOff x="0" y="0"/>
          <a:chExt cx="0" cy="0"/>
        </a:xfrm>
      </p:grpSpPr>
      <p:sp>
        <p:nvSpPr>
          <p:cNvPr id="922" name="Shape 922"/>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rmAutofit/>
          </a:bodyPr>
          <a:lstStyle/>
          <a:p>
            <a:pPr marL="0" marR="0" lvl="0" indent="0" algn="l" rtl="0">
              <a:spcBef>
                <a:spcPts val="0"/>
              </a:spcBef>
              <a:buClr>
                <a:schemeClr val="dk2"/>
              </a:buClr>
              <a:buSzPct val="25000"/>
              <a:buFont typeface="Arial"/>
              <a:buNone/>
            </a:pPr>
            <a:r>
              <a:rPr lang="en-US" sz="4400" b="0" i="0" u="none" strike="noStrike" cap="none" baseline="0">
                <a:solidFill>
                  <a:schemeClr val="dk2"/>
                </a:solidFill>
                <a:latin typeface="Arial"/>
                <a:ea typeface="Arial"/>
                <a:cs typeface="Arial"/>
                <a:sym typeface="Arial"/>
              </a:rPr>
              <a:t>Evidencias</a:t>
            </a:r>
          </a:p>
        </p:txBody>
      </p:sp>
      <p:sp>
        <p:nvSpPr>
          <p:cNvPr id="923" name="Shape 923"/>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rmAutofit/>
          </a:bodyPr>
          <a:lstStyle/>
          <a:p>
            <a:pPr marL="320040" marR="0" lvl="0" indent="-320040" algn="l" rtl="0">
              <a:spcBef>
                <a:spcPts val="0"/>
              </a:spcBef>
              <a:buClr>
                <a:schemeClr val="accent2"/>
              </a:buClr>
              <a:buSzPct val="59999"/>
              <a:buFont typeface="Arial"/>
              <a:buChar char="◻"/>
            </a:pPr>
            <a:r>
              <a:rPr lang="en-US" sz="2900" b="0" i="0" u="none" strike="noStrike" cap="none" baseline="0" dirty="0">
                <a:solidFill>
                  <a:schemeClr val="dk1"/>
                </a:solidFill>
                <a:latin typeface="Arial"/>
                <a:ea typeface="Arial"/>
                <a:cs typeface="Arial"/>
                <a:sym typeface="Arial"/>
              </a:rPr>
              <a:t>El propósito de la evidencia es ser un indicador </a:t>
            </a:r>
            <a:r>
              <a:rPr lang="en-US" dirty="0" smtClean="0">
                <a:solidFill>
                  <a:schemeClr val="dk1"/>
                </a:solidFill>
                <a:latin typeface="Arial"/>
                <a:ea typeface="Arial"/>
                <a:cs typeface="Arial"/>
                <a:sym typeface="Arial"/>
              </a:rPr>
              <a:t>que puede medir</a:t>
            </a:r>
            <a:r>
              <a:rPr lang="en-US" sz="2900" b="0" i="0" u="none" strike="noStrike" cap="none" baseline="0" dirty="0" smtClean="0">
                <a:solidFill>
                  <a:schemeClr val="dk1"/>
                </a:solidFill>
                <a:latin typeface="Arial"/>
                <a:ea typeface="Arial"/>
                <a:cs typeface="Arial"/>
                <a:sym typeface="Arial"/>
              </a:rPr>
              <a:t> </a:t>
            </a:r>
            <a:r>
              <a:rPr lang="en-US" sz="2900" b="0" i="0" u="none" strike="noStrike" cap="none" baseline="0" dirty="0">
                <a:solidFill>
                  <a:schemeClr val="dk1"/>
                </a:solidFill>
                <a:latin typeface="Arial"/>
                <a:ea typeface="Arial"/>
                <a:cs typeface="Arial"/>
                <a:sym typeface="Arial"/>
              </a:rPr>
              <a:t>la calidad de un programa</a:t>
            </a:r>
          </a:p>
          <a:p>
            <a:pPr marL="320040" marR="0" lvl="0" indent="-266700" algn="l" rtl="0">
              <a:spcBef>
                <a:spcPts val="700"/>
              </a:spcBef>
              <a:buClr>
                <a:schemeClr val="accent2"/>
              </a:buClr>
              <a:buFont typeface="Arial"/>
              <a:buNone/>
            </a:pPr>
            <a:endParaRPr sz="1400" b="0" i="0" u="none" strike="noStrike" cap="none" baseline="0" dirty="0">
              <a:solidFill>
                <a:schemeClr val="dk1"/>
              </a:solidFill>
              <a:latin typeface="Arial"/>
              <a:ea typeface="Arial"/>
              <a:cs typeface="Arial"/>
              <a:sym typeface="Arial"/>
            </a:endParaRPr>
          </a:p>
          <a:p>
            <a:pPr marL="320040" marR="0" lvl="0" indent="-320040" algn="l" rtl="0">
              <a:spcBef>
                <a:spcPts val="700"/>
              </a:spcBef>
              <a:buClr>
                <a:schemeClr val="accent2"/>
              </a:buClr>
              <a:buSzPct val="59999"/>
              <a:buFont typeface="Arial"/>
              <a:buChar char="◻"/>
            </a:pPr>
            <a:r>
              <a:rPr lang="en-US" sz="2900" b="0" i="0" u="none" strike="noStrike" cap="none" baseline="0" dirty="0">
                <a:solidFill>
                  <a:schemeClr val="dk1"/>
                </a:solidFill>
                <a:latin typeface="Arial"/>
                <a:ea typeface="Arial"/>
                <a:cs typeface="Arial"/>
                <a:sym typeface="Arial"/>
              </a:rPr>
              <a:t>Preste especial atención al tipo de evidencia que se </a:t>
            </a:r>
            <a:r>
              <a:rPr lang="en-US" sz="2900" b="0" i="0" u="none" strike="noStrike" cap="none" baseline="0" dirty="0" smtClean="0">
                <a:solidFill>
                  <a:schemeClr val="dk1"/>
                </a:solidFill>
                <a:latin typeface="Arial"/>
                <a:ea typeface="Arial"/>
                <a:cs typeface="Arial"/>
                <a:sym typeface="Arial"/>
              </a:rPr>
              <a:t>le pide </a:t>
            </a:r>
            <a:r>
              <a:rPr lang="en-US" sz="2900" b="0" i="0" u="none" strike="noStrike" cap="none" baseline="0" dirty="0">
                <a:solidFill>
                  <a:schemeClr val="dk1"/>
                </a:solidFill>
                <a:latin typeface="Arial"/>
                <a:ea typeface="Arial"/>
                <a:cs typeface="Arial"/>
                <a:sym typeface="Arial"/>
              </a:rPr>
              <a:t>en el portafolio</a:t>
            </a:r>
          </a:p>
          <a:p>
            <a:pPr marL="320040" marR="0" lvl="0" indent="-266700" algn="l" rtl="0">
              <a:spcBef>
                <a:spcPts val="700"/>
              </a:spcBef>
              <a:buClr>
                <a:schemeClr val="accent2"/>
              </a:buClr>
              <a:buFont typeface="Arial"/>
              <a:buNone/>
            </a:pPr>
            <a:endParaRPr sz="1400" b="0" i="0" u="none" strike="noStrike" cap="none" baseline="0" dirty="0">
              <a:solidFill>
                <a:schemeClr val="dk1"/>
              </a:solidFill>
              <a:latin typeface="Arial"/>
              <a:ea typeface="Arial"/>
              <a:cs typeface="Arial"/>
              <a:sym typeface="Arial"/>
            </a:endParaRPr>
          </a:p>
          <a:p>
            <a:pPr marL="320040" marR="0" lvl="0" indent="-320040" algn="l" rtl="0">
              <a:spcBef>
                <a:spcPts val="700"/>
              </a:spcBef>
              <a:buClr>
                <a:schemeClr val="accent2"/>
              </a:buClr>
              <a:buSzPct val="59999"/>
              <a:buFont typeface="Arial"/>
              <a:buChar char="◻"/>
            </a:pPr>
            <a:r>
              <a:rPr lang="en-US" sz="2900" b="0" i="0" u="none" strike="noStrike" cap="none" baseline="0" dirty="0">
                <a:solidFill>
                  <a:schemeClr val="dk1"/>
                </a:solidFill>
                <a:latin typeface="Arial"/>
                <a:ea typeface="Arial"/>
                <a:cs typeface="Arial"/>
                <a:sym typeface="Arial"/>
              </a:rPr>
              <a:t>Usted puede agregar evidencia complementaria, pero no omita la que es obligatoria</a:t>
            </a:r>
          </a:p>
        </p:txBody>
      </p:sp>
      <p:sp>
        <p:nvSpPr>
          <p:cNvPr id="924" name="Shape 924"/>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rmAutofit lnSpcReduction="10000"/>
          </a:bodyPr>
          <a:lstStyle/>
          <a:p>
            <a:pPr marL="0" marR="0" lvl="0" indent="0" algn="ctr" rtl="0">
              <a:lnSpc>
                <a:spcPct val="80000"/>
              </a:lnSpc>
              <a:spcBef>
                <a:spcPts val="0"/>
              </a:spcBef>
              <a:buSzPct val="25000"/>
              <a:buNone/>
            </a:pPr>
            <a:r>
              <a:rPr lang="en-US"/>
              <a:t> </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9"/>
        <p:cNvGrpSpPr/>
        <p:nvPr/>
      </p:nvGrpSpPr>
      <p:grpSpPr>
        <a:xfrm>
          <a:off x="0" y="0"/>
          <a:ext cx="0" cy="0"/>
          <a:chOff x="0" y="0"/>
          <a:chExt cx="0" cy="0"/>
        </a:xfrm>
      </p:grpSpPr>
      <p:sp>
        <p:nvSpPr>
          <p:cNvPr id="930" name="Shape 930"/>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rmAutofit/>
          </a:bodyPr>
          <a:lstStyle/>
          <a:p>
            <a:pPr marL="0" marR="0" lvl="0" indent="0" algn="l" rtl="0">
              <a:spcBef>
                <a:spcPts val="0"/>
              </a:spcBef>
              <a:buClr>
                <a:schemeClr val="dk2"/>
              </a:buClr>
              <a:buSzPct val="25000"/>
              <a:buFont typeface="Arial"/>
              <a:buNone/>
            </a:pPr>
            <a:r>
              <a:rPr lang="en-US" sz="4400" b="0" i="0" u="none" strike="noStrike" cap="none" baseline="0" dirty="0">
                <a:solidFill>
                  <a:schemeClr val="dk2"/>
                </a:solidFill>
                <a:latin typeface="Arial"/>
                <a:ea typeface="Arial"/>
                <a:cs typeface="Arial"/>
                <a:sym typeface="Arial"/>
              </a:rPr>
              <a:t>Ejemplo de Evidencia</a:t>
            </a:r>
          </a:p>
        </p:txBody>
      </p:sp>
      <p:sp>
        <p:nvSpPr>
          <p:cNvPr id="931" name="Shape 931"/>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rmAutofit fontScale="92500" lnSpcReduction="10000"/>
          </a:bodyPr>
          <a:lstStyle/>
          <a:p>
            <a:pPr marL="320040" marR="0" lvl="0" indent="-320040" algn="l" rtl="0">
              <a:lnSpc>
                <a:spcPct val="90000"/>
              </a:lnSpc>
              <a:spcBef>
                <a:spcPts val="0"/>
              </a:spcBef>
              <a:buClr>
                <a:schemeClr val="accent2"/>
              </a:buClr>
              <a:buSzPct val="58800"/>
              <a:buFont typeface="Arial"/>
              <a:buChar char="◻"/>
            </a:pPr>
            <a:r>
              <a:rPr lang="es-MX" sz="2450" b="0" i="0" u="none" strike="noStrike" cap="none" baseline="0" dirty="0" smtClean="0">
                <a:solidFill>
                  <a:schemeClr val="dk1"/>
                </a:solidFill>
                <a:latin typeface="Arial"/>
                <a:ea typeface="Arial"/>
                <a:cs typeface="Arial"/>
                <a:sym typeface="Arial"/>
              </a:rPr>
              <a:t>Póliza, procedimiento por escrito o directrices del programa</a:t>
            </a:r>
          </a:p>
          <a:p>
            <a:pPr marL="640080" marR="0" lvl="1" indent="-284480" algn="l" rtl="0">
              <a:lnSpc>
                <a:spcPct val="90000"/>
              </a:lnSpc>
              <a:spcBef>
                <a:spcPts val="550"/>
              </a:spcBef>
              <a:buClr>
                <a:schemeClr val="accent1"/>
              </a:buClr>
              <a:buSzPct val="70000"/>
              <a:buFont typeface="Arial"/>
              <a:buChar char="⬜"/>
            </a:pPr>
            <a:r>
              <a:rPr lang="es-MX" sz="2200" b="0" i="1" u="none" strike="noStrike" cap="none" baseline="0" dirty="0" smtClean="0">
                <a:solidFill>
                  <a:schemeClr val="dk1"/>
                </a:solidFill>
                <a:latin typeface="Arial"/>
                <a:ea typeface="Arial"/>
                <a:cs typeface="Arial"/>
                <a:sym typeface="Arial"/>
              </a:rPr>
              <a:t>Copia de póliza, procedimiento, directrices, filosofía, código de ética, reglas, etc. del programa, a partir de un documento del programa, tal como un manual para padres o manual</a:t>
            </a:r>
            <a:r>
              <a:rPr lang="es-MX" sz="2200" b="0" i="1" u="none" strike="noStrike" cap="none" dirty="0" smtClean="0">
                <a:solidFill>
                  <a:schemeClr val="dk1"/>
                </a:solidFill>
                <a:latin typeface="Arial"/>
                <a:ea typeface="Arial"/>
                <a:cs typeface="Arial"/>
                <a:sym typeface="Arial"/>
              </a:rPr>
              <a:t> para empleados</a:t>
            </a:r>
            <a:r>
              <a:rPr lang="es-MX" sz="2200" b="0" i="1" u="none" strike="noStrike" cap="none" baseline="0" dirty="0" smtClean="0">
                <a:solidFill>
                  <a:schemeClr val="dk1"/>
                </a:solidFill>
                <a:latin typeface="Arial"/>
                <a:ea typeface="Arial"/>
                <a:cs typeface="Arial"/>
                <a:sym typeface="Arial"/>
              </a:rPr>
              <a:t> seleccionado para demostrar con claridad los criterios</a:t>
            </a:r>
          </a:p>
          <a:p>
            <a:pPr marL="320040" marR="0" lvl="0" indent="-277939" algn="l" rtl="0">
              <a:lnSpc>
                <a:spcPct val="90000"/>
              </a:lnSpc>
              <a:spcBef>
                <a:spcPts val="700"/>
              </a:spcBef>
              <a:buClr>
                <a:schemeClr val="accent2"/>
              </a:buClr>
              <a:buFont typeface="Arial"/>
              <a:buNone/>
            </a:pPr>
            <a:endParaRPr lang="es-MX" sz="1100" b="0" i="0" u="none" strike="noStrike" cap="none" baseline="0" dirty="0" smtClean="0">
              <a:solidFill>
                <a:schemeClr val="dk1"/>
              </a:solidFill>
              <a:latin typeface="Arial"/>
              <a:ea typeface="Arial"/>
              <a:cs typeface="Arial"/>
              <a:sym typeface="Arial"/>
            </a:endParaRPr>
          </a:p>
          <a:p>
            <a:pPr marL="320040" marR="0" lvl="0" indent="-320040" algn="l" rtl="0">
              <a:lnSpc>
                <a:spcPct val="90000"/>
              </a:lnSpc>
              <a:spcBef>
                <a:spcPts val="700"/>
              </a:spcBef>
              <a:buClr>
                <a:schemeClr val="accent2"/>
              </a:buClr>
              <a:buSzPct val="58800"/>
              <a:buFont typeface="Arial"/>
              <a:buChar char="◻"/>
            </a:pPr>
            <a:r>
              <a:rPr lang="es-MX" sz="2450" b="0" i="0" u="none" strike="noStrike" cap="none" baseline="0" dirty="0" smtClean="0">
                <a:solidFill>
                  <a:schemeClr val="dk1"/>
                </a:solidFill>
                <a:latin typeface="Arial"/>
                <a:ea typeface="Arial"/>
                <a:cs typeface="Arial"/>
                <a:sym typeface="Arial"/>
              </a:rPr>
              <a:t>Descripción escrita</a:t>
            </a:r>
          </a:p>
          <a:p>
            <a:pPr marL="640080" marR="0" lvl="1" indent="-284480" algn="l" rtl="0">
              <a:lnSpc>
                <a:spcPct val="90000"/>
              </a:lnSpc>
              <a:spcBef>
                <a:spcPts val="550"/>
              </a:spcBef>
              <a:buClr>
                <a:schemeClr val="accent1"/>
              </a:buClr>
              <a:buSzPct val="70000"/>
              <a:buFont typeface="Arial"/>
              <a:buChar char="⬜"/>
            </a:pPr>
            <a:r>
              <a:rPr lang="es-MX" sz="2200" b="0" i="1" u="none" strike="noStrike" cap="none" baseline="0" dirty="0" smtClean="0">
                <a:solidFill>
                  <a:schemeClr val="dk1"/>
                </a:solidFill>
                <a:latin typeface="Arial"/>
                <a:ea typeface="Arial"/>
                <a:cs typeface="Arial"/>
                <a:sym typeface="Arial"/>
              </a:rPr>
              <a:t>Descripción de una actividad, enfoque o procedimiento que demuestre los criterios. Esta puede incluir: una experiencia que demuestre los criterios de rendimiento, la estrategia de enseñanza empleada, o el entorno físico o la disposición del aula</a:t>
            </a:r>
          </a:p>
          <a:p>
            <a:pPr marL="320040" marR="0" lvl="0" indent="-274701" algn="l" rtl="0">
              <a:lnSpc>
                <a:spcPct val="90000"/>
              </a:lnSpc>
              <a:spcBef>
                <a:spcPts val="700"/>
              </a:spcBef>
              <a:buClr>
                <a:schemeClr val="accent2"/>
              </a:buClr>
              <a:buFont typeface="Arial"/>
              <a:buNone/>
            </a:pPr>
            <a:endParaRPr lang="es-MX" sz="1200" b="0" i="0" u="none" strike="noStrike" cap="none" baseline="0" dirty="0" smtClean="0">
              <a:solidFill>
                <a:schemeClr val="dk1"/>
              </a:solidFill>
              <a:latin typeface="Arial"/>
              <a:ea typeface="Arial"/>
              <a:cs typeface="Arial"/>
              <a:sym typeface="Arial"/>
            </a:endParaRPr>
          </a:p>
          <a:p>
            <a:pPr marL="320040" marR="0" lvl="0" indent="-320040" algn="l" rtl="0">
              <a:lnSpc>
                <a:spcPct val="90000"/>
              </a:lnSpc>
              <a:spcBef>
                <a:spcPts val="700"/>
              </a:spcBef>
              <a:buClr>
                <a:schemeClr val="accent2"/>
              </a:buClr>
              <a:buSzPct val="58800"/>
              <a:buFont typeface="Arial"/>
              <a:buChar char="◻"/>
            </a:pPr>
            <a:r>
              <a:rPr lang="es-MX" sz="2450" b="0" i="0" u="none" strike="noStrike" cap="none" baseline="0" dirty="0" smtClean="0">
                <a:solidFill>
                  <a:schemeClr val="dk1"/>
                </a:solidFill>
                <a:latin typeface="Arial"/>
                <a:ea typeface="Arial"/>
                <a:cs typeface="Arial"/>
                <a:sym typeface="Arial"/>
              </a:rPr>
              <a:t>¿Qué diferencia hay? ¿Por qué son diferentes?</a:t>
            </a:r>
          </a:p>
          <a:p>
            <a:pPr marL="320040" marR="0" lvl="0" indent="-226123" algn="l" rtl="0">
              <a:lnSpc>
                <a:spcPct val="90000"/>
              </a:lnSpc>
              <a:spcBef>
                <a:spcPts val="700"/>
              </a:spcBef>
              <a:buClr>
                <a:schemeClr val="accent2"/>
              </a:buClr>
              <a:buFont typeface="Arial"/>
              <a:buNone/>
            </a:pPr>
            <a:endParaRPr sz="2450" b="0" i="0" u="none" strike="noStrike" cap="none" baseline="0" dirty="0">
              <a:solidFill>
                <a:schemeClr val="dk1"/>
              </a:solidFill>
              <a:latin typeface="Arial"/>
              <a:ea typeface="Arial"/>
              <a:cs typeface="Arial"/>
              <a:sym typeface="Arial"/>
            </a:endParaRPr>
          </a:p>
        </p:txBody>
      </p:sp>
      <p:sp>
        <p:nvSpPr>
          <p:cNvPr id="932" name="Shape 932"/>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rmAutofit lnSpcReduction="10000"/>
          </a:bodyPr>
          <a:lstStyle/>
          <a:p>
            <a:pPr marL="0" marR="0" lvl="0" indent="0" algn="ctr" rtl="0">
              <a:lnSpc>
                <a:spcPct val="80000"/>
              </a:lnSpc>
              <a:spcBef>
                <a:spcPts val="0"/>
              </a:spcBef>
              <a:buSzPct val="25000"/>
              <a:buNone/>
            </a:pPr>
            <a:r>
              <a:rPr lang="en-US"/>
              <a:t> </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7"/>
        <p:cNvGrpSpPr/>
        <p:nvPr/>
      </p:nvGrpSpPr>
      <p:grpSpPr>
        <a:xfrm>
          <a:off x="0" y="0"/>
          <a:ext cx="0" cy="0"/>
          <a:chOff x="0" y="0"/>
          <a:chExt cx="0" cy="0"/>
        </a:xfrm>
      </p:grpSpPr>
      <p:sp>
        <p:nvSpPr>
          <p:cNvPr id="938" name="Shape 938"/>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rmAutofit fontScale="90000"/>
          </a:bodyPr>
          <a:lstStyle/>
          <a:p>
            <a:pPr marL="0" marR="0" lvl="0" indent="0" algn="l" rtl="0">
              <a:spcBef>
                <a:spcPts val="0"/>
              </a:spcBef>
              <a:buClr>
                <a:schemeClr val="dk2"/>
              </a:buClr>
              <a:buSzPct val="25000"/>
              <a:buFont typeface="Arial"/>
              <a:buNone/>
            </a:pPr>
            <a:r>
              <a:rPr lang="en-US" sz="3950" b="0" i="0" u="none" strike="noStrike" cap="none" baseline="0" dirty="0">
                <a:solidFill>
                  <a:schemeClr val="dk2"/>
                </a:solidFill>
                <a:latin typeface="Arial"/>
                <a:ea typeface="Arial"/>
                <a:cs typeface="Arial"/>
                <a:sym typeface="Arial"/>
              </a:rPr>
              <a:t>Requisitos del </a:t>
            </a:r>
            <a:r>
              <a:rPr lang="en-US" sz="3950" b="0" i="0" u="none" strike="noStrike" cap="none" baseline="0" dirty="0" smtClean="0">
                <a:solidFill>
                  <a:schemeClr val="dk2"/>
                </a:solidFill>
                <a:latin typeface="Arial"/>
                <a:ea typeface="Arial"/>
                <a:cs typeface="Arial"/>
                <a:sym typeface="Arial"/>
              </a:rPr>
              <a:t>Portafolio</a:t>
            </a:r>
            <a:br>
              <a:rPr lang="en-US" sz="3950" b="0" i="0" u="none" strike="noStrike" cap="none" baseline="0" dirty="0" smtClean="0">
                <a:solidFill>
                  <a:schemeClr val="dk2"/>
                </a:solidFill>
                <a:latin typeface="Arial"/>
                <a:ea typeface="Arial"/>
                <a:cs typeface="Arial"/>
                <a:sym typeface="Arial"/>
              </a:rPr>
            </a:br>
            <a:r>
              <a:rPr lang="en-US" sz="2050" b="0" i="0" u="none" strike="noStrike" cap="none" baseline="0" dirty="0" smtClean="0">
                <a:solidFill>
                  <a:schemeClr val="dk2"/>
                </a:solidFill>
                <a:latin typeface="Arial"/>
                <a:ea typeface="Arial"/>
                <a:cs typeface="Arial"/>
                <a:sym typeface="Arial"/>
              </a:rPr>
              <a:t>(</a:t>
            </a:r>
            <a:r>
              <a:rPr lang="en-US" sz="2050" b="0" i="0" u="none" strike="noStrike" cap="none" baseline="0" dirty="0">
                <a:solidFill>
                  <a:schemeClr val="dk2"/>
                </a:solidFill>
                <a:latin typeface="Arial"/>
                <a:ea typeface="Arial"/>
                <a:cs typeface="Arial"/>
                <a:sym typeface="Arial"/>
              </a:rPr>
              <a:t>Nota: Designación del QRIS otorgada por el centro de licencias del OCC)</a:t>
            </a:r>
          </a:p>
        </p:txBody>
      </p:sp>
      <p:grpSp>
        <p:nvGrpSpPr>
          <p:cNvPr id="2" name="Shape 939"/>
          <p:cNvGrpSpPr/>
          <p:nvPr/>
        </p:nvGrpSpPr>
        <p:grpSpPr>
          <a:xfrm>
            <a:off x="381000" y="1719263"/>
            <a:ext cx="8407398" cy="4406897"/>
            <a:chOff x="0" y="0"/>
            <a:chExt cx="8407398" cy="4406897"/>
          </a:xfrm>
        </p:grpSpPr>
        <p:sp>
          <p:nvSpPr>
            <p:cNvPr id="940" name="Shape 940"/>
            <p:cNvSpPr/>
            <p:nvPr/>
          </p:nvSpPr>
          <p:spPr>
            <a:xfrm>
              <a:off x="3362958" y="0"/>
              <a:ext cx="5044440" cy="1377155"/>
            </a:xfrm>
            <a:prstGeom prst="rightArrow">
              <a:avLst>
                <a:gd name="adj1" fmla="val 75000"/>
                <a:gd name="adj2" fmla="val 50000"/>
              </a:avLst>
            </a:prstGeom>
            <a:gradFill flip="none" rotWithShape="1">
              <a:gsLst>
                <a:gs pos="0">
                  <a:srgbClr val="92B635">
                    <a:tint val="66000"/>
                    <a:satMod val="160000"/>
                  </a:srgbClr>
                </a:gs>
                <a:gs pos="50000">
                  <a:srgbClr val="92B635">
                    <a:tint val="44500"/>
                    <a:satMod val="160000"/>
                  </a:srgbClr>
                </a:gs>
                <a:gs pos="100000">
                  <a:srgbClr val="92B635">
                    <a:tint val="23500"/>
                    <a:satMod val="160000"/>
                  </a:srgbClr>
                </a:gs>
              </a:gsLst>
              <a:lin ang="0" scaled="1"/>
              <a:tileRect/>
            </a:gradFill>
            <a:ln w="19050" cap="flat">
              <a:no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41" name="Shape 941"/>
            <p:cNvSpPr txBox="1"/>
            <p:nvPr/>
          </p:nvSpPr>
          <p:spPr>
            <a:xfrm>
              <a:off x="3200400" y="185737"/>
              <a:ext cx="4528006" cy="1032867"/>
            </a:xfrm>
            <a:prstGeom prst="rect">
              <a:avLst/>
            </a:prstGeom>
            <a:noFill/>
            <a:ln>
              <a:noFill/>
            </a:ln>
          </p:spPr>
          <p:txBody>
            <a:bodyPr lIns="12050" tIns="12050" rIns="12050" bIns="12050" anchor="ctr" anchorCtr="0">
              <a:normAutofit/>
            </a:bodyPr>
            <a:lstStyle/>
            <a:p>
              <a:pPr marL="231775" marR="0" lvl="1" indent="-231775" algn="l" rtl="0">
                <a:lnSpc>
                  <a:spcPct val="100000"/>
                </a:lnSpc>
                <a:spcBef>
                  <a:spcPts val="0"/>
                </a:spcBef>
                <a:spcAft>
                  <a:spcPts val="0"/>
                </a:spcAft>
                <a:buClr>
                  <a:schemeClr val="dk1"/>
                </a:buClr>
                <a:buSzPct val="100000"/>
                <a:buFont typeface="Arial"/>
                <a:buChar char="••"/>
              </a:pPr>
              <a:r>
                <a:rPr lang="en-US" sz="1900" b="0" i="0" u="none" strike="noStrike" cap="none" baseline="0" dirty="0">
                  <a:solidFill>
                    <a:schemeClr val="dk1"/>
                  </a:solidFill>
                  <a:latin typeface="Arial"/>
                  <a:ea typeface="Arial"/>
                  <a:cs typeface="Arial"/>
                  <a:sym typeface="Arial"/>
                </a:rPr>
                <a:t>Los programas con varias aulas deben presentar evidencia para cada aula</a:t>
              </a:r>
            </a:p>
          </p:txBody>
        </p:sp>
        <p:sp>
          <p:nvSpPr>
            <p:cNvPr id="942" name="Shape 942"/>
            <p:cNvSpPr/>
            <p:nvPr/>
          </p:nvSpPr>
          <p:spPr>
            <a:xfrm>
              <a:off x="0" y="0"/>
              <a:ext cx="3362960" cy="1377155"/>
            </a:xfrm>
            <a:prstGeom prst="roundRect">
              <a:avLst>
                <a:gd name="adj" fmla="val 16667"/>
              </a:avLst>
            </a:prstGeom>
            <a:solidFill>
              <a:srgbClr val="92B635"/>
            </a:solidFill>
            <a:ln w="19050" cap="flat">
              <a:solidFill>
                <a:schemeClr val="lt1"/>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43" name="Shape 943"/>
            <p:cNvSpPr txBox="1"/>
            <p:nvPr/>
          </p:nvSpPr>
          <p:spPr>
            <a:xfrm>
              <a:off x="67227" y="67227"/>
              <a:ext cx="3228505" cy="1242702"/>
            </a:xfrm>
            <a:prstGeom prst="rect">
              <a:avLst/>
            </a:prstGeom>
            <a:solidFill>
              <a:srgbClr val="92B635"/>
            </a:solidFill>
            <a:ln>
              <a:solidFill>
                <a:srgbClr val="92B635"/>
              </a:solidFill>
            </a:ln>
          </p:spPr>
          <p:txBody>
            <a:bodyPr lIns="102850" tIns="51425" rIns="102850" bIns="51425" anchor="ctr" anchorCtr="0">
              <a:normAutofit lnSpcReduction="10000"/>
            </a:bodyPr>
            <a:lstStyle/>
            <a:p>
              <a:pPr marL="0" marR="0" lvl="0" indent="0" algn="ctr" rtl="0">
                <a:lnSpc>
                  <a:spcPct val="100000"/>
                </a:lnSpc>
                <a:spcBef>
                  <a:spcPts val="0"/>
                </a:spcBef>
                <a:spcAft>
                  <a:spcPts val="0"/>
                </a:spcAft>
                <a:buSzPct val="25000"/>
                <a:buNone/>
              </a:pPr>
              <a:r>
                <a:rPr lang="en-US" sz="2700" b="1" i="0" u="none" strike="noStrike" cap="none" baseline="0" dirty="0">
                  <a:solidFill>
                    <a:schemeClr val="dk1"/>
                  </a:solidFill>
                  <a:latin typeface="Arial"/>
                  <a:ea typeface="Arial"/>
                  <a:cs typeface="Arial"/>
                  <a:sym typeface="Arial"/>
                </a:rPr>
                <a:t>Algunas normas son específicas del aula</a:t>
              </a:r>
            </a:p>
          </p:txBody>
        </p:sp>
        <p:sp>
          <p:nvSpPr>
            <p:cNvPr id="944" name="Shape 944"/>
            <p:cNvSpPr/>
            <p:nvPr/>
          </p:nvSpPr>
          <p:spPr>
            <a:xfrm>
              <a:off x="3362958" y="1514870"/>
              <a:ext cx="5044440" cy="1377155"/>
            </a:xfrm>
            <a:prstGeom prst="rightArrow">
              <a:avLst>
                <a:gd name="adj1" fmla="val 75000"/>
                <a:gd name="adj2" fmla="val 50000"/>
              </a:avLst>
            </a:prstGeom>
            <a:gradFill flip="none" rotWithShape="1">
              <a:gsLst>
                <a:gs pos="0">
                  <a:srgbClr val="40766F">
                    <a:tint val="66000"/>
                    <a:satMod val="160000"/>
                  </a:srgbClr>
                </a:gs>
                <a:gs pos="50000">
                  <a:srgbClr val="40766F">
                    <a:tint val="44500"/>
                    <a:satMod val="160000"/>
                  </a:srgbClr>
                </a:gs>
                <a:gs pos="100000">
                  <a:srgbClr val="40766F">
                    <a:tint val="23500"/>
                    <a:satMod val="160000"/>
                  </a:srgbClr>
                </a:gs>
              </a:gsLst>
              <a:lin ang="0" scaled="1"/>
              <a:tileRect/>
            </a:gradFill>
            <a:ln w="19050" cap="flat">
              <a:no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45" name="Shape 945"/>
            <p:cNvSpPr txBox="1"/>
            <p:nvPr/>
          </p:nvSpPr>
          <p:spPr>
            <a:xfrm>
              <a:off x="3276600" y="1709737"/>
              <a:ext cx="4528006" cy="1032867"/>
            </a:xfrm>
            <a:prstGeom prst="rect">
              <a:avLst/>
            </a:prstGeom>
            <a:noFill/>
            <a:ln>
              <a:noFill/>
            </a:ln>
          </p:spPr>
          <p:txBody>
            <a:bodyPr lIns="12050" tIns="12050" rIns="12050" bIns="12050" anchor="ctr" anchorCtr="0">
              <a:normAutofit/>
            </a:bodyPr>
            <a:lstStyle/>
            <a:p>
              <a:pPr marL="171450" marR="0" lvl="1" indent="-171450" algn="l" rtl="0">
                <a:lnSpc>
                  <a:spcPct val="90000"/>
                </a:lnSpc>
                <a:spcBef>
                  <a:spcPts val="0"/>
                </a:spcBef>
                <a:spcAft>
                  <a:spcPts val="285"/>
                </a:spcAft>
                <a:buClr>
                  <a:schemeClr val="dk1"/>
                </a:buClr>
                <a:buSzPct val="100000"/>
                <a:buFont typeface="Arial"/>
                <a:buChar char="••"/>
              </a:pPr>
              <a:r>
                <a:rPr lang="en-US" sz="1900" b="0" i="0" u="none" strike="noStrike" cap="none" baseline="0" dirty="0">
                  <a:solidFill>
                    <a:schemeClr val="dk1"/>
                  </a:solidFill>
                  <a:latin typeface="Arial"/>
                  <a:ea typeface="Arial"/>
                  <a:cs typeface="Arial"/>
                  <a:sym typeface="Arial"/>
                </a:rPr>
                <a:t>Los programas con varios grupos </a:t>
              </a:r>
              <a:r>
                <a:rPr lang="en-US" sz="1900" b="0" i="0" u="none" strike="noStrike" cap="none" baseline="0" dirty="0" smtClean="0">
                  <a:solidFill>
                    <a:schemeClr val="dk1"/>
                  </a:solidFill>
                  <a:latin typeface="Arial"/>
                  <a:ea typeface="Arial"/>
                  <a:cs typeface="Arial"/>
                  <a:sym typeface="Arial"/>
                </a:rPr>
                <a:t>etarios (edades) </a:t>
              </a:r>
              <a:r>
                <a:rPr lang="en-US" sz="1900" b="0" i="0" u="none" strike="noStrike" cap="none" baseline="0" dirty="0">
                  <a:solidFill>
                    <a:schemeClr val="dk1"/>
                  </a:solidFill>
                  <a:latin typeface="Arial"/>
                  <a:ea typeface="Arial"/>
                  <a:cs typeface="Arial"/>
                  <a:sym typeface="Arial"/>
                </a:rPr>
                <a:t>deberán presentar evidencia por cada uno de ellos</a:t>
              </a:r>
            </a:p>
          </p:txBody>
        </p:sp>
        <p:sp>
          <p:nvSpPr>
            <p:cNvPr id="946" name="Shape 946"/>
            <p:cNvSpPr/>
            <p:nvPr/>
          </p:nvSpPr>
          <p:spPr>
            <a:xfrm>
              <a:off x="0" y="1514870"/>
              <a:ext cx="3362960" cy="1377155"/>
            </a:xfrm>
            <a:prstGeom prst="roundRect">
              <a:avLst>
                <a:gd name="adj" fmla="val 16667"/>
              </a:avLst>
            </a:prstGeom>
            <a:solidFill>
              <a:srgbClr val="40766F"/>
            </a:solidFill>
            <a:ln w="19050" cap="flat">
              <a:solidFill>
                <a:schemeClr val="lt1"/>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47" name="Shape 947"/>
            <p:cNvSpPr txBox="1"/>
            <p:nvPr/>
          </p:nvSpPr>
          <p:spPr>
            <a:xfrm>
              <a:off x="67227" y="1582098"/>
              <a:ext cx="3228505" cy="1242702"/>
            </a:xfrm>
            <a:prstGeom prst="rect">
              <a:avLst/>
            </a:prstGeom>
            <a:noFill/>
            <a:ln>
              <a:noFill/>
            </a:ln>
          </p:spPr>
          <p:txBody>
            <a:bodyPr lIns="102850" tIns="51425" rIns="102850" bIns="51425" anchor="ctr" anchorCtr="0">
              <a:normAutofit lnSpcReduction="10000"/>
            </a:bodyPr>
            <a:lstStyle/>
            <a:p>
              <a:pPr marL="0" marR="0" lvl="0" indent="0" algn="ctr" rtl="0">
                <a:lnSpc>
                  <a:spcPct val="100000"/>
                </a:lnSpc>
                <a:spcBef>
                  <a:spcPts val="0"/>
                </a:spcBef>
                <a:spcAft>
                  <a:spcPts val="0"/>
                </a:spcAft>
                <a:buClr>
                  <a:schemeClr val="dk1"/>
                </a:buClr>
                <a:buSzPct val="25000"/>
                <a:buFont typeface="Arial"/>
                <a:buNone/>
              </a:pPr>
              <a:r>
                <a:rPr lang="en-US" sz="2700" b="1" i="0" u="none" strike="noStrike" cap="none" baseline="0" dirty="0">
                  <a:solidFill>
                    <a:schemeClr val="dk1"/>
                  </a:solidFill>
                  <a:latin typeface="Arial"/>
                  <a:ea typeface="Arial"/>
                  <a:cs typeface="Arial"/>
                  <a:sym typeface="Arial"/>
                </a:rPr>
                <a:t>Algunas normas son específicas a la edad</a:t>
              </a:r>
            </a:p>
          </p:txBody>
        </p:sp>
        <p:sp>
          <p:nvSpPr>
            <p:cNvPr id="948" name="Shape 948"/>
            <p:cNvSpPr/>
            <p:nvPr/>
          </p:nvSpPr>
          <p:spPr>
            <a:xfrm>
              <a:off x="3362958" y="3029742"/>
              <a:ext cx="5044440" cy="1377155"/>
            </a:xfrm>
            <a:prstGeom prst="rightArrow">
              <a:avLst>
                <a:gd name="adj1" fmla="val 75000"/>
                <a:gd name="adj2" fmla="val 50000"/>
              </a:avLst>
            </a:prstGeom>
            <a:gradFill flip="none" rotWithShape="1">
              <a:gsLst>
                <a:gs pos="0">
                  <a:srgbClr val="D02027">
                    <a:tint val="66000"/>
                    <a:satMod val="160000"/>
                  </a:srgbClr>
                </a:gs>
                <a:gs pos="50000">
                  <a:srgbClr val="D02027">
                    <a:tint val="44500"/>
                    <a:satMod val="160000"/>
                  </a:srgbClr>
                </a:gs>
                <a:gs pos="100000">
                  <a:srgbClr val="D02027">
                    <a:tint val="23500"/>
                    <a:satMod val="160000"/>
                  </a:srgbClr>
                </a:gs>
              </a:gsLst>
              <a:lin ang="0" scaled="1"/>
              <a:tileRect/>
            </a:gradFill>
            <a:ln w="19050" cap="flat">
              <a:no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49" name="Shape 949"/>
            <p:cNvSpPr txBox="1"/>
            <p:nvPr/>
          </p:nvSpPr>
          <p:spPr>
            <a:xfrm>
              <a:off x="3276600" y="3201888"/>
              <a:ext cx="4528006" cy="1032867"/>
            </a:xfrm>
            <a:prstGeom prst="rect">
              <a:avLst/>
            </a:prstGeom>
            <a:gradFill flip="none" rotWithShape="1">
              <a:gsLst>
                <a:gs pos="0">
                  <a:srgbClr val="D02027">
                    <a:tint val="66000"/>
                    <a:satMod val="160000"/>
                  </a:srgbClr>
                </a:gs>
                <a:gs pos="50000">
                  <a:srgbClr val="D02027">
                    <a:tint val="44500"/>
                    <a:satMod val="160000"/>
                  </a:srgbClr>
                </a:gs>
                <a:gs pos="100000">
                  <a:srgbClr val="D02027">
                    <a:tint val="23500"/>
                    <a:satMod val="160000"/>
                  </a:srgbClr>
                </a:gs>
              </a:gsLst>
              <a:lin ang="0" scaled="1"/>
              <a:tileRect/>
            </a:gradFill>
            <a:ln>
              <a:noFill/>
            </a:ln>
          </p:spPr>
          <p:txBody>
            <a:bodyPr lIns="12050" tIns="12050" rIns="12050" bIns="12050" anchor="ctr" anchorCtr="0">
              <a:normAutofit/>
            </a:bodyPr>
            <a:lstStyle/>
            <a:p>
              <a:pPr marL="171450" marR="0" lvl="1" indent="-171450" algn="l" rtl="0">
                <a:lnSpc>
                  <a:spcPct val="90000"/>
                </a:lnSpc>
                <a:spcBef>
                  <a:spcPts val="0"/>
                </a:spcBef>
                <a:spcAft>
                  <a:spcPts val="0"/>
                </a:spcAft>
                <a:buClr>
                  <a:schemeClr val="dk1"/>
                </a:buClr>
                <a:buSzPct val="100000"/>
                <a:buFont typeface="Arial"/>
                <a:buChar char="••"/>
              </a:pPr>
              <a:r>
                <a:rPr lang="en-US" sz="1900" b="0" i="0" u="none" strike="noStrike" cap="none" baseline="0" dirty="0">
                  <a:solidFill>
                    <a:schemeClr val="dk1"/>
                  </a:solidFill>
                  <a:latin typeface="Arial"/>
                  <a:ea typeface="Arial"/>
                  <a:cs typeface="Arial"/>
                  <a:sym typeface="Arial"/>
                </a:rPr>
                <a:t>Los programas pueden elegir si se presentan para una, algunas o todas las </a:t>
              </a:r>
              <a:r>
                <a:rPr lang="en-US" sz="1900" b="0" i="0" u="none" strike="noStrike" cap="none" baseline="0" dirty="0" smtClean="0">
                  <a:solidFill>
                    <a:schemeClr val="dk1"/>
                  </a:solidFill>
                  <a:latin typeface="Arial"/>
                  <a:ea typeface="Arial"/>
                  <a:cs typeface="Arial"/>
                  <a:sym typeface="Arial"/>
                </a:rPr>
                <a:t>ubicaciones</a:t>
              </a:r>
              <a:endParaRPr lang="en-US" sz="1900" b="0" i="0" u="none" strike="noStrike" cap="none" baseline="0" dirty="0">
                <a:solidFill>
                  <a:schemeClr val="dk1"/>
                </a:solidFill>
                <a:latin typeface="Arial"/>
                <a:ea typeface="Arial"/>
                <a:cs typeface="Arial"/>
                <a:sym typeface="Arial"/>
              </a:endParaRPr>
            </a:p>
          </p:txBody>
        </p:sp>
        <p:sp>
          <p:nvSpPr>
            <p:cNvPr id="950" name="Shape 950"/>
            <p:cNvSpPr/>
            <p:nvPr/>
          </p:nvSpPr>
          <p:spPr>
            <a:xfrm>
              <a:off x="0" y="3029742"/>
              <a:ext cx="3362960" cy="1377155"/>
            </a:xfrm>
            <a:prstGeom prst="roundRect">
              <a:avLst>
                <a:gd name="adj" fmla="val 16667"/>
              </a:avLst>
            </a:prstGeom>
            <a:solidFill>
              <a:srgbClr val="D02027"/>
            </a:solidFill>
            <a:ln w="19050" cap="flat">
              <a:solidFill>
                <a:schemeClr val="lt1"/>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51" name="Shape 951"/>
            <p:cNvSpPr txBox="1"/>
            <p:nvPr/>
          </p:nvSpPr>
          <p:spPr>
            <a:xfrm>
              <a:off x="67227" y="3096969"/>
              <a:ext cx="3228505" cy="1242702"/>
            </a:xfrm>
            <a:prstGeom prst="rect">
              <a:avLst/>
            </a:prstGeom>
            <a:noFill/>
            <a:ln>
              <a:noFill/>
            </a:ln>
          </p:spPr>
          <p:txBody>
            <a:bodyPr lIns="102850" tIns="51425" rIns="102850" bIns="51425" anchor="ctr" anchorCtr="0">
              <a:normAutofit/>
            </a:bodyPr>
            <a:lstStyle/>
            <a:p>
              <a:pPr marL="0" marR="0" lvl="0" indent="0" algn="ctr" rtl="0">
                <a:lnSpc>
                  <a:spcPct val="90000"/>
                </a:lnSpc>
                <a:spcBef>
                  <a:spcPts val="0"/>
                </a:spcBef>
                <a:spcAft>
                  <a:spcPts val="945"/>
                </a:spcAft>
                <a:buSzPct val="25000"/>
                <a:buNone/>
              </a:pPr>
              <a:r>
                <a:rPr lang="en-US" sz="2700" b="1" i="0" u="none" strike="noStrike" cap="none" baseline="0" dirty="0">
                  <a:solidFill>
                    <a:schemeClr val="dk1"/>
                  </a:solidFill>
                  <a:latin typeface="Arial"/>
                  <a:ea typeface="Arial"/>
                  <a:cs typeface="Arial"/>
                  <a:sym typeface="Arial"/>
                </a:rPr>
                <a:t>Múltiples ubicaciones con licencia</a:t>
              </a:r>
            </a:p>
          </p:txBody>
        </p:sp>
      </p:grpSp>
      <p:sp>
        <p:nvSpPr>
          <p:cNvPr id="952" name="Shape 952"/>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rmAutofit lnSpcReduction="10000"/>
          </a:bodyPr>
          <a:lstStyle/>
          <a:p>
            <a:pPr marL="0" marR="0" lvl="0" indent="0" algn="ctr" rtl="0">
              <a:lnSpc>
                <a:spcPct val="80000"/>
              </a:lnSpc>
              <a:spcBef>
                <a:spcPts val="0"/>
              </a:spcBef>
              <a:buSzPct val="25000"/>
              <a:buNone/>
            </a:pPr>
            <a:r>
              <a:rPr lang="en-US"/>
              <a:t> </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65"/>
        <p:cNvGrpSpPr/>
        <p:nvPr/>
      </p:nvGrpSpPr>
      <p:grpSpPr>
        <a:xfrm>
          <a:off x="0" y="0"/>
          <a:ext cx="0" cy="0"/>
          <a:chOff x="0" y="0"/>
          <a:chExt cx="0" cy="0"/>
        </a:xfrm>
      </p:grpSpPr>
      <p:sp>
        <p:nvSpPr>
          <p:cNvPr id="966" name="Shape 966"/>
          <p:cNvSpPr txBox="1">
            <a:spLocks noGrp="1"/>
          </p:cNvSpPr>
          <p:nvPr>
            <p:ph type="title"/>
          </p:nvPr>
        </p:nvSpPr>
        <p:spPr>
          <a:xfrm>
            <a:off x="267840" y="189373"/>
            <a:ext cx="8153399" cy="990599"/>
          </a:xfrm>
          <a:prstGeom prst="rect">
            <a:avLst/>
          </a:prstGeom>
          <a:noFill/>
          <a:ln>
            <a:noFill/>
          </a:ln>
        </p:spPr>
        <p:txBody>
          <a:bodyPr lIns="91425" tIns="45700" rIns="91425" bIns="45700" anchor="ctr" anchorCtr="0">
            <a:normAutofit fontScale="90000"/>
          </a:bodyPr>
          <a:lstStyle/>
          <a:p>
            <a:pPr marL="0" marR="0" lvl="0" indent="0" algn="l" rtl="0">
              <a:spcBef>
                <a:spcPts val="0"/>
              </a:spcBef>
              <a:buClr>
                <a:schemeClr val="dk2"/>
              </a:buClr>
              <a:buSzPct val="25000"/>
              <a:buFont typeface="Arial"/>
              <a:buNone/>
            </a:pPr>
            <a:r>
              <a:rPr lang="en-US" sz="3950" b="0" i="0" u="none" strike="noStrike" cap="none" baseline="0" dirty="0">
                <a:solidFill>
                  <a:schemeClr val="dk2"/>
                </a:solidFill>
                <a:latin typeface="Arial"/>
                <a:ea typeface="Arial"/>
                <a:cs typeface="Arial"/>
                <a:sym typeface="Arial"/>
              </a:rPr>
              <a:t>Proceso de Desarrollo y Presentación del Portafolio</a:t>
            </a:r>
          </a:p>
        </p:txBody>
      </p:sp>
      <p:grpSp>
        <p:nvGrpSpPr>
          <p:cNvPr id="2" name="Shape 967"/>
          <p:cNvGrpSpPr/>
          <p:nvPr/>
        </p:nvGrpSpPr>
        <p:grpSpPr>
          <a:xfrm>
            <a:off x="476599" y="1567734"/>
            <a:ext cx="8407400" cy="4406899"/>
            <a:chOff x="0" y="0"/>
            <a:chExt cx="8407400" cy="4406899"/>
          </a:xfrm>
        </p:grpSpPr>
        <p:sp>
          <p:nvSpPr>
            <p:cNvPr id="968" name="Shape 968"/>
            <p:cNvSpPr/>
            <p:nvPr/>
          </p:nvSpPr>
          <p:spPr>
            <a:xfrm>
              <a:off x="0" y="0"/>
              <a:ext cx="6725920" cy="969517"/>
            </a:xfrm>
            <a:prstGeom prst="roundRect">
              <a:avLst>
                <a:gd name="adj" fmla="val 10000"/>
              </a:avLst>
            </a:prstGeom>
            <a:solidFill>
              <a:schemeClr val="accent2"/>
            </a:solidFill>
            <a:ln w="19050" cap="flat">
              <a:solidFill>
                <a:schemeClr val="lt1"/>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69" name="Shape 969"/>
            <p:cNvSpPr txBox="1"/>
            <p:nvPr/>
          </p:nvSpPr>
          <p:spPr>
            <a:xfrm>
              <a:off x="28395" y="28395"/>
              <a:ext cx="5597809" cy="912726"/>
            </a:xfrm>
            <a:prstGeom prst="rect">
              <a:avLst/>
            </a:prstGeom>
            <a:noFill/>
            <a:ln>
              <a:noFill/>
            </a:ln>
          </p:spPr>
          <p:txBody>
            <a:bodyPr lIns="76200" tIns="76200" rIns="76200" bIns="76200" anchor="ctr" anchorCtr="0">
              <a:normAutofit lnSpcReduction="10000"/>
            </a:bodyPr>
            <a:lstStyle/>
            <a:p>
              <a:pPr marL="0" marR="0" lvl="0" indent="0" algn="l" rtl="0">
                <a:lnSpc>
                  <a:spcPct val="90000"/>
                </a:lnSpc>
                <a:spcBef>
                  <a:spcPts val="0"/>
                </a:spcBef>
                <a:spcAft>
                  <a:spcPts val="700"/>
                </a:spcAft>
                <a:buSzPct val="25000"/>
                <a:buNone/>
              </a:pPr>
              <a:r>
                <a:rPr lang="es-MX" sz="2000" b="1" i="0" u="none" strike="noStrike" cap="none" baseline="0" dirty="0" smtClean="0">
                  <a:solidFill>
                    <a:schemeClr val="dk1"/>
                  </a:solidFill>
                  <a:latin typeface="Arial"/>
                  <a:ea typeface="Arial"/>
                  <a:cs typeface="Arial"/>
                  <a:sym typeface="Arial"/>
                </a:rPr>
                <a:t>Recopile evidencia para el nivel por estrellas — se debe proporcionar evidencias para CADA indicador</a:t>
              </a:r>
              <a:endParaRPr lang="es-MX" sz="2000" b="1" i="0" u="none" strike="noStrike" cap="none" baseline="0" dirty="0">
                <a:solidFill>
                  <a:schemeClr val="dk1"/>
                </a:solidFill>
                <a:latin typeface="Arial"/>
                <a:ea typeface="Arial"/>
                <a:cs typeface="Arial"/>
                <a:sym typeface="Arial"/>
              </a:endParaRPr>
            </a:p>
          </p:txBody>
        </p:sp>
        <p:sp>
          <p:nvSpPr>
            <p:cNvPr id="970" name="Shape 970"/>
            <p:cNvSpPr/>
            <p:nvPr/>
          </p:nvSpPr>
          <p:spPr>
            <a:xfrm>
              <a:off x="563295" y="1145794"/>
              <a:ext cx="6725920" cy="969517"/>
            </a:xfrm>
            <a:prstGeom prst="roundRect">
              <a:avLst>
                <a:gd name="adj" fmla="val 10000"/>
              </a:avLst>
            </a:prstGeom>
            <a:solidFill>
              <a:srgbClr val="E58923"/>
            </a:solidFill>
            <a:ln w="19050" cap="flat">
              <a:solidFill>
                <a:schemeClr val="lt1"/>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71" name="Shape 971"/>
            <p:cNvSpPr txBox="1"/>
            <p:nvPr/>
          </p:nvSpPr>
          <p:spPr>
            <a:xfrm>
              <a:off x="747431" y="1212737"/>
              <a:ext cx="5475644" cy="912726"/>
            </a:xfrm>
            <a:prstGeom prst="rect">
              <a:avLst/>
            </a:prstGeom>
            <a:noFill/>
            <a:ln>
              <a:noFill/>
            </a:ln>
          </p:spPr>
          <p:txBody>
            <a:bodyPr lIns="76200" tIns="76200" rIns="76200" bIns="76200" anchor="ctr" anchorCtr="0">
              <a:normAutofit lnSpcReduction="10000"/>
            </a:bodyPr>
            <a:lstStyle/>
            <a:p>
              <a:pPr marL="0" marR="0" lvl="0" indent="0" algn="l" rtl="0">
                <a:lnSpc>
                  <a:spcPct val="90000"/>
                </a:lnSpc>
                <a:spcBef>
                  <a:spcPts val="0"/>
                </a:spcBef>
                <a:spcAft>
                  <a:spcPts val="700"/>
                </a:spcAft>
                <a:buSzPct val="25000"/>
                <a:buNone/>
              </a:pPr>
              <a:r>
                <a:rPr lang="es-MX" sz="2000" b="1" i="0" u="none" strike="noStrike" cap="none" baseline="0" dirty="0" smtClean="0">
                  <a:solidFill>
                    <a:schemeClr val="dk1"/>
                  </a:solidFill>
                  <a:latin typeface="Arial"/>
                  <a:ea typeface="Arial"/>
                  <a:cs typeface="Arial"/>
                  <a:sym typeface="Arial"/>
                </a:rPr>
                <a:t>Coloque la evidencia etiquetada en el portafolio empleando las instrucciones y páginas de evidencia incluidas</a:t>
              </a:r>
              <a:endParaRPr lang="es-MX" sz="2000" b="1" i="0" u="none" strike="noStrike" cap="none" baseline="0" dirty="0">
                <a:solidFill>
                  <a:schemeClr val="dk1"/>
                </a:solidFill>
                <a:latin typeface="Arial"/>
                <a:ea typeface="Arial"/>
                <a:cs typeface="Arial"/>
                <a:sym typeface="Arial"/>
              </a:endParaRPr>
            </a:p>
          </p:txBody>
        </p:sp>
        <p:sp>
          <p:nvSpPr>
            <p:cNvPr id="972" name="Shape 972"/>
            <p:cNvSpPr/>
            <p:nvPr/>
          </p:nvSpPr>
          <p:spPr>
            <a:xfrm>
              <a:off x="1118183" y="2291588"/>
              <a:ext cx="6725920" cy="969517"/>
            </a:xfrm>
            <a:prstGeom prst="roundRect">
              <a:avLst>
                <a:gd name="adj" fmla="val 10000"/>
              </a:avLst>
            </a:prstGeom>
            <a:solidFill>
              <a:srgbClr val="3F766F"/>
            </a:solidFill>
            <a:ln w="19050" cap="flat">
              <a:solidFill>
                <a:schemeClr val="lt1"/>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73" name="Shape 973"/>
            <p:cNvSpPr txBox="1"/>
            <p:nvPr/>
          </p:nvSpPr>
          <p:spPr>
            <a:xfrm>
              <a:off x="1765140" y="2358531"/>
              <a:ext cx="5484052" cy="912726"/>
            </a:xfrm>
            <a:prstGeom prst="rect">
              <a:avLst/>
            </a:prstGeom>
            <a:noFill/>
            <a:ln>
              <a:noFill/>
            </a:ln>
          </p:spPr>
          <p:txBody>
            <a:bodyPr lIns="76200" tIns="76200" rIns="76200" bIns="76200" anchor="ctr" anchorCtr="0">
              <a:normAutofit/>
            </a:bodyPr>
            <a:lstStyle/>
            <a:p>
              <a:pPr marL="0" marR="0" lvl="0" indent="0" algn="l" rtl="0">
                <a:lnSpc>
                  <a:spcPct val="90000"/>
                </a:lnSpc>
                <a:spcBef>
                  <a:spcPts val="0"/>
                </a:spcBef>
                <a:spcAft>
                  <a:spcPts val="700"/>
                </a:spcAft>
                <a:buSzPct val="25000"/>
                <a:buNone/>
              </a:pPr>
              <a:r>
                <a:rPr lang="es-MX" sz="2000" b="1" i="0" u="none" strike="noStrike" cap="none" baseline="0" dirty="0" smtClean="0">
                  <a:solidFill>
                    <a:schemeClr val="dk1"/>
                  </a:solidFill>
                  <a:latin typeface="Arial"/>
                  <a:ea typeface="Arial"/>
                  <a:cs typeface="Arial"/>
                  <a:sym typeface="Arial"/>
                </a:rPr>
                <a:t>Marque la casilla que indica que la evidencia ha sido proporcionada</a:t>
              </a:r>
              <a:endParaRPr lang="es-MX" sz="2000" b="1" i="0" u="none" strike="noStrike" cap="none" baseline="0" dirty="0">
                <a:solidFill>
                  <a:schemeClr val="dk1"/>
                </a:solidFill>
                <a:latin typeface="Arial"/>
                <a:ea typeface="Arial"/>
                <a:cs typeface="Arial"/>
                <a:sym typeface="Arial"/>
              </a:endParaRPr>
            </a:p>
          </p:txBody>
        </p:sp>
        <p:sp>
          <p:nvSpPr>
            <p:cNvPr id="974" name="Shape 974"/>
            <p:cNvSpPr/>
            <p:nvPr/>
          </p:nvSpPr>
          <p:spPr>
            <a:xfrm>
              <a:off x="1681480" y="3437382"/>
              <a:ext cx="6725920" cy="969517"/>
            </a:xfrm>
            <a:prstGeom prst="roundRect">
              <a:avLst>
                <a:gd name="adj" fmla="val 10000"/>
              </a:avLst>
            </a:prstGeom>
            <a:solidFill>
              <a:srgbClr val="D01D26"/>
            </a:solidFill>
            <a:ln w="19050" cap="flat">
              <a:solidFill>
                <a:schemeClr val="lt1"/>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75" name="Shape 975"/>
            <p:cNvSpPr txBox="1"/>
            <p:nvPr/>
          </p:nvSpPr>
          <p:spPr>
            <a:xfrm>
              <a:off x="1709875" y="3465778"/>
              <a:ext cx="5475644" cy="912726"/>
            </a:xfrm>
            <a:prstGeom prst="rect">
              <a:avLst/>
            </a:prstGeom>
            <a:noFill/>
            <a:ln>
              <a:noFill/>
            </a:ln>
          </p:spPr>
          <p:txBody>
            <a:bodyPr lIns="76200" tIns="76200" rIns="76200" bIns="76200" anchor="ctr" anchorCtr="0">
              <a:normAutofit/>
            </a:bodyPr>
            <a:lstStyle/>
            <a:p>
              <a:pPr marL="0" marR="0" lvl="0" indent="0" algn="l" rtl="0">
                <a:lnSpc>
                  <a:spcPct val="90000"/>
                </a:lnSpc>
                <a:spcBef>
                  <a:spcPts val="0"/>
                </a:spcBef>
                <a:spcAft>
                  <a:spcPts val="700"/>
                </a:spcAft>
                <a:buSzPct val="25000"/>
                <a:buNone/>
              </a:pPr>
              <a:r>
                <a:rPr lang="es-MX" sz="2000" b="1" i="0" u="none" strike="noStrike" cap="none" baseline="0" dirty="0" smtClean="0">
                  <a:solidFill>
                    <a:schemeClr val="dk1"/>
                  </a:solidFill>
                  <a:latin typeface="Arial"/>
                  <a:ea typeface="Arial"/>
                  <a:cs typeface="Arial"/>
                  <a:sym typeface="Arial"/>
                </a:rPr>
                <a:t>Presente el portafolio al Teaching Research Institute para su revisión</a:t>
              </a:r>
              <a:endParaRPr lang="es-MX" sz="2000" b="1" i="0" u="none" strike="noStrike" cap="none" baseline="0" dirty="0">
                <a:solidFill>
                  <a:schemeClr val="dk1"/>
                </a:solidFill>
                <a:latin typeface="Arial"/>
                <a:ea typeface="Arial"/>
                <a:cs typeface="Arial"/>
                <a:sym typeface="Arial"/>
              </a:endParaRPr>
            </a:p>
          </p:txBody>
        </p:sp>
        <p:sp>
          <p:nvSpPr>
            <p:cNvPr id="976" name="Shape 976"/>
            <p:cNvSpPr/>
            <p:nvPr/>
          </p:nvSpPr>
          <p:spPr>
            <a:xfrm>
              <a:off x="6223075" y="742562"/>
              <a:ext cx="630185" cy="630185"/>
            </a:xfrm>
            <a:prstGeom prst="downArrow">
              <a:avLst>
                <a:gd name="adj1" fmla="val 55000"/>
                <a:gd name="adj2" fmla="val 45000"/>
              </a:avLst>
            </a:prstGeom>
            <a:solidFill>
              <a:schemeClr val="accent2"/>
            </a:solidFill>
            <a:ln>
              <a:noFill/>
            </a:ln>
          </p:spPr>
          <p:txBody>
            <a:bodyPr lIns="91425" tIns="91425" rIns="91425" bIns="91425" anchor="ctr" anchorCtr="0">
              <a:normAutofit/>
            </a:bodyPr>
            <a:lstStyle/>
            <a:p>
              <a:pPr>
                <a:spcBef>
                  <a:spcPts val="0"/>
                </a:spcBef>
                <a:buNone/>
              </a:pPr>
              <a:endParaRPr/>
            </a:p>
          </p:txBody>
        </p:sp>
        <p:sp>
          <p:nvSpPr>
            <p:cNvPr id="977" name="Shape 977"/>
            <p:cNvSpPr txBox="1"/>
            <p:nvPr/>
          </p:nvSpPr>
          <p:spPr>
            <a:xfrm>
              <a:off x="6364867" y="742562"/>
              <a:ext cx="346602" cy="474215"/>
            </a:xfrm>
            <a:prstGeom prst="rect">
              <a:avLst/>
            </a:prstGeom>
            <a:noFill/>
            <a:ln>
              <a:noFill/>
            </a:ln>
          </p:spPr>
          <p:txBody>
            <a:bodyPr lIns="39350" tIns="39350" rIns="39350" bIns="39350" anchor="ctr" anchorCtr="0">
              <a:normAutofit lnSpcReduction="10000"/>
            </a:bodyPr>
            <a:lstStyle/>
            <a:p>
              <a:pPr marL="0" marR="0" lvl="0" indent="0" algn="ctr" rtl="0">
                <a:lnSpc>
                  <a:spcPct val="90000"/>
                </a:lnSpc>
                <a:spcBef>
                  <a:spcPts val="0"/>
                </a:spcBef>
                <a:spcAft>
                  <a:spcPts val="1085"/>
                </a:spcAft>
                <a:buNone/>
              </a:pPr>
              <a:endParaRPr sz="3100" b="0" i="0" u="none" strike="noStrike" cap="none" baseline="0">
                <a:solidFill>
                  <a:schemeClr val="dk1"/>
                </a:solidFill>
                <a:latin typeface="Arial"/>
                <a:ea typeface="Arial"/>
                <a:cs typeface="Arial"/>
                <a:sym typeface="Arial"/>
              </a:endParaRPr>
            </a:p>
          </p:txBody>
        </p:sp>
        <p:sp>
          <p:nvSpPr>
            <p:cNvPr id="978" name="Shape 978"/>
            <p:cNvSpPr/>
            <p:nvPr/>
          </p:nvSpPr>
          <p:spPr>
            <a:xfrm>
              <a:off x="6786370" y="1888356"/>
              <a:ext cx="630185" cy="630185"/>
            </a:xfrm>
            <a:prstGeom prst="downArrow">
              <a:avLst>
                <a:gd name="adj1" fmla="val 55000"/>
                <a:gd name="adj2" fmla="val 45000"/>
              </a:avLst>
            </a:prstGeom>
            <a:solidFill>
              <a:schemeClr val="accent3"/>
            </a:solidFill>
            <a:ln>
              <a:noFill/>
            </a:ln>
          </p:spPr>
          <p:txBody>
            <a:bodyPr lIns="91425" tIns="91425" rIns="91425" bIns="91425" anchor="ctr" anchorCtr="0">
              <a:normAutofit/>
            </a:bodyPr>
            <a:lstStyle/>
            <a:p>
              <a:pPr>
                <a:spcBef>
                  <a:spcPts val="0"/>
                </a:spcBef>
                <a:buNone/>
              </a:pPr>
              <a:endParaRPr/>
            </a:p>
          </p:txBody>
        </p:sp>
        <p:sp>
          <p:nvSpPr>
            <p:cNvPr id="979" name="Shape 979"/>
            <p:cNvSpPr txBox="1"/>
            <p:nvPr/>
          </p:nvSpPr>
          <p:spPr>
            <a:xfrm>
              <a:off x="6928161" y="1888356"/>
              <a:ext cx="346602" cy="474215"/>
            </a:xfrm>
            <a:prstGeom prst="rect">
              <a:avLst/>
            </a:prstGeom>
            <a:noFill/>
            <a:ln>
              <a:noFill/>
            </a:ln>
          </p:spPr>
          <p:txBody>
            <a:bodyPr lIns="39350" tIns="39350" rIns="39350" bIns="39350" anchor="ctr" anchorCtr="0">
              <a:normAutofit lnSpcReduction="10000"/>
            </a:bodyPr>
            <a:lstStyle/>
            <a:p>
              <a:pPr marL="0" marR="0" lvl="0" indent="0" algn="ctr" rtl="0">
                <a:lnSpc>
                  <a:spcPct val="90000"/>
                </a:lnSpc>
                <a:spcBef>
                  <a:spcPts val="0"/>
                </a:spcBef>
                <a:spcAft>
                  <a:spcPts val="1085"/>
                </a:spcAft>
                <a:buNone/>
              </a:pPr>
              <a:endParaRPr sz="3100" b="0" i="0" u="none" strike="noStrike" cap="none" baseline="0">
                <a:solidFill>
                  <a:schemeClr val="dk1"/>
                </a:solidFill>
                <a:latin typeface="Arial"/>
                <a:ea typeface="Arial"/>
                <a:cs typeface="Arial"/>
                <a:sym typeface="Arial"/>
              </a:endParaRPr>
            </a:p>
          </p:txBody>
        </p:sp>
        <p:sp>
          <p:nvSpPr>
            <p:cNvPr id="980" name="Shape 980"/>
            <p:cNvSpPr/>
            <p:nvPr/>
          </p:nvSpPr>
          <p:spPr>
            <a:xfrm>
              <a:off x="7341259" y="3034150"/>
              <a:ext cx="630185" cy="630185"/>
            </a:xfrm>
            <a:prstGeom prst="downArrow">
              <a:avLst>
                <a:gd name="adj1" fmla="val 55000"/>
                <a:gd name="adj2" fmla="val 45000"/>
              </a:avLst>
            </a:prstGeom>
            <a:solidFill>
              <a:schemeClr val="accent4"/>
            </a:solidFill>
            <a:ln>
              <a:noFill/>
            </a:ln>
          </p:spPr>
          <p:txBody>
            <a:bodyPr lIns="91425" tIns="91425" rIns="91425" bIns="91425" anchor="ctr" anchorCtr="0">
              <a:normAutofit/>
            </a:bodyPr>
            <a:lstStyle/>
            <a:p>
              <a:pPr>
                <a:spcBef>
                  <a:spcPts val="0"/>
                </a:spcBef>
                <a:buNone/>
              </a:pPr>
              <a:endParaRPr/>
            </a:p>
          </p:txBody>
        </p:sp>
        <p:sp>
          <p:nvSpPr>
            <p:cNvPr id="981" name="Shape 981"/>
            <p:cNvSpPr txBox="1"/>
            <p:nvPr/>
          </p:nvSpPr>
          <p:spPr>
            <a:xfrm>
              <a:off x="7483050" y="3034150"/>
              <a:ext cx="346602" cy="474215"/>
            </a:xfrm>
            <a:prstGeom prst="rect">
              <a:avLst/>
            </a:prstGeom>
            <a:noFill/>
            <a:ln>
              <a:noFill/>
            </a:ln>
          </p:spPr>
          <p:txBody>
            <a:bodyPr lIns="39350" tIns="39350" rIns="39350" bIns="39350" anchor="ctr" anchorCtr="0">
              <a:normAutofit lnSpcReduction="10000"/>
            </a:bodyPr>
            <a:lstStyle/>
            <a:p>
              <a:pPr marL="0" marR="0" lvl="0" indent="0" algn="ctr" rtl="0">
                <a:lnSpc>
                  <a:spcPct val="90000"/>
                </a:lnSpc>
                <a:spcBef>
                  <a:spcPts val="0"/>
                </a:spcBef>
                <a:spcAft>
                  <a:spcPts val="1085"/>
                </a:spcAft>
                <a:buNone/>
              </a:pPr>
              <a:endParaRPr sz="3100" b="0" i="0" u="none" strike="noStrike" cap="none" baseline="0">
                <a:solidFill>
                  <a:schemeClr val="dk1"/>
                </a:solidFill>
                <a:latin typeface="Arial"/>
                <a:ea typeface="Arial"/>
                <a:cs typeface="Arial"/>
                <a:sym typeface="Arial"/>
              </a:endParaRPr>
            </a:p>
          </p:txBody>
        </p:sp>
      </p:grpSp>
      <p:sp>
        <p:nvSpPr>
          <p:cNvPr id="982" name="Shape 982"/>
          <p:cNvSpPr txBox="1"/>
          <p:nvPr/>
        </p:nvSpPr>
        <p:spPr>
          <a:xfrm>
            <a:off x="131458" y="6231942"/>
            <a:ext cx="9097683" cy="338554"/>
          </a:xfrm>
          <a:prstGeom prst="rect">
            <a:avLst/>
          </a:prstGeom>
          <a:noFill/>
          <a:ln>
            <a:noFill/>
          </a:ln>
        </p:spPr>
        <p:txBody>
          <a:bodyPr lIns="91425" tIns="45700" rIns="91425" bIns="45700" anchor="t" anchorCtr="0">
            <a:normAutofit fontScale="85000" lnSpcReduction="10000"/>
          </a:bodyPr>
          <a:lstStyle/>
          <a:p>
            <a:pPr marL="0" marR="0" lvl="0" indent="0" algn="l" rtl="0">
              <a:spcBef>
                <a:spcPts val="0"/>
              </a:spcBef>
              <a:buSzPct val="25000"/>
              <a:buNone/>
            </a:pPr>
            <a:r>
              <a:rPr lang="en-US" sz="1600" b="0" i="0" u="none" strike="noStrike" cap="none" baseline="0" dirty="0" smtClean="0">
                <a:solidFill>
                  <a:srgbClr val="1D1B16"/>
                </a:solidFill>
                <a:latin typeface="Arial"/>
                <a:ea typeface="Arial"/>
                <a:cs typeface="Arial"/>
                <a:sym typeface="Arial"/>
              </a:rPr>
              <a:t>¡</a:t>
            </a:r>
            <a:r>
              <a:rPr lang="es-MX" sz="1600" b="0" i="0" u="none" strike="noStrike" cap="none" baseline="0" dirty="0" smtClean="0">
                <a:solidFill>
                  <a:srgbClr val="1D1B16"/>
                </a:solidFill>
                <a:latin typeface="Arial"/>
                <a:ea typeface="Arial"/>
                <a:cs typeface="Arial"/>
                <a:sym typeface="Arial"/>
              </a:rPr>
              <a:t>No olvide analizar la guía de puntuación para que le ayude a entender cómo será clasificado su portafolio!</a:t>
            </a:r>
            <a:endParaRPr lang="es-MX" sz="1600" b="0" i="0" u="none" strike="noStrike" cap="none" baseline="0" dirty="0">
              <a:solidFill>
                <a:srgbClr val="1D1B16"/>
              </a:solidFill>
              <a:latin typeface="Arial"/>
              <a:ea typeface="Arial"/>
              <a:cs typeface="Arial"/>
              <a:sym typeface="Arial"/>
            </a:endParaRPr>
          </a:p>
        </p:txBody>
      </p:sp>
      <p:sp>
        <p:nvSpPr>
          <p:cNvPr id="983" name="Shape 983"/>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rmAutofit lnSpcReduction="10000"/>
          </a:bodyPr>
          <a:lstStyle/>
          <a:p>
            <a:pPr marL="0" marR="0" lvl="0" indent="0" algn="ctr" rtl="0">
              <a:lnSpc>
                <a:spcPct val="80000"/>
              </a:lnSpc>
              <a:spcBef>
                <a:spcPts val="0"/>
              </a:spcBef>
              <a:buSzPct val="25000"/>
              <a:buNone/>
            </a:pPr>
            <a:r>
              <a:rPr lang="en-US"/>
              <a:t> </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10"/>
        <p:cNvGrpSpPr/>
        <p:nvPr/>
      </p:nvGrpSpPr>
      <p:grpSpPr>
        <a:xfrm>
          <a:off x="0" y="0"/>
          <a:ext cx="0" cy="0"/>
          <a:chOff x="0" y="0"/>
          <a:chExt cx="0" cy="0"/>
        </a:xfrm>
      </p:grpSpPr>
      <p:sp>
        <p:nvSpPr>
          <p:cNvPr id="1011" name="Shape 1011"/>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rmAutofit fontScale="90000"/>
          </a:bodyPr>
          <a:lstStyle/>
          <a:p>
            <a:pPr marL="0" marR="0" lvl="0" indent="0" algn="l" rtl="0">
              <a:spcBef>
                <a:spcPts val="0"/>
              </a:spcBef>
              <a:buClr>
                <a:schemeClr val="dk2"/>
              </a:buClr>
              <a:buSzPct val="25000"/>
              <a:buFont typeface="Arial"/>
              <a:buNone/>
            </a:pPr>
            <a:r>
              <a:rPr lang="en-US" sz="3500" b="0" i="0" u="none" strike="noStrike" cap="none" baseline="0" dirty="0">
                <a:solidFill>
                  <a:schemeClr val="dk2"/>
                </a:solidFill>
                <a:latin typeface="Arial"/>
                <a:ea typeface="Arial"/>
                <a:cs typeface="Arial"/>
                <a:sym typeface="Arial"/>
              </a:rPr>
              <a:t>Puntuación Porcentual – Mínimo para Lograr la Clasificación</a:t>
            </a:r>
          </a:p>
        </p:txBody>
      </p:sp>
      <p:graphicFrame>
        <p:nvGraphicFramePr>
          <p:cNvPr id="1012" name="Shape 1012"/>
          <p:cNvGraphicFramePr/>
          <p:nvPr/>
        </p:nvGraphicFramePr>
        <p:xfrm>
          <a:off x="228600" y="1828800"/>
          <a:ext cx="8686800" cy="3276620"/>
        </p:xfrm>
        <a:graphic>
          <a:graphicData uri="http://schemas.openxmlformats.org/drawingml/2006/table">
            <a:tbl>
              <a:tblPr firstRow="1" bandRow="1">
                <a:noFill/>
              </a:tblPr>
              <a:tblGrid>
                <a:gridCol w="1333875"/>
                <a:gridCol w="1561725"/>
                <a:gridCol w="1295400"/>
                <a:gridCol w="1524000"/>
                <a:gridCol w="1371600"/>
                <a:gridCol w="1600200"/>
              </a:tblGrid>
              <a:tr h="1143000">
                <a:tc>
                  <a:txBody>
                    <a:bodyPr/>
                    <a:lstStyle/>
                    <a:p>
                      <a:pPr lvl="0" algn="ctr" rtl="0">
                        <a:spcBef>
                          <a:spcPts val="0"/>
                        </a:spcBef>
                        <a:buNone/>
                      </a:pPr>
                      <a:endParaRPr dirty="0"/>
                    </a:p>
                  </a:txBody>
                  <a:tcPr marL="91450" marR="91450" marT="45725" marB="45725" anchor="ctr"/>
                </a:tc>
                <a:tc>
                  <a:txBody>
                    <a:bodyPr/>
                    <a:lstStyle/>
                    <a:p>
                      <a:pPr lvl="0" algn="ctr" rtl="0">
                        <a:spcBef>
                          <a:spcPts val="0"/>
                        </a:spcBef>
                        <a:buSzPct val="25000"/>
                        <a:buNone/>
                      </a:pPr>
                      <a:r>
                        <a:rPr lang="en-US" sz="1600">
                          <a:solidFill>
                            <a:schemeClr val="dk1"/>
                          </a:solidFill>
                        </a:rPr>
                        <a:t>Aprendizaje y Desarrollo</a:t>
                      </a:r>
                    </a:p>
                  </a:txBody>
                  <a:tcPr marL="91450" marR="91450" marT="45725" marB="45725" anchor="ctr"/>
                </a:tc>
                <a:tc>
                  <a:txBody>
                    <a:bodyPr/>
                    <a:lstStyle/>
                    <a:p>
                      <a:pPr lvl="0" algn="ctr" rtl="0">
                        <a:spcBef>
                          <a:spcPts val="0"/>
                        </a:spcBef>
                        <a:buSzPct val="25000"/>
                        <a:buNone/>
                      </a:pPr>
                      <a:r>
                        <a:rPr lang="en-US" sz="1600" dirty="0">
                          <a:solidFill>
                            <a:schemeClr val="dk1"/>
                          </a:solidFill>
                        </a:rPr>
                        <a:t>Salud y Seguridad</a:t>
                      </a:r>
                    </a:p>
                  </a:txBody>
                  <a:tcPr marL="91450" marR="91450" marT="45725" marB="45725" anchor="ctr"/>
                </a:tc>
                <a:tc>
                  <a:txBody>
                    <a:bodyPr/>
                    <a:lstStyle/>
                    <a:p>
                      <a:pPr lvl="0" algn="ctr" rtl="0">
                        <a:spcBef>
                          <a:spcPts val="0"/>
                        </a:spcBef>
                        <a:buSzPct val="25000"/>
                        <a:buNone/>
                      </a:pPr>
                      <a:r>
                        <a:rPr lang="en-US" sz="1600">
                          <a:solidFill>
                            <a:schemeClr val="dk1"/>
                          </a:solidFill>
                        </a:rPr>
                        <a:t>Cualificación del personal</a:t>
                      </a:r>
                    </a:p>
                  </a:txBody>
                  <a:tcPr marL="91450" marR="91450" marT="45725" marB="45725" anchor="ctr"/>
                </a:tc>
                <a:tc>
                  <a:txBody>
                    <a:bodyPr/>
                    <a:lstStyle/>
                    <a:p>
                      <a:pPr lvl="0" algn="ctr" rtl="0">
                        <a:spcBef>
                          <a:spcPts val="0"/>
                        </a:spcBef>
                        <a:buSzPct val="25000"/>
                        <a:buNone/>
                      </a:pPr>
                      <a:r>
                        <a:rPr lang="en-US" sz="1600">
                          <a:solidFill>
                            <a:schemeClr val="dk1"/>
                          </a:solidFill>
                        </a:rPr>
                        <a:t>Colaboración con las familias</a:t>
                      </a:r>
                    </a:p>
                  </a:txBody>
                  <a:tcPr marL="91450" marR="91450" marT="45725" marB="45725" anchor="ctr"/>
                </a:tc>
                <a:tc>
                  <a:txBody>
                    <a:bodyPr/>
                    <a:lstStyle/>
                    <a:p>
                      <a:pPr lvl="0" algn="ctr" rtl="0">
                        <a:spcBef>
                          <a:spcPts val="0"/>
                        </a:spcBef>
                        <a:buSzPct val="25000"/>
                        <a:buNone/>
                      </a:pPr>
                      <a:r>
                        <a:rPr lang="en-US" sz="1600">
                          <a:solidFill>
                            <a:schemeClr val="dk1"/>
                          </a:solidFill>
                        </a:rPr>
                        <a:t>Prácticas Administrativas y Comerciales</a:t>
                      </a:r>
                    </a:p>
                  </a:txBody>
                  <a:tcPr marL="91450" marR="91450" marT="45725" marB="45725" anchor="ctr"/>
                </a:tc>
              </a:tr>
              <a:tr h="801975">
                <a:tc>
                  <a:txBody>
                    <a:bodyPr/>
                    <a:lstStyle/>
                    <a:p>
                      <a:pPr lvl="0" algn="ctr" rtl="0">
                        <a:spcBef>
                          <a:spcPts val="0"/>
                        </a:spcBef>
                        <a:buSzPct val="25000"/>
                        <a:buNone/>
                      </a:pPr>
                      <a:r>
                        <a:rPr lang="en-US" sz="1600" dirty="0"/>
                        <a:t>Número total de normas por ámbito</a:t>
                      </a:r>
                    </a:p>
                  </a:txBody>
                  <a:tcPr marL="91450" marR="91450" marT="45725" marB="45725"/>
                </a:tc>
                <a:tc>
                  <a:txBody>
                    <a:bodyPr/>
                    <a:lstStyle/>
                    <a:p>
                      <a:pPr lvl="0" algn="ctr" rtl="0">
                        <a:spcBef>
                          <a:spcPts val="0"/>
                        </a:spcBef>
                        <a:buSzPct val="25000"/>
                        <a:buNone/>
                      </a:pPr>
                      <a:r>
                        <a:rPr lang="en-US" sz="3200"/>
                        <a:t>12</a:t>
                      </a:r>
                    </a:p>
                  </a:txBody>
                  <a:tcPr marL="91450" marR="91450" marT="45725" marB="45725" anchor="ctr"/>
                </a:tc>
                <a:tc>
                  <a:txBody>
                    <a:bodyPr/>
                    <a:lstStyle/>
                    <a:p>
                      <a:pPr lvl="0" algn="ctr" rtl="0">
                        <a:spcBef>
                          <a:spcPts val="0"/>
                        </a:spcBef>
                        <a:buSzPct val="25000"/>
                        <a:buNone/>
                      </a:pPr>
                      <a:r>
                        <a:rPr lang="en-US" sz="3200"/>
                        <a:t>6</a:t>
                      </a:r>
                    </a:p>
                  </a:txBody>
                  <a:tcPr marL="91450" marR="91450" marT="45725" marB="45725" anchor="ctr"/>
                </a:tc>
                <a:tc>
                  <a:txBody>
                    <a:bodyPr/>
                    <a:lstStyle/>
                    <a:p>
                      <a:pPr lvl="0" algn="ctr" rtl="0">
                        <a:spcBef>
                          <a:spcPts val="0"/>
                        </a:spcBef>
                        <a:buSzPct val="25000"/>
                        <a:buNone/>
                      </a:pPr>
                      <a:r>
                        <a:rPr lang="en-US" sz="3200"/>
                        <a:t>5</a:t>
                      </a:r>
                    </a:p>
                  </a:txBody>
                  <a:tcPr marL="91450" marR="91450" marT="45725" marB="45725" anchor="ctr"/>
                </a:tc>
                <a:tc>
                  <a:txBody>
                    <a:bodyPr/>
                    <a:lstStyle/>
                    <a:p>
                      <a:pPr lvl="0" algn="ctr" rtl="0">
                        <a:spcBef>
                          <a:spcPts val="0"/>
                        </a:spcBef>
                        <a:buSzPct val="25000"/>
                        <a:buNone/>
                      </a:pPr>
                      <a:r>
                        <a:rPr lang="en-US" sz="3200"/>
                        <a:t>4</a:t>
                      </a:r>
                    </a:p>
                  </a:txBody>
                  <a:tcPr marL="91450" marR="91450" marT="45725" marB="45725" anchor="ctr"/>
                </a:tc>
                <a:tc>
                  <a:txBody>
                    <a:bodyPr/>
                    <a:lstStyle/>
                    <a:p>
                      <a:pPr lvl="0" algn="ctr" rtl="0">
                        <a:spcBef>
                          <a:spcPts val="0"/>
                        </a:spcBef>
                        <a:buSzPct val="25000"/>
                        <a:buNone/>
                      </a:pPr>
                      <a:r>
                        <a:rPr lang="en-US" sz="3200"/>
                        <a:t>6</a:t>
                      </a:r>
                    </a:p>
                  </a:txBody>
                  <a:tcPr marL="91450" marR="91450" marT="45725" marB="45725" anchor="ctr"/>
                </a:tc>
              </a:tr>
              <a:tr h="801975">
                <a:tc>
                  <a:txBody>
                    <a:bodyPr/>
                    <a:lstStyle/>
                    <a:p>
                      <a:pPr lvl="0" algn="ctr" rtl="0">
                        <a:spcBef>
                          <a:spcPts val="0"/>
                        </a:spcBef>
                        <a:buSzPct val="25000"/>
                        <a:buNone/>
                      </a:pPr>
                      <a:r>
                        <a:rPr lang="en-US" sz="1600" dirty="0"/>
                        <a:t>Número total de normas necesarias para aprobar cada ámbito</a:t>
                      </a:r>
                    </a:p>
                  </a:txBody>
                  <a:tcPr marL="91450" marR="91450" marT="45725" marB="45725"/>
                </a:tc>
                <a:tc>
                  <a:txBody>
                    <a:bodyPr/>
                    <a:lstStyle/>
                    <a:p>
                      <a:pPr lvl="0" algn="ctr" rtl="0">
                        <a:spcBef>
                          <a:spcPts val="0"/>
                        </a:spcBef>
                        <a:buSzPct val="25000"/>
                        <a:buNone/>
                      </a:pPr>
                      <a:r>
                        <a:rPr lang="en-US" sz="3200"/>
                        <a:t>10</a:t>
                      </a:r>
                    </a:p>
                  </a:txBody>
                  <a:tcPr marL="91450" marR="91450" marT="45725" marB="45725" anchor="ctr"/>
                </a:tc>
                <a:tc>
                  <a:txBody>
                    <a:bodyPr/>
                    <a:lstStyle/>
                    <a:p>
                      <a:pPr lvl="0" algn="ctr" rtl="0">
                        <a:spcBef>
                          <a:spcPts val="0"/>
                        </a:spcBef>
                        <a:buSzPct val="25000"/>
                        <a:buNone/>
                      </a:pPr>
                      <a:r>
                        <a:rPr lang="en-US" sz="3200" dirty="0"/>
                        <a:t>5</a:t>
                      </a:r>
                    </a:p>
                  </a:txBody>
                  <a:tcPr marL="91450" marR="91450" marT="45725" marB="45725" anchor="ctr"/>
                </a:tc>
                <a:tc>
                  <a:txBody>
                    <a:bodyPr/>
                    <a:lstStyle/>
                    <a:p>
                      <a:pPr lvl="0" algn="ctr" rtl="0">
                        <a:spcBef>
                          <a:spcPts val="0"/>
                        </a:spcBef>
                        <a:buSzPct val="25000"/>
                        <a:buNone/>
                      </a:pPr>
                      <a:r>
                        <a:rPr lang="en-US" sz="3200"/>
                        <a:t>5</a:t>
                      </a:r>
                    </a:p>
                  </a:txBody>
                  <a:tcPr marL="91450" marR="91450" marT="45725" marB="45725" anchor="ctr"/>
                </a:tc>
                <a:tc>
                  <a:txBody>
                    <a:bodyPr/>
                    <a:lstStyle/>
                    <a:p>
                      <a:pPr lvl="0" algn="ctr" rtl="0">
                        <a:spcBef>
                          <a:spcPts val="0"/>
                        </a:spcBef>
                        <a:buSzPct val="25000"/>
                        <a:buNone/>
                      </a:pPr>
                      <a:r>
                        <a:rPr lang="en-US" sz="3200"/>
                        <a:t>3</a:t>
                      </a:r>
                    </a:p>
                  </a:txBody>
                  <a:tcPr marL="91450" marR="91450" marT="45725" marB="45725" anchor="ctr"/>
                </a:tc>
                <a:tc>
                  <a:txBody>
                    <a:bodyPr/>
                    <a:lstStyle/>
                    <a:p>
                      <a:pPr lvl="0" algn="ctr" rtl="0">
                        <a:spcBef>
                          <a:spcPts val="0"/>
                        </a:spcBef>
                        <a:buSzPct val="25000"/>
                        <a:buNone/>
                      </a:pPr>
                      <a:r>
                        <a:rPr lang="en-US" sz="3200"/>
                        <a:t>5</a:t>
                      </a:r>
                    </a:p>
                  </a:txBody>
                  <a:tcPr marL="91450" marR="91450" marT="45725" marB="45725" anchor="ctr"/>
                </a:tc>
              </a:tr>
            </a:tbl>
          </a:graphicData>
        </a:graphic>
      </p:graphicFrame>
      <p:sp>
        <p:nvSpPr>
          <p:cNvPr id="1013" name="Shape 1013"/>
          <p:cNvSpPr txBox="1"/>
          <p:nvPr/>
        </p:nvSpPr>
        <p:spPr>
          <a:xfrm>
            <a:off x="0" y="5934669"/>
            <a:ext cx="9143998" cy="646331"/>
          </a:xfrm>
          <a:prstGeom prst="rect">
            <a:avLst/>
          </a:prstGeom>
          <a:noFill/>
          <a:ln>
            <a:noFill/>
          </a:ln>
        </p:spPr>
        <p:txBody>
          <a:bodyPr lIns="91425" tIns="45700" rIns="91425" bIns="45700" anchor="t" anchorCtr="0">
            <a:normAutofit fontScale="85000" lnSpcReduction="10000"/>
          </a:bodyPr>
          <a:lstStyle/>
          <a:p>
            <a:pPr marL="0" marR="0" lvl="0" indent="0" algn="ctr" rtl="0">
              <a:spcBef>
                <a:spcPts val="0"/>
              </a:spcBef>
              <a:buSzPct val="25000"/>
              <a:buNone/>
            </a:pPr>
            <a:r>
              <a:rPr lang="en-US" sz="1800" b="0" i="0" u="none" strike="noStrike" cap="none" baseline="0" dirty="0">
                <a:solidFill>
                  <a:srgbClr val="1D1B16"/>
                </a:solidFill>
                <a:latin typeface="Arial"/>
                <a:ea typeface="Arial"/>
                <a:cs typeface="Arial"/>
                <a:sym typeface="Arial"/>
              </a:rPr>
              <a:t>Recuerde que debe presentar evidencia por cada indicador. </a:t>
            </a:r>
          </a:p>
          <a:p>
            <a:pPr marL="0" marR="0" lvl="0" indent="0" algn="ctr" rtl="0">
              <a:spcBef>
                <a:spcPts val="0"/>
              </a:spcBef>
              <a:buSzPct val="25000"/>
              <a:buNone/>
            </a:pPr>
            <a:r>
              <a:rPr lang="en-US" sz="1800" b="0" i="0" u="none" strike="noStrike" cap="none" baseline="0" dirty="0">
                <a:solidFill>
                  <a:srgbClr val="1D1B16"/>
                </a:solidFill>
                <a:latin typeface="Arial"/>
                <a:ea typeface="Arial"/>
                <a:cs typeface="Arial"/>
                <a:sym typeface="Arial"/>
              </a:rPr>
              <a:t>¡Su portafolio no aprobará el examen inicial ni llegará al equipo de revisión si no está completo!</a:t>
            </a:r>
          </a:p>
        </p:txBody>
      </p:sp>
      <p:sp>
        <p:nvSpPr>
          <p:cNvPr id="1014" name="Shape 1014"/>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rmAutofit lnSpcReduction="10000"/>
          </a:bodyPr>
          <a:lstStyle/>
          <a:p>
            <a:pPr marL="0" marR="0" lvl="0" indent="0" algn="ctr" rtl="0">
              <a:lnSpc>
                <a:spcPct val="80000"/>
              </a:lnSpc>
              <a:spcBef>
                <a:spcPts val="0"/>
              </a:spcBef>
              <a:buSzPct val="25000"/>
              <a:buNone/>
            </a:pPr>
            <a:r>
              <a:rPr lang="en-US"/>
              <a:t> </a:t>
            </a:r>
          </a:p>
        </p:txBody>
      </p:sp>
      <p:sp>
        <p:nvSpPr>
          <p:cNvPr id="6" name="Oval 5"/>
          <p:cNvSpPr/>
          <p:nvPr/>
        </p:nvSpPr>
        <p:spPr>
          <a:xfrm>
            <a:off x="3069685" y="2914650"/>
            <a:ext cx="1375855" cy="2190770"/>
          </a:xfrm>
          <a:prstGeom prst="ellipse">
            <a:avLst/>
          </a:prstGeom>
          <a:noFill/>
          <a:ln w="57150">
            <a:solidFill>
              <a:srgbClr val="D020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 nivel de Estrella?</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10</a:t>
            </a:fld>
            <a:endParaRPr lang="en-US">
              <a:latin typeface="Tw Cen MT"/>
            </a:endParaRPr>
          </a:p>
        </p:txBody>
      </p:sp>
      <p:sp>
        <p:nvSpPr>
          <p:cNvPr id="4" name="Content Placeholder 3"/>
          <p:cNvSpPr>
            <a:spLocks noGrp="1"/>
          </p:cNvSpPr>
          <p:nvPr>
            <p:ph sz="quarter" idx="1"/>
          </p:nvPr>
        </p:nvSpPr>
        <p:spPr/>
        <p:txBody>
          <a:bodyPr/>
          <a:lstStyle/>
          <a:p>
            <a:r>
              <a:rPr lang="en-US" dirty="0" smtClean="0"/>
              <a:t>Ha decidido usted para cual nivel de estrella podría calificar?</a:t>
            </a:r>
          </a:p>
          <a:p>
            <a:r>
              <a:rPr lang="en-US" dirty="0" smtClean="0"/>
              <a:t>¿Que barreras existen que le dificultan alcanzar el nivel de estrella?</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fontScale="90000"/>
          </a:bodyPr>
          <a:lstStyle/>
          <a:p>
            <a:pPr lvl="0"/>
            <a:r>
              <a:rPr lang="es-ES" sz="2800" dirty="0" smtClean="0"/>
              <a:t>HS1: Los niños reciben formación y apoyo para manejar de manera independiente las prácticas de salud e higiene. </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11</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a:bodyPr>
          <a:lstStyle/>
          <a:p>
            <a:pPr lvl="0"/>
            <a:r>
              <a:rPr lang="en-US" sz="4800" dirty="0" smtClean="0"/>
              <a:t>Evidencia </a:t>
            </a:r>
            <a:endParaRPr lang="en-US" sz="4800"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12</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¿Como podemos </a:t>
            </a:r>
            <a:r>
              <a:rPr lang="en-US" sz="3600" dirty="0" smtClean="0"/>
              <a:t>implementar esto?</a:t>
            </a:r>
            <a:endParaRPr lang="en-US" sz="3600" dirty="0"/>
          </a:p>
        </p:txBody>
      </p:sp>
      <p:sp>
        <p:nvSpPr>
          <p:cNvPr id="14" name="Text Placeholder 13"/>
          <p:cNvSpPr>
            <a:spLocks noGrp="1"/>
          </p:cNvSpPr>
          <p:nvPr>
            <p:ph sz="quarter" idx="1"/>
          </p:nvPr>
        </p:nvSpPr>
        <p:spPr>
          <a:xfrm>
            <a:off x="314325" y="1589566"/>
            <a:ext cx="4181475" cy="4982683"/>
          </a:xfrm>
          <a:effectLst/>
        </p:spPr>
        <p:txBody>
          <a:bodyPr>
            <a:normAutofit/>
          </a:bodyPr>
          <a:lstStyle/>
          <a:p>
            <a:pPr marL="0" indent="0">
              <a:buNone/>
            </a:pPr>
            <a:r>
              <a:rPr lang="es-ES" sz="2800" dirty="0" smtClean="0"/>
              <a:t>Los niños reciben apoyo y formación positiva en el nivel de capacidad individual durante el aseo personal. Se proporciona educación: </a:t>
            </a:r>
          </a:p>
          <a:p>
            <a:r>
              <a:rPr lang="en-US" sz="2800" dirty="0" smtClean="0"/>
              <a:t>de manera positiva </a:t>
            </a:r>
          </a:p>
          <a:p>
            <a:r>
              <a:rPr lang="en-US" sz="2800" dirty="0" smtClean="0"/>
              <a:t>utilizando oportunidades que ocurren naturalmente </a:t>
            </a:r>
          </a:p>
          <a:p>
            <a:r>
              <a:rPr lang="en-US" sz="2800" dirty="0" smtClean="0"/>
              <a:t>de modo individualizado </a:t>
            </a:r>
          </a:p>
        </p:txBody>
      </p:sp>
      <p:pic>
        <p:nvPicPr>
          <p:cNvPr id="17" name="Content Placeholder 16" descr="pottytraining.jpg"/>
          <p:cNvPicPr>
            <a:picLocks noGrp="1" noChangeAspect="1"/>
          </p:cNvPicPr>
          <p:nvPr>
            <p:ph sz="quarter" idx="2"/>
          </p:nvPr>
        </p:nvPicPr>
        <p:blipFill>
          <a:blip r:embed="rId3"/>
          <a:stretch>
            <a:fillRect/>
          </a:stretch>
        </p:blipFill>
        <p:spPr>
          <a:xfrm>
            <a:off x="5184561" y="1844023"/>
            <a:ext cx="3109060" cy="4599582"/>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13</a:t>
            </a:fld>
            <a:endParaRPr lang="en-US">
              <a:latin typeface="Tw Cen M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¿Como podemos emplementar esto?</a:t>
            </a:r>
            <a:endParaRPr lang="en-US" sz="3600" dirty="0"/>
          </a:p>
        </p:txBody>
      </p:sp>
      <p:sp>
        <p:nvSpPr>
          <p:cNvPr id="14" name="Text Placeholder 13"/>
          <p:cNvSpPr>
            <a:spLocks noGrp="1"/>
          </p:cNvSpPr>
          <p:nvPr>
            <p:ph sz="quarter" idx="1"/>
          </p:nvPr>
        </p:nvSpPr>
        <p:spPr>
          <a:xfrm>
            <a:off x="247649" y="1589567"/>
            <a:ext cx="4999054" cy="4954108"/>
          </a:xfrm>
          <a:effectLst/>
        </p:spPr>
        <p:txBody>
          <a:bodyPr anchor="ctr">
            <a:normAutofit lnSpcReduction="10000"/>
          </a:bodyPr>
          <a:lstStyle/>
          <a:p>
            <a:pPr marL="0" indent="0">
              <a:buNone/>
            </a:pPr>
            <a:r>
              <a:rPr lang="es-ES" sz="2400" dirty="0" smtClean="0"/>
              <a:t>Los niños reciben educación sobre prevención de transmisión de gérmenes (por ejemplo, lavado de manos frecuente y exhaustivo, uso de pañuelos de papel para sonarse la nariz, estornudar y toser cubriéndose con el antebrazo, y no compartir bebidas). Se proporciona educación: </a:t>
            </a:r>
          </a:p>
          <a:p>
            <a:r>
              <a:rPr lang="en-US" sz="2400" dirty="0" smtClean="0"/>
              <a:t>de manera positiva </a:t>
            </a:r>
          </a:p>
          <a:p>
            <a:r>
              <a:rPr lang="en-US" sz="2400" dirty="0" smtClean="0"/>
              <a:t>utilizando oportunidades que ocurren naturalmente </a:t>
            </a:r>
          </a:p>
          <a:p>
            <a:r>
              <a:rPr lang="en-US" sz="2400" dirty="0" smtClean="0"/>
              <a:t>de modo individualizado </a:t>
            </a:r>
          </a:p>
          <a:p>
            <a:r>
              <a:rPr lang="en-US" sz="2400" dirty="0" smtClean="0"/>
              <a:t>durante las actividades grupales </a:t>
            </a:r>
          </a:p>
        </p:txBody>
      </p:sp>
      <p:pic>
        <p:nvPicPr>
          <p:cNvPr id="17" name="Content Placeholder 16" descr="pottytraining.jpg"/>
          <p:cNvPicPr>
            <a:picLocks noGrp="1" noChangeAspect="1"/>
          </p:cNvPicPr>
          <p:nvPr>
            <p:ph sz="quarter" idx="2"/>
          </p:nvPr>
        </p:nvPicPr>
        <p:blipFill>
          <a:blip r:embed="rId3"/>
          <a:stretch>
            <a:fillRect/>
          </a:stretch>
        </p:blipFill>
        <p:spPr>
          <a:xfrm>
            <a:off x="5481038" y="2508552"/>
            <a:ext cx="3165812" cy="3140282"/>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14</a:t>
            </a:fld>
            <a:endParaRPr lang="en-US">
              <a:latin typeface="Tw Cen M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¿Como podemos emplementar esto?</a:t>
            </a:r>
          </a:p>
        </p:txBody>
      </p:sp>
      <p:sp>
        <p:nvSpPr>
          <p:cNvPr id="14" name="Text Placeholder 13"/>
          <p:cNvSpPr>
            <a:spLocks noGrp="1"/>
          </p:cNvSpPr>
          <p:nvPr>
            <p:ph sz="quarter" idx="1"/>
          </p:nvPr>
        </p:nvSpPr>
        <p:spPr>
          <a:xfrm>
            <a:off x="333375" y="1873188"/>
            <a:ext cx="4531588" cy="4261282"/>
          </a:xfrm>
          <a:effectLst/>
        </p:spPr>
        <p:txBody>
          <a:bodyPr anchor="ctr">
            <a:noAutofit/>
          </a:bodyPr>
          <a:lstStyle/>
          <a:p>
            <a:pPr marL="0" indent="0">
              <a:buNone/>
            </a:pPr>
            <a:r>
              <a:rPr lang="es-ES" sz="2400" dirty="0" smtClean="0"/>
              <a:t>Al menos una vez al año, los niños reciben adiestramiento sobre cómo y cuándo cepillarse los dientes (por ejemplo, demostración de la técnica por parte del personal o higienista dental, proporcionando cepillos y haciendo que los niños practiquen la técnica, etc.) y tienen oportunidades de practicar el cepillado dental.</a:t>
            </a:r>
            <a:endParaRPr lang="en-US" sz="2400" dirty="0" smtClean="0">
              <a:solidFill>
                <a:schemeClr val="tx1"/>
              </a:solidFill>
            </a:endParaRPr>
          </a:p>
        </p:txBody>
      </p:sp>
      <p:pic>
        <p:nvPicPr>
          <p:cNvPr id="17" name="Content Placeholder 16" descr="pottytraining.jpg"/>
          <p:cNvPicPr>
            <a:picLocks noGrp="1" noChangeAspect="1"/>
          </p:cNvPicPr>
          <p:nvPr>
            <p:ph sz="quarter" idx="2"/>
          </p:nvPr>
        </p:nvPicPr>
        <p:blipFill>
          <a:blip r:embed="rId3"/>
          <a:stretch>
            <a:fillRect/>
          </a:stretch>
        </p:blipFill>
        <p:spPr>
          <a:xfrm>
            <a:off x="5310395" y="2332608"/>
            <a:ext cx="3254637" cy="3274362"/>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15</a:t>
            </a:fld>
            <a:endParaRPr lang="en-US">
              <a:latin typeface="Tw Cen M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MX" dirty="0" smtClean="0"/>
              <a:t>Escribiendo una descripción</a:t>
            </a:r>
            <a:r>
              <a:rPr lang="en-US" dirty="0" smtClean="0"/>
              <a:t>…</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16</a:t>
            </a:fld>
            <a:endParaRPr lang="en-US">
              <a:latin typeface="Tw Cen MT"/>
            </a:endParaRPr>
          </a:p>
        </p:txBody>
      </p:sp>
      <p:sp>
        <p:nvSpPr>
          <p:cNvPr id="7" name="Content Placeholder 6"/>
          <p:cNvSpPr>
            <a:spLocks noGrp="1"/>
          </p:cNvSpPr>
          <p:nvPr>
            <p:ph sz="quarter" idx="1"/>
          </p:nvPr>
        </p:nvSpPr>
        <p:spPr/>
        <p:txBody>
          <a:bodyPr>
            <a:normAutofit/>
          </a:bodyPr>
          <a:lstStyle/>
          <a:p>
            <a:pPr marL="0" indent="0">
              <a:buNone/>
            </a:pPr>
            <a:endParaRPr lang="es-MX" sz="3600" dirty="0" smtClean="0"/>
          </a:p>
          <a:p>
            <a:r>
              <a:rPr lang="es-MX" sz="3600" dirty="0" smtClean="0"/>
              <a:t>¿Como enseña a los niños a usar el baño independientemente? </a:t>
            </a:r>
          </a:p>
          <a:p>
            <a:r>
              <a:rPr lang="es-MX" sz="3600" dirty="0" smtClean="0"/>
              <a:t>Como enseña a los niños acerca del lavado de manos y gérmenes?</a:t>
            </a:r>
          </a:p>
          <a:p>
            <a:r>
              <a:rPr lang="es-MX" sz="3600" dirty="0" smtClean="0"/>
              <a:t>¿Como enseña a los niños a lavarse los dientes?</a:t>
            </a:r>
          </a:p>
          <a:p>
            <a:endParaRPr lang="en-US" sz="3600" dirty="0" smtClean="0"/>
          </a:p>
          <a:p>
            <a:endParaRPr lang="en-US" sz="36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a:bodyPr>
          <a:lstStyle/>
          <a:p>
            <a:pPr lvl="0"/>
            <a:r>
              <a:rPr lang="es-ES" sz="2800" dirty="0" smtClean="0"/>
              <a:t>HS2: Los niños reciben formación y apoyo sobre reglas y expectativas de seguridad. </a:t>
            </a:r>
            <a:endParaRPr lang="en-US"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17</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a:bodyPr>
          <a:lstStyle/>
          <a:p>
            <a:pPr lvl="0"/>
            <a:r>
              <a:rPr lang="en-US" sz="4800" dirty="0" smtClean="0"/>
              <a:t>Evidencia</a:t>
            </a:r>
            <a:endParaRPr lang="en-US" sz="4800"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18</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a:t>
            </a:r>
            <a:r>
              <a:rPr lang="en-US" sz="3600" dirty="0" smtClean="0"/>
              <a:t>Como podemos implementar esto?</a:t>
            </a:r>
            <a:endParaRPr lang="en-US" sz="3600" dirty="0"/>
          </a:p>
        </p:txBody>
      </p:sp>
      <p:sp>
        <p:nvSpPr>
          <p:cNvPr id="14" name="Text Placeholder 13"/>
          <p:cNvSpPr>
            <a:spLocks noGrp="1"/>
          </p:cNvSpPr>
          <p:nvPr>
            <p:ph sz="quarter" idx="1"/>
          </p:nvPr>
        </p:nvSpPr>
        <p:spPr>
          <a:xfrm>
            <a:off x="533400" y="2685727"/>
            <a:ext cx="3668949" cy="2479660"/>
          </a:xfrm>
          <a:effectLst/>
        </p:spPr>
        <p:txBody>
          <a:bodyPr>
            <a:normAutofit/>
          </a:bodyPr>
          <a:lstStyle/>
          <a:p>
            <a:pPr marL="0" indent="0">
              <a:buNone/>
            </a:pPr>
            <a:r>
              <a:rPr lang="es-ES" dirty="0" smtClean="0"/>
              <a:t>El programa tiene un conjunto de reglas de seguridad para los niños publicadas en un lugar visible.</a:t>
            </a:r>
            <a:endParaRPr lang="en-US" dirty="0" smtClean="0">
              <a:solidFill>
                <a:schemeClr val="tx1"/>
              </a:solidFill>
            </a:endParaRPr>
          </a:p>
        </p:txBody>
      </p:sp>
      <p:pic>
        <p:nvPicPr>
          <p:cNvPr id="17" name="Content Placeholder 16" descr="pottytraining.jpg"/>
          <p:cNvPicPr>
            <a:picLocks noGrp="1" noChangeAspect="1"/>
          </p:cNvPicPr>
          <p:nvPr>
            <p:ph sz="quarter" idx="2"/>
          </p:nvPr>
        </p:nvPicPr>
        <p:blipFill>
          <a:blip r:embed="rId3"/>
          <a:stretch>
            <a:fillRect/>
          </a:stretch>
        </p:blipFill>
        <p:spPr>
          <a:xfrm>
            <a:off x="5450950" y="1616270"/>
            <a:ext cx="2801857" cy="4927405"/>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19</a:t>
            </a:fld>
            <a:endParaRPr lang="en-US">
              <a:latin typeface="Tw Cen M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¿Como podemos implementar esto?</a:t>
            </a:r>
            <a:endParaRPr lang="en-US" sz="3600" dirty="0"/>
          </a:p>
        </p:txBody>
      </p:sp>
      <p:sp>
        <p:nvSpPr>
          <p:cNvPr id="14" name="Text Placeholder 13"/>
          <p:cNvSpPr>
            <a:spLocks noGrp="1"/>
          </p:cNvSpPr>
          <p:nvPr>
            <p:ph sz="quarter" idx="1"/>
          </p:nvPr>
        </p:nvSpPr>
        <p:spPr>
          <a:xfrm>
            <a:off x="314324" y="1589567"/>
            <a:ext cx="3638551" cy="4954108"/>
          </a:xfrm>
          <a:effectLst/>
        </p:spPr>
        <p:txBody>
          <a:bodyPr>
            <a:normAutofit lnSpcReduction="10000"/>
          </a:bodyPr>
          <a:lstStyle/>
          <a:p>
            <a:pPr marL="0" indent="0">
              <a:buNone/>
            </a:pPr>
            <a:r>
              <a:rPr lang="es-ES" sz="2800" dirty="0" smtClean="0"/>
              <a:t>El personal del programa emplea: </a:t>
            </a:r>
          </a:p>
          <a:p>
            <a:r>
              <a:rPr lang="en-US" sz="2800" dirty="0" smtClean="0"/>
              <a:t>educación formal </a:t>
            </a:r>
          </a:p>
          <a:p>
            <a:r>
              <a:rPr lang="es-ES" sz="2800" dirty="0" smtClean="0"/>
              <a:t>oportunidades que ocurren naturalmente para enseñar reglas y expectativas de seguridad que aplican tanto en el programa como en la comunidad.</a:t>
            </a:r>
          </a:p>
        </p:txBody>
      </p:sp>
      <p:pic>
        <p:nvPicPr>
          <p:cNvPr id="17" name="Content Placeholder 16" descr="pottytraining.jpg"/>
          <p:cNvPicPr>
            <a:picLocks noGrp="1" noChangeAspect="1"/>
          </p:cNvPicPr>
          <p:nvPr>
            <p:ph sz="quarter" idx="2"/>
          </p:nvPr>
        </p:nvPicPr>
        <p:blipFill>
          <a:blip r:embed="rId3"/>
          <a:stretch>
            <a:fillRect/>
          </a:stretch>
        </p:blipFill>
        <p:spPr>
          <a:xfrm>
            <a:off x="4067175" y="2257425"/>
            <a:ext cx="4832506" cy="3200400"/>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20</a:t>
            </a:fld>
            <a:endParaRPr lang="en-US">
              <a:latin typeface="Tw Cen M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Escribiendo su </a:t>
            </a:r>
            <a:r>
              <a:rPr lang="es-MX" dirty="0" smtClean="0"/>
              <a:t>descripción</a:t>
            </a:r>
            <a:r>
              <a:rPr lang="en-US" dirty="0" smtClean="0"/>
              <a:t>…</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21</a:t>
            </a:fld>
            <a:endParaRPr lang="en-US">
              <a:latin typeface="Tw Cen MT"/>
            </a:endParaRPr>
          </a:p>
        </p:txBody>
      </p:sp>
      <p:sp>
        <p:nvSpPr>
          <p:cNvPr id="7" name="Content Placeholder 6"/>
          <p:cNvSpPr>
            <a:spLocks noGrp="1"/>
          </p:cNvSpPr>
          <p:nvPr>
            <p:ph sz="quarter" idx="1"/>
          </p:nvPr>
        </p:nvSpPr>
        <p:spPr/>
        <p:txBody>
          <a:bodyPr/>
          <a:lstStyle/>
          <a:p>
            <a:pPr lvl="0"/>
            <a:r>
              <a:rPr lang="es-MX" dirty="0" smtClean="0"/>
              <a:t>¿</a:t>
            </a:r>
            <a:r>
              <a:rPr lang="es-MX" dirty="0"/>
              <a:t>Si usted no tiene reglas escritas a la vista, como usted decide cuales van a ser las reglas?</a:t>
            </a:r>
            <a:endParaRPr lang="en-US" sz="1200" dirty="0"/>
          </a:p>
          <a:p>
            <a:pPr lvl="1"/>
            <a:r>
              <a:rPr lang="en-US" dirty="0"/>
              <a:t>Se </a:t>
            </a:r>
            <a:r>
              <a:rPr lang="es-MX" dirty="0"/>
              <a:t>incluyen los</a:t>
            </a:r>
            <a:r>
              <a:rPr lang="en-US" dirty="0"/>
              <a:t> </a:t>
            </a:r>
            <a:r>
              <a:rPr lang="es-MX" dirty="0" smtClean="0"/>
              <a:t>niños</a:t>
            </a:r>
            <a:r>
              <a:rPr lang="en-US" dirty="0" smtClean="0"/>
              <a:t> </a:t>
            </a:r>
            <a:endParaRPr lang="en-US" sz="1200" dirty="0"/>
          </a:p>
          <a:p>
            <a:pPr lvl="1"/>
            <a:r>
              <a:rPr lang="en-US" dirty="0"/>
              <a:t>Que </a:t>
            </a:r>
            <a:r>
              <a:rPr lang="es-MX" dirty="0" smtClean="0"/>
              <a:t>sean</a:t>
            </a:r>
            <a:r>
              <a:rPr lang="en-US" dirty="0" smtClean="0"/>
              <a:t> </a:t>
            </a:r>
            <a:r>
              <a:rPr lang="es-MX" dirty="0" smtClean="0"/>
              <a:t>pocas</a:t>
            </a:r>
            <a:r>
              <a:rPr lang="en-US" dirty="0" smtClean="0"/>
              <a:t> </a:t>
            </a:r>
            <a:r>
              <a:rPr lang="en-US" dirty="0"/>
              <a:t>y simples</a:t>
            </a:r>
            <a:endParaRPr lang="en-US" sz="1200" dirty="0"/>
          </a:p>
          <a:p>
            <a:pPr lvl="0"/>
            <a:r>
              <a:rPr lang="es-MX" dirty="0"/>
              <a:t>¿Dónde deberían colocarse las reglas?</a:t>
            </a:r>
            <a:endParaRPr lang="en-US" sz="1200" dirty="0"/>
          </a:p>
          <a:p>
            <a:pPr lvl="0"/>
            <a:r>
              <a:rPr lang="es-MX" dirty="0"/>
              <a:t>¿Cómo enseña a los niños sobre reglas de expectativas y seguridad¿</a:t>
            </a:r>
            <a:endParaRPr lang="en-US" sz="1200" dirty="0"/>
          </a:p>
          <a:p>
            <a:endParaRPr lang="en-US"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fontScale="90000"/>
          </a:bodyPr>
          <a:lstStyle/>
          <a:p>
            <a:pPr lvl="0"/>
            <a:r>
              <a:rPr lang="es-ES" sz="3200" dirty="0" smtClean="0"/>
              <a:t>HS3: Se apoyan y alientan los hábitos alimenticios saludables. </a:t>
            </a:r>
            <a:endParaRPr lang="en-US"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22</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a:bodyPr>
          <a:lstStyle/>
          <a:p>
            <a:pPr lvl="0"/>
            <a:r>
              <a:rPr lang="en-US" sz="4800" dirty="0" smtClean="0"/>
              <a:t>Evidencia</a:t>
            </a:r>
            <a:endParaRPr lang="en-US" sz="4800"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23</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¿Como podemos implementar esto?</a:t>
            </a:r>
            <a:endParaRPr lang="en-US" sz="3600" dirty="0"/>
          </a:p>
        </p:txBody>
      </p:sp>
      <p:sp>
        <p:nvSpPr>
          <p:cNvPr id="14" name="Text Placeholder 13"/>
          <p:cNvSpPr>
            <a:spLocks noGrp="1"/>
          </p:cNvSpPr>
          <p:nvPr>
            <p:ph sz="quarter" idx="1"/>
          </p:nvPr>
        </p:nvSpPr>
        <p:spPr>
          <a:xfrm>
            <a:off x="295275" y="1589567"/>
            <a:ext cx="4200525" cy="4954108"/>
          </a:xfrm>
          <a:effectLst/>
        </p:spPr>
        <p:txBody>
          <a:bodyPr>
            <a:noAutofit/>
          </a:bodyPr>
          <a:lstStyle/>
          <a:p>
            <a:pPr marL="0" indent="0">
              <a:buNone/>
            </a:pPr>
            <a:r>
              <a:rPr lang="es-ES" sz="2400" dirty="0" smtClean="0"/>
              <a:t>El personal del programa alienta los hábitos alimenticios saludables a la hora de comer: </a:t>
            </a:r>
          </a:p>
          <a:p>
            <a:r>
              <a:rPr lang="es-ES" sz="2400" dirty="0" smtClean="0"/>
              <a:t>sentándose con los niños durante las comidas y refrigerios </a:t>
            </a:r>
          </a:p>
          <a:p>
            <a:r>
              <a:rPr lang="es-ES" sz="2400" dirty="0" smtClean="0"/>
              <a:t>entablando conversación con los niños </a:t>
            </a:r>
          </a:p>
          <a:p>
            <a:r>
              <a:rPr lang="es-ES" sz="2400" dirty="0" smtClean="0"/>
              <a:t>alentando conversaciones entre los niños </a:t>
            </a:r>
          </a:p>
          <a:p>
            <a:r>
              <a:rPr lang="es-ES" sz="2400" dirty="0" smtClean="0"/>
              <a:t>proporcionando tamaños de ración adecuados </a:t>
            </a:r>
          </a:p>
        </p:txBody>
      </p:sp>
      <p:pic>
        <p:nvPicPr>
          <p:cNvPr id="17" name="Content Placeholder 16" descr="pottytraining.jpg"/>
          <p:cNvPicPr>
            <a:picLocks noGrp="1" noChangeAspect="1"/>
          </p:cNvPicPr>
          <p:nvPr>
            <p:ph sz="quarter" idx="2"/>
          </p:nvPr>
        </p:nvPicPr>
        <p:blipFill>
          <a:blip r:embed="rId3"/>
          <a:stretch>
            <a:fillRect/>
          </a:stretch>
        </p:blipFill>
        <p:spPr>
          <a:xfrm>
            <a:off x="4487068" y="2409825"/>
            <a:ext cx="4212587" cy="2975139"/>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24</a:t>
            </a:fld>
            <a:endParaRPr lang="en-US">
              <a:latin typeface="Tw Cen M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¿Como podemos implementar esto?</a:t>
            </a:r>
            <a:endParaRPr lang="en-US" sz="3600" dirty="0"/>
          </a:p>
        </p:txBody>
      </p:sp>
      <p:sp>
        <p:nvSpPr>
          <p:cNvPr id="14" name="Text Placeholder 13"/>
          <p:cNvSpPr>
            <a:spLocks noGrp="1"/>
          </p:cNvSpPr>
          <p:nvPr>
            <p:ph sz="quarter" idx="1"/>
          </p:nvPr>
        </p:nvSpPr>
        <p:spPr>
          <a:xfrm>
            <a:off x="333375" y="1589567"/>
            <a:ext cx="4670727" cy="4954108"/>
          </a:xfrm>
          <a:effectLst/>
        </p:spPr>
        <p:txBody>
          <a:bodyPr>
            <a:normAutofit fontScale="85000" lnSpcReduction="20000"/>
          </a:bodyPr>
          <a:lstStyle/>
          <a:p>
            <a:pPr marL="0" indent="0">
              <a:buNone/>
            </a:pPr>
            <a:r>
              <a:rPr lang="es-ES" sz="2800" dirty="0" smtClean="0"/>
              <a:t>El personal del programa alienta los hábitos alimenticios saludables a la hora de comer: </a:t>
            </a:r>
          </a:p>
          <a:p>
            <a:r>
              <a:rPr lang="es-ES" sz="2200" dirty="0" smtClean="0"/>
              <a:t>alentando a los niños a probar alimentos sin obligarlos a ingerir tipos o cantidades especificadas </a:t>
            </a:r>
          </a:p>
          <a:p>
            <a:r>
              <a:rPr lang="es-ES" sz="2200" dirty="0" smtClean="0"/>
              <a:t>proporcionando información sobre buena nutrición y hábitos alimenticios </a:t>
            </a:r>
          </a:p>
          <a:p>
            <a:r>
              <a:rPr lang="es-ES" sz="2200" dirty="0" smtClean="0"/>
              <a:t>dividiendo a los niños en grupos pequeños </a:t>
            </a:r>
          </a:p>
          <a:p>
            <a:r>
              <a:rPr lang="es-ES" sz="2200" dirty="0" smtClean="0"/>
              <a:t>proporcionando utensilios de tamaño infantil para que sean usados por los niños </a:t>
            </a:r>
          </a:p>
          <a:p>
            <a:r>
              <a:rPr lang="es-ES" sz="2200" dirty="0" smtClean="0"/>
              <a:t>haciendo que los niños ayuden durante las comidas (poner la mesa, servirse solos, desocupar la mesa o su lugar) </a:t>
            </a:r>
          </a:p>
          <a:p>
            <a:r>
              <a:rPr lang="es-ES" sz="2200" dirty="0" smtClean="0"/>
              <a:t>ofreciendo frutas y vegetales frescos al menos dos veces por semana </a:t>
            </a:r>
          </a:p>
        </p:txBody>
      </p:sp>
      <p:pic>
        <p:nvPicPr>
          <p:cNvPr id="17" name="Content Placeholder 16" descr="pottytraining.jpg"/>
          <p:cNvPicPr>
            <a:picLocks noGrp="1" noChangeAspect="1"/>
          </p:cNvPicPr>
          <p:nvPr>
            <p:ph sz="quarter" idx="2"/>
          </p:nvPr>
        </p:nvPicPr>
        <p:blipFill>
          <a:blip r:embed="rId3"/>
          <a:stretch>
            <a:fillRect/>
          </a:stretch>
        </p:blipFill>
        <p:spPr>
          <a:xfrm>
            <a:off x="5004102" y="1618277"/>
            <a:ext cx="3695553" cy="4923391"/>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25</a:t>
            </a:fld>
            <a:endParaRPr lang="en-US">
              <a:latin typeface="Tw Cen M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¿Como podemos implementar esto?</a:t>
            </a:r>
            <a:endParaRPr lang="en-US" sz="3600" dirty="0"/>
          </a:p>
        </p:txBody>
      </p:sp>
      <p:sp>
        <p:nvSpPr>
          <p:cNvPr id="14" name="Text Placeholder 13"/>
          <p:cNvSpPr>
            <a:spLocks noGrp="1"/>
          </p:cNvSpPr>
          <p:nvPr>
            <p:ph sz="quarter" idx="1"/>
          </p:nvPr>
        </p:nvSpPr>
        <p:spPr>
          <a:xfrm>
            <a:off x="200025" y="1589567"/>
            <a:ext cx="4295775" cy="4954108"/>
          </a:xfrm>
          <a:effectLst/>
        </p:spPr>
        <p:txBody>
          <a:bodyPr>
            <a:normAutofit/>
          </a:bodyPr>
          <a:lstStyle/>
          <a:p>
            <a:pPr marL="0" indent="0">
              <a:buNone/>
            </a:pPr>
            <a:r>
              <a:rPr lang="es-MX" sz="2000" dirty="0" smtClean="0"/>
              <a:t>El personal del programa proporciona adiestramiento sobre nutrición saludable, incluyendo adiestramiento sobre alimentación según los lineamientos del USDA, cómo los alimentos ayudan al cuerpo a crecer (preescolar), y cómo la buena nutrición ayuda a mantener la salud del cuerpo (edad escolar). Se imparte educación: </a:t>
            </a:r>
          </a:p>
          <a:p>
            <a:r>
              <a:rPr lang="es-MX" sz="2000" dirty="0" smtClean="0"/>
              <a:t>de manera positiva </a:t>
            </a:r>
          </a:p>
          <a:p>
            <a:r>
              <a:rPr lang="es-MX" sz="2000" dirty="0" smtClean="0"/>
              <a:t>utilizando oportunidades que ocurren naturalmente </a:t>
            </a:r>
          </a:p>
          <a:p>
            <a:r>
              <a:rPr lang="es-MX" sz="2000" dirty="0" smtClean="0"/>
              <a:t>de modo individualizado </a:t>
            </a:r>
          </a:p>
          <a:p>
            <a:r>
              <a:rPr lang="es-MX" sz="2000" dirty="0" smtClean="0"/>
              <a:t>durante las actividades en grupo </a:t>
            </a:r>
          </a:p>
          <a:p>
            <a:endParaRPr lang="en-US" sz="2400" dirty="0" smtClean="0"/>
          </a:p>
        </p:txBody>
      </p:sp>
      <p:pic>
        <p:nvPicPr>
          <p:cNvPr id="17" name="Content Placeholder 16" descr="pottytraining.jpg"/>
          <p:cNvPicPr>
            <a:picLocks noGrp="1" noChangeAspect="1"/>
          </p:cNvPicPr>
          <p:nvPr>
            <p:ph sz="quarter" idx="2"/>
          </p:nvPr>
        </p:nvPicPr>
        <p:blipFill>
          <a:blip r:embed="rId3"/>
          <a:stretch>
            <a:fillRect/>
          </a:stretch>
        </p:blipFill>
        <p:spPr>
          <a:xfrm>
            <a:off x="4495800" y="2374543"/>
            <a:ext cx="4492413" cy="3369309"/>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26</a:t>
            </a:fld>
            <a:endParaRPr lang="en-US">
              <a:latin typeface="Tw Cen M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MX" dirty="0" smtClean="0"/>
              <a:t>Póliza por escrita</a:t>
            </a:r>
            <a:r>
              <a:rPr lang="en-US" dirty="0" smtClean="0"/>
              <a:t>…</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27</a:t>
            </a:fld>
            <a:endParaRPr lang="en-US">
              <a:latin typeface="Tw Cen MT"/>
            </a:endParaRPr>
          </a:p>
        </p:txBody>
      </p:sp>
      <p:sp>
        <p:nvSpPr>
          <p:cNvPr id="7" name="Content Placeholder 6"/>
          <p:cNvSpPr>
            <a:spLocks noGrp="1"/>
          </p:cNvSpPr>
          <p:nvPr>
            <p:ph sz="quarter" idx="1"/>
          </p:nvPr>
        </p:nvSpPr>
        <p:spPr/>
        <p:txBody>
          <a:bodyPr>
            <a:normAutofit/>
          </a:bodyPr>
          <a:lstStyle/>
          <a:p>
            <a:r>
              <a:rPr lang="es-MX" sz="3600" dirty="0" smtClean="0"/>
              <a:t>Que diría la póliza acerca de como deberían ser alentados los hábitos alimenticios? </a:t>
            </a:r>
          </a:p>
          <a:p>
            <a:pPr lvl="1"/>
            <a:endParaRPr lang="es-MX" sz="3600" dirty="0" smtClean="0"/>
          </a:p>
          <a:p>
            <a:r>
              <a:rPr lang="es-MX" sz="3600" dirty="0" smtClean="0"/>
              <a:t>¿Como enseña a los niños acerca de nutrición saludable</a:t>
            </a:r>
            <a:r>
              <a:rPr lang="en-US" sz="3600" dirty="0" smtClean="0"/>
              <a: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fontScale="90000"/>
          </a:bodyPr>
          <a:lstStyle/>
          <a:p>
            <a:pPr lvl="0"/>
            <a:r>
              <a:rPr lang="es-ES" sz="3200" dirty="0" smtClean="0"/>
              <a:t>HS4: Se apoya y alienta los hábitos de ejercicio saludables. </a:t>
            </a:r>
            <a:endParaRPr lang="en-US"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28</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a:bodyPr>
          <a:lstStyle/>
          <a:p>
            <a:pPr lvl="0"/>
            <a:r>
              <a:rPr lang="en-US" sz="4800" dirty="0" smtClean="0"/>
              <a:t>Evidencia</a:t>
            </a:r>
            <a:endParaRPr lang="en-US" sz="4800"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29</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¿Como podemos implementar esto?</a:t>
            </a:r>
          </a:p>
        </p:txBody>
      </p:sp>
      <p:sp>
        <p:nvSpPr>
          <p:cNvPr id="14" name="Text Placeholder 13"/>
          <p:cNvSpPr>
            <a:spLocks noGrp="1"/>
          </p:cNvSpPr>
          <p:nvPr>
            <p:ph sz="quarter" idx="1"/>
          </p:nvPr>
        </p:nvSpPr>
        <p:spPr>
          <a:xfrm>
            <a:off x="323850" y="1917203"/>
            <a:ext cx="3629025" cy="4375635"/>
          </a:xfrm>
          <a:effectLst/>
        </p:spPr>
        <p:txBody>
          <a:bodyPr>
            <a:normAutofit lnSpcReduction="10000"/>
          </a:bodyPr>
          <a:lstStyle/>
          <a:p>
            <a:pPr marL="0" indent="0">
              <a:buNone/>
            </a:pPr>
            <a:r>
              <a:rPr lang="es-ES" sz="2800" dirty="0" smtClean="0"/>
              <a:t>El personal del programa emplea oportunidades naturales para: </a:t>
            </a:r>
          </a:p>
          <a:p>
            <a:r>
              <a:rPr lang="en-US" sz="2800" dirty="0" smtClean="0"/>
              <a:t>incrementar la actividad física </a:t>
            </a:r>
          </a:p>
          <a:p>
            <a:r>
              <a:rPr lang="en-US" sz="2800" dirty="0" smtClean="0"/>
              <a:t>planear actividades físicas de intensidad moderada a vigorosa diariamente </a:t>
            </a:r>
          </a:p>
        </p:txBody>
      </p:sp>
      <p:pic>
        <p:nvPicPr>
          <p:cNvPr id="17" name="Content Placeholder 16" descr="pottytraining.jpg"/>
          <p:cNvPicPr>
            <a:picLocks noGrp="1" noChangeAspect="1"/>
          </p:cNvPicPr>
          <p:nvPr>
            <p:ph sz="quarter" idx="2"/>
          </p:nvPr>
        </p:nvPicPr>
        <p:blipFill>
          <a:blip r:embed="rId3"/>
          <a:stretch>
            <a:fillRect/>
          </a:stretch>
        </p:blipFill>
        <p:spPr>
          <a:xfrm>
            <a:off x="4629150" y="1917204"/>
            <a:ext cx="3778139" cy="4375635"/>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30</a:t>
            </a:fld>
            <a:endParaRPr lang="en-US">
              <a:latin typeface="Tw Cen M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¿Como podemos implementar esto?</a:t>
            </a:r>
          </a:p>
        </p:txBody>
      </p:sp>
      <p:sp>
        <p:nvSpPr>
          <p:cNvPr id="14" name="Text Placeholder 13"/>
          <p:cNvSpPr>
            <a:spLocks noGrp="1"/>
          </p:cNvSpPr>
          <p:nvPr>
            <p:ph sz="quarter" idx="1"/>
          </p:nvPr>
        </p:nvSpPr>
        <p:spPr>
          <a:xfrm>
            <a:off x="533400" y="2667972"/>
            <a:ext cx="3552825" cy="2156810"/>
          </a:xfrm>
          <a:effectLst/>
        </p:spPr>
        <p:txBody>
          <a:bodyPr>
            <a:normAutofit lnSpcReduction="10000"/>
          </a:bodyPr>
          <a:lstStyle/>
          <a:p>
            <a:pPr marL="0" indent="0">
              <a:buNone/>
            </a:pPr>
            <a:r>
              <a:rPr lang="es-ES" sz="2800" dirty="0" smtClean="0"/>
              <a:t>El personal del programa proporciona formación sobre la importancia de la actividad física.</a:t>
            </a:r>
            <a:endParaRPr lang="en-US" sz="2800" dirty="0" smtClean="0"/>
          </a:p>
        </p:txBody>
      </p:sp>
      <p:pic>
        <p:nvPicPr>
          <p:cNvPr id="17" name="Content Placeholder 16" descr="pottytraining.jpg"/>
          <p:cNvPicPr>
            <a:picLocks noGrp="1" noChangeAspect="1"/>
          </p:cNvPicPr>
          <p:nvPr>
            <p:ph sz="quarter" idx="2"/>
          </p:nvPr>
        </p:nvPicPr>
        <p:blipFill>
          <a:blip r:embed="rId3"/>
          <a:stretch>
            <a:fillRect/>
          </a:stretch>
        </p:blipFill>
        <p:spPr>
          <a:xfrm>
            <a:off x="4349828" y="2257425"/>
            <a:ext cx="4267200" cy="3200400"/>
          </a:xfrm>
          <a:ln>
            <a:noFill/>
          </a:ln>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31</a:t>
            </a:fld>
            <a:endParaRPr lang="en-US">
              <a:latin typeface="Tw Cen M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Escribiendo su </a:t>
            </a:r>
            <a:r>
              <a:rPr lang="es-MX" dirty="0" smtClean="0"/>
              <a:t>descripción</a:t>
            </a:r>
            <a:r>
              <a:rPr lang="en-US" dirty="0" smtClean="0"/>
              <a:t>…</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32</a:t>
            </a:fld>
            <a:endParaRPr lang="en-US">
              <a:latin typeface="Tw Cen MT"/>
            </a:endParaRPr>
          </a:p>
        </p:txBody>
      </p:sp>
      <p:sp>
        <p:nvSpPr>
          <p:cNvPr id="7" name="Content Placeholder 6"/>
          <p:cNvSpPr>
            <a:spLocks noGrp="1"/>
          </p:cNvSpPr>
          <p:nvPr>
            <p:ph sz="quarter" idx="1"/>
          </p:nvPr>
        </p:nvSpPr>
        <p:spPr/>
        <p:txBody>
          <a:bodyPr>
            <a:normAutofit/>
          </a:bodyPr>
          <a:lstStyle/>
          <a:p>
            <a:r>
              <a:rPr lang="en-US" sz="3600" dirty="0" smtClean="0"/>
              <a:t>¿</a:t>
            </a:r>
            <a:r>
              <a:rPr lang="es-MX" sz="3600" dirty="0" smtClean="0"/>
              <a:t>Como y donde usted usa oportunidades naturales para alentar el juego de moderado a vigoroso?</a:t>
            </a:r>
          </a:p>
          <a:p>
            <a:endParaRPr lang="es-MX" sz="3600" dirty="0" smtClean="0"/>
          </a:p>
          <a:p>
            <a:r>
              <a:rPr lang="es-MX" sz="3600" dirty="0" smtClean="0"/>
              <a:t>Como enseña a los niños acerca de la importancia de la actividad física?</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Autofit/>
          </a:bodyPr>
          <a:lstStyle/>
          <a:p>
            <a:pPr lvl="0"/>
            <a:r>
              <a:rPr lang="es-ES" sz="2400" dirty="0" smtClean="0"/>
              <a:t>HS5: El personal del programa colabora con los profesionales de la salud y servicios relacionados a fin de abordar las necesidades individuales de salud de los niños según corresponda. </a:t>
            </a:r>
            <a:endParaRPr lang="en-US" sz="2400"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33</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Autofit/>
          </a:bodyPr>
          <a:lstStyle/>
          <a:p>
            <a:pPr lvl="0"/>
            <a:r>
              <a:rPr lang="en-US" sz="4800" dirty="0" smtClean="0"/>
              <a:t>Evidencia</a:t>
            </a:r>
            <a:endParaRPr lang="en-US" sz="4800"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34</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¿Como podemos implementar esto?</a:t>
            </a:r>
          </a:p>
        </p:txBody>
      </p:sp>
      <p:sp>
        <p:nvSpPr>
          <p:cNvPr id="14" name="Text Placeholder 13"/>
          <p:cNvSpPr>
            <a:spLocks noGrp="1"/>
          </p:cNvSpPr>
          <p:nvPr>
            <p:ph sz="quarter" idx="1"/>
          </p:nvPr>
        </p:nvSpPr>
        <p:spPr>
          <a:xfrm>
            <a:off x="352426" y="1589567"/>
            <a:ext cx="3769617" cy="4954108"/>
          </a:xfrm>
          <a:effectLst/>
        </p:spPr>
        <p:txBody>
          <a:bodyPr anchor="ctr">
            <a:normAutofit/>
          </a:bodyPr>
          <a:lstStyle/>
          <a:p>
            <a:pPr marL="0" indent="0">
              <a:buNone/>
            </a:pPr>
            <a:r>
              <a:rPr lang="es-ES" sz="2800" dirty="0" smtClean="0"/>
              <a:t>La política del programa indica la disposición para incluir a niños con necesidades especiales de salud (temporales o permanentes) y para hacer las excepciones y adaptaciones necesarias.</a:t>
            </a:r>
            <a:endParaRPr lang="en-US" sz="2800" dirty="0" smtClean="0"/>
          </a:p>
        </p:txBody>
      </p:sp>
      <p:pic>
        <p:nvPicPr>
          <p:cNvPr id="17" name="Content Placeholder 16" descr="pottytraining.jpg"/>
          <p:cNvPicPr>
            <a:picLocks noGrp="1" noChangeAspect="1"/>
          </p:cNvPicPr>
          <p:nvPr>
            <p:ph sz="quarter" idx="2"/>
          </p:nvPr>
        </p:nvPicPr>
        <p:blipFill>
          <a:blip r:embed="rId3"/>
          <a:stretch>
            <a:fillRect/>
          </a:stretch>
        </p:blipFill>
        <p:spPr>
          <a:xfrm>
            <a:off x="4122043" y="2152651"/>
            <a:ext cx="4339343" cy="3891788"/>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35</a:t>
            </a:fld>
            <a:endParaRPr lang="en-US">
              <a:latin typeface="Tw Cen M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¿Como podemos implementar esto?</a:t>
            </a:r>
          </a:p>
        </p:txBody>
      </p:sp>
      <p:sp>
        <p:nvSpPr>
          <p:cNvPr id="14" name="Text Placeholder 13"/>
          <p:cNvSpPr>
            <a:spLocks noGrp="1"/>
          </p:cNvSpPr>
          <p:nvPr>
            <p:ph sz="quarter" idx="1"/>
          </p:nvPr>
        </p:nvSpPr>
        <p:spPr>
          <a:xfrm>
            <a:off x="304800" y="2459578"/>
            <a:ext cx="4019550" cy="3328662"/>
          </a:xfrm>
          <a:effectLst/>
        </p:spPr>
        <p:txBody>
          <a:bodyPr anchor="ctr">
            <a:normAutofit lnSpcReduction="10000"/>
          </a:bodyPr>
          <a:lstStyle/>
          <a:p>
            <a:pPr marL="0" indent="0">
              <a:buNone/>
            </a:pPr>
            <a:r>
              <a:rPr lang="es-ES" sz="2800" dirty="0" smtClean="0"/>
              <a:t>El personal del programa consulta y colabora con los profesionales de la salud y servicios relacionados a fin de satisfacer las necesidades individuales de salud de los niños, según corresponda.</a:t>
            </a:r>
            <a:endParaRPr lang="en-US" sz="2800" dirty="0" smtClean="0"/>
          </a:p>
        </p:txBody>
      </p:sp>
      <p:pic>
        <p:nvPicPr>
          <p:cNvPr id="17" name="Content Placeholder 16" descr="pottytraining.jpg"/>
          <p:cNvPicPr>
            <a:picLocks noGrp="1" noChangeAspect="1"/>
          </p:cNvPicPr>
          <p:nvPr>
            <p:ph sz="quarter" idx="2"/>
          </p:nvPr>
        </p:nvPicPr>
        <p:blipFill>
          <a:blip r:embed="rId3"/>
          <a:stretch>
            <a:fillRect/>
          </a:stretch>
        </p:blipFill>
        <p:spPr>
          <a:xfrm>
            <a:off x="4960628" y="2590800"/>
            <a:ext cx="3604042" cy="3045670"/>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36</a:t>
            </a:fld>
            <a:endParaRPr lang="en-US">
              <a:latin typeface="Tw Cen M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Escribiendo su póliza…</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37</a:t>
            </a:fld>
            <a:endParaRPr lang="en-US">
              <a:latin typeface="Tw Cen MT"/>
            </a:endParaRPr>
          </a:p>
        </p:txBody>
      </p:sp>
      <p:sp>
        <p:nvSpPr>
          <p:cNvPr id="7" name="Content Placeholder 6"/>
          <p:cNvSpPr>
            <a:spLocks noGrp="1"/>
          </p:cNvSpPr>
          <p:nvPr>
            <p:ph sz="quarter" idx="1"/>
          </p:nvPr>
        </p:nvSpPr>
        <p:spPr/>
        <p:txBody>
          <a:bodyPr>
            <a:normAutofit/>
          </a:bodyPr>
          <a:lstStyle/>
          <a:p>
            <a:r>
              <a:rPr lang="en-US" sz="3600" dirty="0" smtClean="0"/>
              <a:t>¿</a:t>
            </a:r>
            <a:r>
              <a:rPr lang="es-MX" sz="3600" dirty="0" smtClean="0"/>
              <a:t>Que debería decir una póliza al incluir niños con necesidades especiales?</a:t>
            </a:r>
          </a:p>
          <a:p>
            <a:endParaRPr lang="es-MX" sz="3600" dirty="0" smtClean="0"/>
          </a:p>
          <a:p>
            <a:r>
              <a:rPr lang="es-MX" sz="3600" dirty="0" smtClean="0"/>
              <a:t>¿Como usted consultaría o colaboraría con otros profesionales para cumplir con las necesidades de salud de los niños?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a:bodyPr>
          <a:lstStyle/>
          <a:p>
            <a:pPr lvl="0"/>
            <a:r>
              <a:rPr lang="en-US" sz="3100" dirty="0" smtClean="0">
                <a:solidFill>
                  <a:srgbClr val="000000"/>
                </a:solidFill>
                <a:latin typeface="Calibri" pitchFamily="34" charset="0"/>
                <a:ea typeface="Calibri" pitchFamily="34" charset="0"/>
                <a:cs typeface="Century Gothic" pitchFamily="34" charset="0"/>
              </a:rPr>
              <a:t>HS6 - </a:t>
            </a:r>
            <a:r>
              <a:rPr lang="es-ES" sz="2800" dirty="0" smtClean="0"/>
              <a:t>El programa utiliza el tiempo que los niños pasan delante de una pantalla de manera adecuada. </a:t>
            </a:r>
            <a:endParaRPr lang="en-US"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38</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rmAutofit/>
          </a:bodyPr>
          <a:lstStyle/>
          <a:p>
            <a:pPr lvl="0"/>
            <a:r>
              <a:rPr lang="en-US" sz="4800" dirty="0" smtClean="0"/>
              <a:t>Evidencia</a:t>
            </a:r>
            <a:endParaRPr lang="en-US" sz="4800" dirty="0">
              <a:latin typeface="Calibri"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39</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¿Como podemos implementar </a:t>
            </a:r>
            <a:r>
              <a:rPr lang="en-US" sz="3600" dirty="0" smtClean="0"/>
              <a:t>este programa-ampliamente?</a:t>
            </a:r>
            <a:endParaRPr lang="en-US" sz="3600" dirty="0"/>
          </a:p>
        </p:txBody>
      </p:sp>
      <p:sp>
        <p:nvSpPr>
          <p:cNvPr id="14" name="Text Placeholder 13"/>
          <p:cNvSpPr>
            <a:spLocks noGrp="1"/>
          </p:cNvSpPr>
          <p:nvPr>
            <p:ph sz="quarter" idx="1"/>
          </p:nvPr>
        </p:nvSpPr>
        <p:spPr>
          <a:xfrm>
            <a:off x="161924" y="1589567"/>
            <a:ext cx="4610101" cy="4954108"/>
          </a:xfrm>
          <a:effectLst/>
        </p:spPr>
        <p:txBody>
          <a:bodyPr>
            <a:normAutofit fontScale="85000" lnSpcReduction="20000"/>
          </a:bodyPr>
          <a:lstStyle/>
          <a:p>
            <a:pPr>
              <a:buNone/>
            </a:pPr>
            <a:r>
              <a:rPr lang="es-ES" sz="2000" dirty="0" smtClean="0"/>
              <a:t>El tiempo de pantalla adecuado supone: </a:t>
            </a:r>
          </a:p>
          <a:p>
            <a:r>
              <a:rPr lang="es-ES" sz="2000" dirty="0" smtClean="0"/>
              <a:t>que los padres estén informados de si se utilizan medios electrónicos en el programa </a:t>
            </a:r>
          </a:p>
          <a:p>
            <a:r>
              <a:rPr lang="es-ES" sz="2000" dirty="0" smtClean="0"/>
              <a:t>que el contenido sea adecuado para las edades de los niños, no sea violento y sea culturalmente sensible </a:t>
            </a:r>
          </a:p>
          <a:p>
            <a:r>
              <a:rPr lang="es-ES" sz="2000" dirty="0" smtClean="0"/>
              <a:t>que exista al menos una actividad alternativa mientras se utilizan los medios electrónicos </a:t>
            </a:r>
          </a:p>
          <a:p>
            <a:r>
              <a:rPr lang="es-ES" sz="2000" dirty="0" smtClean="0"/>
              <a:t>que la visualización de dispositivos con pantalla por parte del programa alienta la participación activa del niño </a:t>
            </a:r>
          </a:p>
          <a:p>
            <a:r>
              <a:rPr lang="es-ES" sz="2000" dirty="0" smtClean="0"/>
              <a:t>que los medios electrónicos no estén encendidos cuando no es hora de visualizarlos y no se permita su uso durante las comidas o refrigerios </a:t>
            </a:r>
          </a:p>
          <a:p>
            <a:r>
              <a:rPr lang="es-ES" sz="2000" dirty="0" smtClean="0"/>
              <a:t>no se permite tiempo de pantalla a niños menores de dos años </a:t>
            </a:r>
          </a:p>
          <a:p>
            <a:r>
              <a:rPr lang="es-ES" sz="2000" dirty="0" smtClean="0"/>
              <a:t>que los adultos no utilicen medios electrónicos con fines personales durante el desempeño de sus funciones de cuidado </a:t>
            </a:r>
          </a:p>
        </p:txBody>
      </p:sp>
      <p:pic>
        <p:nvPicPr>
          <p:cNvPr id="17" name="Content Placeholder 16" descr="pottytraining.jpg"/>
          <p:cNvPicPr>
            <a:picLocks noGrp="1" noChangeAspect="1"/>
          </p:cNvPicPr>
          <p:nvPr>
            <p:ph sz="quarter" idx="2"/>
          </p:nvPr>
        </p:nvPicPr>
        <p:blipFill>
          <a:blip r:embed="rId3"/>
          <a:stretch>
            <a:fillRect/>
          </a:stretch>
        </p:blipFill>
        <p:spPr>
          <a:xfrm>
            <a:off x="4946503" y="2466975"/>
            <a:ext cx="3816497" cy="3282188"/>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40</a:t>
            </a:fld>
            <a:endParaRPr lang="en-US">
              <a:latin typeface="Tw Cen M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¿Como podemos implementar este programa-ampliamente?</a:t>
            </a:r>
          </a:p>
        </p:txBody>
      </p:sp>
      <p:sp>
        <p:nvSpPr>
          <p:cNvPr id="14" name="Text Placeholder 13"/>
          <p:cNvSpPr>
            <a:spLocks noGrp="1"/>
          </p:cNvSpPr>
          <p:nvPr>
            <p:ph sz="quarter" idx="1"/>
          </p:nvPr>
        </p:nvSpPr>
        <p:spPr>
          <a:xfrm>
            <a:off x="304800" y="1589567"/>
            <a:ext cx="3600449" cy="4954108"/>
          </a:xfrm>
          <a:effectLst/>
        </p:spPr>
        <p:txBody>
          <a:bodyPr>
            <a:normAutofit fontScale="92500" lnSpcReduction="20000"/>
          </a:bodyPr>
          <a:lstStyle/>
          <a:p>
            <a:pPr marL="0" indent="0">
              <a:buNone/>
            </a:pPr>
            <a:r>
              <a:rPr lang="es-ES" sz="2000" dirty="0" smtClean="0"/>
              <a:t>El tiempo de pantalla adecuado supone: </a:t>
            </a:r>
          </a:p>
          <a:p>
            <a:r>
              <a:rPr lang="es-ES" sz="2000" dirty="0" smtClean="0"/>
              <a:t>que el programa emplea el tiempo de pantalla de modo intencional </a:t>
            </a:r>
          </a:p>
          <a:p>
            <a:r>
              <a:rPr lang="es-ES" sz="2000" dirty="0" smtClean="0"/>
              <a:t>el tiempo de pantalla se relaciona con metas educativas (esto es, apoya y extiende los intereses y experiencias actuales de los niños, el contenido se discute con los niños, etc.) </a:t>
            </a:r>
          </a:p>
          <a:p>
            <a:r>
              <a:rPr lang="es-ES" sz="2000" dirty="0" smtClean="0"/>
              <a:t>que los medios están exentos de publicidad y colocación de marcas </a:t>
            </a:r>
          </a:p>
          <a:p>
            <a:r>
              <a:rPr lang="es-ES" sz="2000" dirty="0" smtClean="0"/>
              <a:t>que el tiempo de pantalla está limitado a no más de una hora por día </a:t>
            </a:r>
          </a:p>
        </p:txBody>
      </p:sp>
      <p:pic>
        <p:nvPicPr>
          <p:cNvPr id="17" name="Content Placeholder 16" descr="pottytraining.jpg"/>
          <p:cNvPicPr>
            <a:picLocks noGrp="1" noChangeAspect="1"/>
          </p:cNvPicPr>
          <p:nvPr>
            <p:ph sz="quarter" idx="2"/>
          </p:nvPr>
        </p:nvPicPr>
        <p:blipFill>
          <a:blip r:embed="rId3"/>
          <a:stretch>
            <a:fillRect/>
          </a:stretch>
        </p:blipFill>
        <p:spPr>
          <a:xfrm>
            <a:off x="4103513" y="2466975"/>
            <a:ext cx="4370952" cy="3282188"/>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41</a:t>
            </a:fld>
            <a:endParaRPr lang="en-US">
              <a:latin typeface="Tw Cen M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MX" dirty="0" smtClean="0"/>
              <a:t>Escribiendo una descripción…</a:t>
            </a:r>
            <a:endParaRPr lang="es-MX"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42</a:t>
            </a:fld>
            <a:endParaRPr lang="en-US">
              <a:latin typeface="Tw Cen MT"/>
            </a:endParaRPr>
          </a:p>
        </p:txBody>
      </p:sp>
      <p:sp>
        <p:nvSpPr>
          <p:cNvPr id="7" name="Content Placeholder 6"/>
          <p:cNvSpPr>
            <a:spLocks noGrp="1"/>
          </p:cNvSpPr>
          <p:nvPr>
            <p:ph sz="quarter" idx="1"/>
          </p:nvPr>
        </p:nvSpPr>
        <p:spPr/>
        <p:txBody>
          <a:bodyPr>
            <a:normAutofit/>
          </a:bodyPr>
          <a:lstStyle/>
          <a:p>
            <a:pPr marL="0" indent="0">
              <a:buNone/>
            </a:pPr>
            <a:endParaRPr lang="es-MX" sz="3600" dirty="0" smtClean="0"/>
          </a:p>
          <a:p>
            <a:r>
              <a:rPr lang="es-MX" sz="3600" dirty="0" smtClean="0"/>
              <a:t>¿Que debería decir una póliza sobre la pantalla?</a:t>
            </a:r>
          </a:p>
          <a:p>
            <a:r>
              <a:rPr lang="es-MX" sz="3600" dirty="0" smtClean="0"/>
              <a:t>¿Cual es el uso apropiado de tiempo en la pantalla?</a:t>
            </a:r>
          </a:p>
          <a:p>
            <a:r>
              <a:rPr lang="es-MX" sz="3600" dirty="0" smtClean="0"/>
              <a:t>¿ Como puede ser intencionalmente usado el tiempo de pantalla? </a:t>
            </a:r>
          </a:p>
          <a:p>
            <a:endParaRPr lang="en-US" sz="3600" dirty="0" smtClean="0"/>
          </a:p>
          <a:p>
            <a:endParaRPr lang="en-US" sz="3600" dirty="0" smtClean="0"/>
          </a:p>
          <a:p>
            <a:endParaRPr lang="en-US" sz="3600" dirty="0" smtClean="0"/>
          </a:p>
          <a:p>
            <a:pPr marL="0" indent="0">
              <a:buNone/>
            </a:pPr>
            <a:endParaRPr lang="en-US" sz="3600" dirty="0" smtClean="0"/>
          </a:p>
          <a:p>
            <a:endParaRPr lang="en-US" dirty="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¿Preguntas?</a:t>
            </a:r>
            <a:endParaRPr lang="en-US" dirty="0"/>
          </a:p>
        </p:txBody>
      </p:sp>
      <p:pic>
        <p:nvPicPr>
          <p:cNvPr id="7" name="Picture Placeholder 6" descr="stock-illustration-5853965-question-mark.jpg"/>
          <p:cNvPicPr>
            <a:picLocks noGrp="1" noChangeAspect="1"/>
          </p:cNvPicPr>
          <p:nvPr>
            <p:ph sz="quarter" idx="1"/>
          </p:nvPr>
        </p:nvPicPr>
        <p:blipFill>
          <a:blip r:embed="rId3">
            <a:extLst>
              <a:ext uri="{28A0092B-C50C-407E-A947-70E740481C1C}">
                <a14:useLocalDpi xmlns="" xmlns:a14="http://schemas.microsoft.com/office/drawing/2010/main" val="0"/>
              </a:ext>
            </a:extLst>
          </a:blip>
          <a:stretch>
            <a:fillRect/>
          </a:stretch>
        </p:blipFill>
        <p:spPr>
          <a:xfrm>
            <a:off x="2979888" y="1600200"/>
            <a:ext cx="3419174" cy="4495800"/>
          </a:xfrm>
        </p:spPr>
      </p:pic>
      <p:sp>
        <p:nvSpPr>
          <p:cNvPr id="4" name="Slide Number Placeholder 3"/>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43</a:t>
            </a:fld>
            <a:endParaRPr lang="en-US">
              <a:latin typeface="Tw Cen MT"/>
            </a:endParaRPr>
          </a:p>
        </p:txBody>
      </p:sp>
    </p:spTree>
    <p:extLst>
      <p:ext uri="{BB962C8B-B14F-4D97-AF65-F5344CB8AC3E}">
        <p14:creationId xmlns="" xmlns:p14="http://schemas.microsoft.com/office/powerpoint/2010/main" val="198761303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600200" y="2876365"/>
            <a:ext cx="6400800" cy="1752600"/>
          </a:xfrm>
        </p:spPr>
        <p:txBody>
          <a:bodyPr>
            <a:normAutofit/>
          </a:bodyPr>
          <a:lstStyle/>
          <a:p>
            <a:pPr marL="457200" indent="-457200" algn="l">
              <a:buFont typeface="Arial" panose="020B0604020202020204" pitchFamily="34" charset="0"/>
              <a:buChar char="•"/>
            </a:pPr>
            <a:r>
              <a:rPr lang="en-US" sz="4800" dirty="0" smtClean="0"/>
              <a:t>Evaluaciones</a:t>
            </a:r>
          </a:p>
          <a:p>
            <a:pPr marL="457200" indent="-457200" algn="l">
              <a:buFont typeface="Arial" panose="020B0604020202020204" pitchFamily="34" charset="0"/>
              <a:buChar char="•"/>
            </a:pPr>
            <a:r>
              <a:rPr lang="en-US" sz="4800" dirty="0" smtClean="0"/>
              <a:t>Certificados </a:t>
            </a:r>
            <a:endParaRPr lang="en-US" sz="4800" dirty="0"/>
          </a:p>
        </p:txBody>
      </p:sp>
      <p:sp>
        <p:nvSpPr>
          <p:cNvPr id="3" name="Title 2"/>
          <p:cNvSpPr>
            <a:spLocks noGrp="1"/>
          </p:cNvSpPr>
          <p:nvPr>
            <p:ph type="title"/>
          </p:nvPr>
        </p:nvSpPr>
        <p:spPr>
          <a:xfrm>
            <a:off x="2362200" y="4628964"/>
            <a:ext cx="6477000" cy="1238435"/>
          </a:xfrm>
        </p:spPr>
        <p:txBody>
          <a:bodyPr/>
          <a:lstStyle/>
          <a:p>
            <a:r>
              <a:rPr lang="en-US" dirty="0" smtClean="0">
                <a:solidFill>
                  <a:schemeClr val="accent4"/>
                </a:solidFill>
                <a:latin typeface="GeoSlab703 Md BT Medium"/>
                <a:cs typeface="GeoSlab703 Md BT Medium"/>
              </a:rPr>
              <a:t>¡Gracias!</a:t>
            </a:r>
            <a:endParaRPr lang="en-US" dirty="0">
              <a:solidFill>
                <a:schemeClr val="accent4"/>
              </a:solidFill>
              <a:latin typeface="GeoSlab703 Md BT Medium"/>
              <a:cs typeface="GeoSlab703 Md BT Medium"/>
            </a:endParaRPr>
          </a:p>
        </p:txBody>
      </p:sp>
      <p:sp>
        <p:nvSpPr>
          <p:cNvPr id="5" name="Slide Number Placeholder 4"/>
          <p:cNvSpPr>
            <a:spLocks noGrp="1"/>
          </p:cNvSpPr>
          <p:nvPr>
            <p:ph type="sldNum" sz="quarter" idx="12"/>
          </p:nvPr>
        </p:nvSpPr>
        <p:spPr/>
        <p:txBody>
          <a:bodyPr/>
          <a:lstStyle/>
          <a:p>
            <a:fld id="{9180E4DA-F620-7A45-90BE-35F25E5FC9DF}" type="slidenum">
              <a:rPr lang="en-US" smtClean="0">
                <a:solidFill>
                  <a:srgbClr val="3C6E79"/>
                </a:solidFill>
                <a:latin typeface="Tw Cen MT"/>
              </a:rPr>
              <a:pPr/>
              <a:t>44</a:t>
            </a:fld>
            <a:endParaRPr lang="en-US">
              <a:solidFill>
                <a:srgbClr val="3C6E79"/>
              </a:solidFill>
              <a:latin typeface="Tw Cen MT"/>
            </a:endParaRPr>
          </a:p>
        </p:txBody>
      </p:sp>
      <p:sp>
        <p:nvSpPr>
          <p:cNvPr id="6" name="Title 1"/>
          <p:cNvSpPr txBox="1">
            <a:spLocks/>
          </p:cNvSpPr>
          <p:nvPr/>
        </p:nvSpPr>
        <p:spPr>
          <a:xfrm>
            <a:off x="546351" y="869647"/>
            <a:ext cx="8032840" cy="1828800"/>
          </a:xfrm>
          <a:prstGeom prst="rect">
            <a:avLst/>
          </a:prstGeom>
        </p:spPr>
        <p:txBody>
          <a:bodyPr vert="horz" anchor="b">
            <a:normAutofit/>
          </a:bodyPr>
          <a:lstStyle/>
          <a:p>
            <a:pPr lvl="0" defTabSz="914400">
              <a:spcBef>
                <a:spcPct val="0"/>
              </a:spcBef>
              <a:defRPr/>
            </a:pPr>
            <a:r>
              <a:rPr lang="es-MX" sz="3600" dirty="0" smtClean="0">
                <a:solidFill>
                  <a:schemeClr val="accent1"/>
                </a:solidFill>
                <a:latin typeface="GeoSlab703 Md BT Medium"/>
                <a:cs typeface="GeoSlab703 Md BT Medium"/>
              </a:rPr>
              <a:t>Completando el portfolio:</a:t>
            </a:r>
            <a:br>
              <a:rPr lang="es-MX" sz="3600" dirty="0" smtClean="0">
                <a:solidFill>
                  <a:schemeClr val="accent1"/>
                </a:solidFill>
                <a:latin typeface="GeoSlab703 Md BT Medium"/>
                <a:cs typeface="GeoSlab703 Md BT Medium"/>
              </a:rPr>
            </a:br>
            <a:r>
              <a:rPr lang="es-MX" sz="3600" dirty="0" smtClean="0">
                <a:solidFill>
                  <a:schemeClr val="accent1"/>
                </a:solidFill>
                <a:latin typeface="GeoSlab703 Md BT Medium"/>
                <a:cs typeface="GeoSlab703 Md BT Medium"/>
              </a:rPr>
              <a:t>estándares de salud y seguridad</a:t>
            </a:r>
            <a:endParaRPr kumimoji="0" lang="es-MX" sz="3600" b="0" i="0" u="none" strike="noStrike" kern="1200" cap="all" spc="0" normalizeH="0" baseline="0" dirty="0">
              <a:ln>
                <a:noFill/>
              </a:ln>
              <a:solidFill>
                <a:schemeClr val="accent1"/>
              </a:solidFill>
              <a:effectLst/>
              <a:uLnTx/>
              <a:uFillTx/>
              <a:latin typeface="GeoSlab703 Md BT Medium"/>
              <a:ea typeface="+mj-ea"/>
              <a:cs typeface="GeoSlab703 Md BT Medium"/>
            </a:endParaRPr>
          </a:p>
        </p:txBody>
      </p:sp>
    </p:spTree>
    <p:extLst>
      <p:ext uri="{BB962C8B-B14F-4D97-AF65-F5344CB8AC3E}">
        <p14:creationId xmlns="" xmlns:p14="http://schemas.microsoft.com/office/powerpoint/2010/main" val="15848062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Custom 1">
      <a:dk1>
        <a:srgbClr val="1D1B16"/>
      </a:dk1>
      <a:lt1>
        <a:sysClr val="window" lastClr="FFFFFF"/>
      </a:lt1>
      <a:dk2>
        <a:srgbClr val="303029"/>
      </a:dk2>
      <a:lt2>
        <a:srgbClr val="3C6E79"/>
      </a:lt2>
      <a:accent1>
        <a:srgbClr val="92B635"/>
      </a:accent1>
      <a:accent2>
        <a:srgbClr val="FFCB05"/>
      </a:accent2>
      <a:accent3>
        <a:srgbClr val="E68924"/>
      </a:accent3>
      <a:accent4>
        <a:srgbClr val="40766F"/>
      </a:accent4>
      <a:accent5>
        <a:srgbClr val="D02027"/>
      </a:accent5>
      <a:accent6>
        <a:srgbClr val="40766F"/>
      </a:accent6>
      <a:hlink>
        <a:srgbClr val="92B635"/>
      </a:hlink>
      <a:folHlink>
        <a:srgbClr val="FFCB05"/>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3333</TotalTime>
  <Words>6153</Words>
  <Application>Microsoft Office PowerPoint</Application>
  <PresentationFormat>On-screen Show (4:3)</PresentationFormat>
  <Paragraphs>695</Paragraphs>
  <Slides>44</Slides>
  <Notes>44</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Median</vt:lpstr>
      <vt:lpstr>COMpletando el portafolio: estandares de salud y seguridad</vt:lpstr>
      <vt:lpstr>Sesión de Objetivos y Resultados…</vt:lpstr>
      <vt:lpstr> Reflexión  </vt:lpstr>
      <vt:lpstr>Portafolio  </vt:lpstr>
      <vt:lpstr>Evidencias</vt:lpstr>
      <vt:lpstr>Ejemplo de Evidencia</vt:lpstr>
      <vt:lpstr>Requisitos del Portafolio (Nota: Designación del QRIS otorgada por el centro de licencias del OCC)</vt:lpstr>
      <vt:lpstr>Proceso de Desarrollo y Presentación del Portafolio</vt:lpstr>
      <vt:lpstr>Puntuación Porcentual – Mínimo para Lograr la Clasificación</vt:lpstr>
      <vt:lpstr>¿Que nivel de Estrella?</vt:lpstr>
      <vt:lpstr>HS1: Los niños reciben formación y apoyo para manejar de manera independiente las prácticas de salud e higiene. </vt:lpstr>
      <vt:lpstr>Evidencia </vt:lpstr>
      <vt:lpstr>¿Como podemos implementar esto?</vt:lpstr>
      <vt:lpstr>¿Como podemos emplementar esto?</vt:lpstr>
      <vt:lpstr>¿Como podemos emplementar esto?</vt:lpstr>
      <vt:lpstr>Escribiendo una descripción…</vt:lpstr>
      <vt:lpstr>HS2: Los niños reciben formación y apoyo sobre reglas y expectativas de seguridad. </vt:lpstr>
      <vt:lpstr>Evidencia</vt:lpstr>
      <vt:lpstr>¿Como podemos implementar esto?</vt:lpstr>
      <vt:lpstr>¿Como podemos implementar esto?</vt:lpstr>
      <vt:lpstr>Escribiendo su descripción…</vt:lpstr>
      <vt:lpstr>HS3: Se apoyan y alientan los hábitos alimenticios saludables. </vt:lpstr>
      <vt:lpstr>Evidencia</vt:lpstr>
      <vt:lpstr>¿Como podemos implementar esto?</vt:lpstr>
      <vt:lpstr>¿Como podemos implementar esto?</vt:lpstr>
      <vt:lpstr>¿Como podemos implementar esto?</vt:lpstr>
      <vt:lpstr>Póliza por escrita…</vt:lpstr>
      <vt:lpstr>HS4: Se apoya y alienta los hábitos de ejercicio saludables. </vt:lpstr>
      <vt:lpstr>Evidencia</vt:lpstr>
      <vt:lpstr>¿Como podemos implementar esto?</vt:lpstr>
      <vt:lpstr>¿Como podemos implementar esto?</vt:lpstr>
      <vt:lpstr>Escribiendo su descripción…</vt:lpstr>
      <vt:lpstr>HS5: El personal del programa colabora con los profesionales de la salud y servicios relacionados a fin de abordar las necesidades individuales de salud de los niños según corresponda. </vt:lpstr>
      <vt:lpstr>Evidencia</vt:lpstr>
      <vt:lpstr>¿Como podemos implementar esto?</vt:lpstr>
      <vt:lpstr>¿Como podemos implementar esto?</vt:lpstr>
      <vt:lpstr>Escribiendo su póliza…</vt:lpstr>
      <vt:lpstr>HS6 - El programa utiliza el tiempo que los niños pasan delante de una pantalla de manera adecuada. </vt:lpstr>
      <vt:lpstr>Evidencia</vt:lpstr>
      <vt:lpstr>¿Como podemos implementar este programa-ampliamente?</vt:lpstr>
      <vt:lpstr>¿Como podemos implementar este programa-ampliamente?</vt:lpstr>
      <vt:lpstr>Escribiendo una descripción…</vt:lpstr>
      <vt:lpstr>¿Preguntas?</vt:lpstr>
      <vt:lpstr>¡Gracias!</vt:lpstr>
    </vt:vector>
  </TitlesOfParts>
  <Company>Western Oregon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Western Oregon University</dc:creator>
  <cp:lastModifiedBy>Heather Irace</cp:lastModifiedBy>
  <cp:revision>220</cp:revision>
  <cp:lastPrinted>2014-02-27T19:49:16Z</cp:lastPrinted>
  <dcterms:created xsi:type="dcterms:W3CDTF">2014-02-11T16:58:11Z</dcterms:created>
  <dcterms:modified xsi:type="dcterms:W3CDTF">2015-09-04T17:08:02Z</dcterms:modified>
</cp:coreProperties>
</file>