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Default Extension="gif" ContentType="image/gif"/>
  <Override PartName="/ppt/diagrams/data5.xml" ContentType="application/vnd.openxmlformats-officedocument.drawingml.diagramData+xml"/>
  <Override PartName="/ppt/notesSlides/notesSlide20.xml" ContentType="application/vnd.openxmlformats-officedocument.presentationml.notesSlide+xml"/>
  <Override PartName="/ppt/diagrams/colors7.xml" ContentType="application/vnd.openxmlformats-officedocument.drawingml.diagramColors+xml"/>
  <Override PartName="/ppt/diagrams/drawing8.xml" ContentType="application/vnd.ms-office.drawingml.diagramDrawing+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notesSlides/notesSlide25.xml" ContentType="application/vnd.openxmlformats-officedocument.presentationml.notesSlide+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handoutMasterIdLst>
    <p:handoutMasterId r:id="rId38"/>
  </p:handoutMasterIdLst>
  <p:sldIdLst>
    <p:sldId id="257" r:id="rId2"/>
    <p:sldId id="258" r:id="rId3"/>
    <p:sldId id="350" r:id="rId4"/>
    <p:sldId id="371" r:id="rId5"/>
    <p:sldId id="372" r:id="rId6"/>
    <p:sldId id="373" r:id="rId7"/>
    <p:sldId id="374" r:id="rId8"/>
    <p:sldId id="376" r:id="rId9"/>
    <p:sldId id="378" r:id="rId10"/>
    <p:sldId id="284" r:id="rId11"/>
    <p:sldId id="379" r:id="rId12"/>
    <p:sldId id="358" r:id="rId13"/>
    <p:sldId id="359" r:id="rId14"/>
    <p:sldId id="360" r:id="rId15"/>
    <p:sldId id="384" r:id="rId16"/>
    <p:sldId id="352" r:id="rId17"/>
    <p:sldId id="380" r:id="rId18"/>
    <p:sldId id="361" r:id="rId19"/>
    <p:sldId id="365" r:id="rId20"/>
    <p:sldId id="369" r:id="rId21"/>
    <p:sldId id="383" r:id="rId22"/>
    <p:sldId id="353" r:id="rId23"/>
    <p:sldId id="381" r:id="rId24"/>
    <p:sldId id="363" r:id="rId25"/>
    <p:sldId id="364" r:id="rId26"/>
    <p:sldId id="368" r:id="rId27"/>
    <p:sldId id="385" r:id="rId28"/>
    <p:sldId id="355" r:id="rId29"/>
    <p:sldId id="382" r:id="rId30"/>
    <p:sldId id="366" r:id="rId31"/>
    <p:sldId id="367" r:id="rId32"/>
    <p:sldId id="370" r:id="rId33"/>
    <p:sldId id="386" r:id="rId34"/>
    <p:sldId id="273" r:id="rId35"/>
    <p:sldId id="349" r:id="rId36"/>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4">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2B635"/>
    <a:srgbClr val="D02027"/>
    <a:srgbClr val="40766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882" autoAdjust="0"/>
  </p:normalViewPr>
  <p:slideViewPr>
    <p:cSldViewPr snapToGrid="0" snapToObjects="1">
      <p:cViewPr varScale="1">
        <p:scale>
          <a:sx n="62" d="100"/>
          <a:sy n="62" d="100"/>
        </p:scale>
        <p:origin x="-1224" y="-90"/>
      </p:cViewPr>
      <p:guideLst>
        <p:guide orient="horz" pos="2160"/>
        <p:guide pos="2880"/>
      </p:guideLst>
    </p:cSldViewPr>
  </p:slideViewPr>
  <p:notesTextViewPr>
    <p:cViewPr>
      <p:scale>
        <a:sx n="100" d="100"/>
        <a:sy n="100" d="100"/>
      </p:scale>
      <p:origin x="0" y="0"/>
    </p:cViewPr>
  </p:notesTextViewPr>
  <p:sorterViewPr>
    <p:cViewPr>
      <p:scale>
        <a:sx n="30" d="100"/>
        <a:sy n="30" d="100"/>
      </p:scale>
      <p:origin x="0" y="0"/>
    </p:cViewPr>
  </p:sorterViewPr>
  <p:notesViewPr>
    <p:cSldViewPr snapToGrid="0" snapToObjects="1" showGuides="1">
      <p:cViewPr varScale="1">
        <p:scale>
          <a:sx n="81" d="100"/>
          <a:sy n="81" d="100"/>
        </p:scale>
        <p:origin x="-2052" y="-84"/>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1" qsCatId="simple" csTypeId="urn:microsoft.com/office/officeart/2005/8/colors/colorful1#1" csCatId="colorful" phldr="1"/>
      <dgm:spPr/>
      <dgm:t>
        <a:bodyPr/>
        <a:lstStyle/>
        <a:p>
          <a:endParaRPr lang="en-US"/>
        </a:p>
      </dgm:t>
    </dgm:pt>
    <dgm:pt modelId="{0D519068-69A4-094E-9A13-2E925E69079F}">
      <dgm:prSet phldrT="[Text]" custT="1"/>
      <dgm:spPr>
        <a:solidFill>
          <a:schemeClr val="accent1"/>
        </a:solidFill>
        <a:ln>
          <a:solidFill>
            <a:schemeClr val="accent1"/>
          </a:solidFill>
        </a:ln>
      </dgm:spPr>
      <dgm:t>
        <a:bodyPr/>
        <a:lstStyle/>
        <a:p>
          <a:r>
            <a:rPr lang="es-MX" sz="1900" noProof="0" dirty="0" smtClean="0">
              <a:solidFill>
                <a:schemeClr val="tx1"/>
              </a:solidFill>
            </a:rPr>
            <a:t>Examinar los estándares de las normas familiares del QRIS y aplicar los estándares en su programa. </a:t>
          </a:r>
          <a:endParaRPr lang="es-MX" sz="1900" noProof="0" dirty="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a:solidFill>
          <a:schemeClr val="accent1"/>
        </a:solidFill>
        <a:ln>
          <a:solidFill>
            <a:schemeClr val="accent1"/>
          </a:solidFill>
        </a:ln>
      </dgm:spPr>
      <dgm:t>
        <a:bodyPr/>
        <a:lstStyle/>
        <a:p>
          <a:endParaRPr lang="en-US"/>
        </a:p>
      </dgm:t>
    </dgm:pt>
    <dgm:pt modelId="{C4AEC787-CBC6-4996-98AE-486256A06482}">
      <dgm:prSet phldrT="[Text]"/>
      <dgm:spPr>
        <a:solidFill>
          <a:schemeClr val="accent4"/>
        </a:solidFill>
        <a:ln>
          <a:solidFill>
            <a:schemeClr val="accent4"/>
          </a:solidFill>
        </a:ln>
      </dgm:spPr>
      <dgm:t>
        <a:bodyPr/>
        <a:lstStyle/>
        <a:p>
          <a:r>
            <a:rPr lang="es-MX" noProof="0" dirty="0" smtClean="0">
              <a:solidFill>
                <a:schemeClr val="tx1"/>
              </a:solidFill>
            </a:rPr>
            <a:t>Discutir ampliamente en los programas la implementación de normas familiares, pólizas y procedimientos, mientras crea la documentación de su portafolio del QRIS</a:t>
          </a:r>
          <a:r>
            <a:rPr lang="en-US" dirty="0" smtClean="0">
              <a:solidFill>
                <a:schemeClr val="tx1"/>
              </a:solidFill>
            </a:rPr>
            <a:t>.</a:t>
          </a:r>
          <a:endParaRPr lang="en-US" dirty="0">
            <a:solidFill>
              <a:schemeClr val="tx1"/>
            </a:solidFill>
          </a:endParaRPr>
        </a:p>
      </dgm:t>
    </dgm:pt>
    <dgm:pt modelId="{4CD8EED3-D526-4029-996D-5AD4F4A3D7BB}" type="parTrans" cxnId="{2007E4D3-56FF-423E-80D0-F4DE009E89D5}">
      <dgm:prSet/>
      <dgm:spPr>
        <a:solidFill>
          <a:schemeClr val="accent4"/>
        </a:solidFill>
        <a:ln>
          <a:solidFill>
            <a:schemeClr val="accent4"/>
          </a:solidFill>
        </a:ln>
      </dgm:spPr>
      <dgm:t>
        <a:bodyPr/>
        <a:lstStyle/>
        <a:p>
          <a:endParaRPr lang="en-US"/>
        </a:p>
      </dgm:t>
    </dgm:pt>
    <dgm:pt modelId="{141197A7-6EDC-4D13-A198-D38DC57524B5}" type="sibTrans" cxnId="{2007E4D3-56FF-423E-80D0-F4DE009E89D5}">
      <dgm:prSet/>
      <dgm:spPr/>
      <dgm:t>
        <a:bodyPr/>
        <a:lstStyle/>
        <a:p>
          <a:endParaRPr lang="en-US"/>
        </a:p>
      </dgm:t>
    </dgm:pt>
    <dgm:pt modelId="{BB517F9B-B5BA-49D0-82F4-35CEFCF82505}">
      <dgm:prSet phldrT="[Text]"/>
      <dgm:spPr>
        <a:solidFill>
          <a:schemeClr val="accent5"/>
        </a:solidFill>
        <a:ln>
          <a:solidFill>
            <a:schemeClr val="accent5"/>
          </a:solidFill>
        </a:ln>
      </dgm:spPr>
      <dgm:t>
        <a:bodyPr/>
        <a:lstStyle/>
        <a:p>
          <a:r>
            <a:rPr lang="es-MX" noProof="0" dirty="0" smtClean="0">
              <a:solidFill>
                <a:schemeClr val="tx1"/>
              </a:solidFill>
            </a:rPr>
            <a:t>Obtener el conocimiento necesario para poder completar la parte necesaria de “Las </a:t>
          </a:r>
          <a:r>
            <a:rPr lang="es-MX" noProof="0" dirty="0" smtClean="0">
              <a:solidFill>
                <a:schemeClr val="tx1"/>
              </a:solidFill>
            </a:rPr>
            <a:t>colaboración con las familias” </a:t>
          </a:r>
          <a:r>
            <a:rPr lang="es-MX" noProof="0" dirty="0" smtClean="0">
              <a:solidFill>
                <a:schemeClr val="tx1"/>
              </a:solidFill>
            </a:rPr>
            <a:t>del portafolio del QRIS</a:t>
          </a:r>
          <a:endParaRPr lang="es-MX" noProof="0" dirty="0">
            <a:solidFill>
              <a:schemeClr val="tx1"/>
            </a:solidFill>
          </a:endParaRPr>
        </a:p>
      </dgm:t>
    </dgm:pt>
    <dgm:pt modelId="{CB1D6D87-94C4-4843-B3D8-5BDC1076D6A8}" type="parTrans" cxnId="{67C77CF4-95C2-4A7B-AF91-07C6E1C3F8D0}">
      <dgm:prSet/>
      <dgm:spPr/>
      <dgm:t>
        <a:bodyPr/>
        <a:lstStyle/>
        <a:p>
          <a:endParaRPr lang="en-US"/>
        </a:p>
      </dgm:t>
    </dgm:pt>
    <dgm:pt modelId="{8169F39C-A175-456F-BC97-84E493C872E2}" type="sibTrans" cxnId="{67C77CF4-95C2-4A7B-AF91-07C6E1C3F8D0}">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D92FF57C-DB7C-4DA4-B9BF-7497C784A856}" type="pres">
      <dgm:prSet presAssocID="{BB517F9B-B5BA-49D0-82F4-35CEFCF82505}" presName="centerShape" presStyleLbl="node0" presStyleIdx="0" presStyleCnt="1" custLinFactNeighborX="576"/>
      <dgm:spPr/>
      <dgm:t>
        <a:bodyPr/>
        <a:lstStyle/>
        <a:p>
          <a:endParaRPr lang="en-US"/>
        </a:p>
      </dgm:t>
    </dgm:pt>
    <dgm:pt modelId="{5186B71D-01FE-4DF6-9F7C-77C355D31455}" type="pres">
      <dgm:prSet presAssocID="{E1CAC231-8DF5-814D-A155-8E995D7B8356}" presName="parTrans" presStyleLbl="bgSibTrans2D1" presStyleIdx="0" presStyleCnt="2"/>
      <dgm:spPr/>
      <dgm:t>
        <a:bodyPr/>
        <a:lstStyle/>
        <a:p>
          <a:endParaRPr lang="en-US"/>
        </a:p>
      </dgm:t>
    </dgm:pt>
    <dgm:pt modelId="{25EA2F8A-8E69-4533-A51A-FC0EDE011A2B}" type="pres">
      <dgm:prSet presAssocID="{0D519068-69A4-094E-9A13-2E925E69079F}" presName="node" presStyleLbl="node1" presStyleIdx="0" presStyleCnt="2">
        <dgm:presLayoutVars>
          <dgm:bulletEnabled val="1"/>
        </dgm:presLayoutVars>
      </dgm:prSet>
      <dgm:spPr/>
      <dgm:t>
        <a:bodyPr/>
        <a:lstStyle/>
        <a:p>
          <a:endParaRPr lang="en-US"/>
        </a:p>
      </dgm:t>
    </dgm:pt>
    <dgm:pt modelId="{4DBE83A5-F7A2-45EA-9691-19E870260D49}" type="pres">
      <dgm:prSet presAssocID="{4CD8EED3-D526-4029-996D-5AD4F4A3D7BB}" presName="parTrans" presStyleLbl="bgSibTrans2D1" presStyleIdx="1" presStyleCnt="2"/>
      <dgm:spPr/>
      <dgm:t>
        <a:bodyPr/>
        <a:lstStyle/>
        <a:p>
          <a:endParaRPr lang="en-US"/>
        </a:p>
      </dgm:t>
    </dgm:pt>
    <dgm:pt modelId="{7CF3EC4D-86A9-416A-AE29-016DB8F31B07}" type="pres">
      <dgm:prSet presAssocID="{C4AEC787-CBC6-4996-98AE-486256A06482}" presName="node" presStyleLbl="node1" presStyleIdx="1" presStyleCnt="2">
        <dgm:presLayoutVars>
          <dgm:bulletEnabled val="1"/>
        </dgm:presLayoutVars>
      </dgm:prSet>
      <dgm:spPr/>
      <dgm:t>
        <a:bodyPr/>
        <a:lstStyle/>
        <a:p>
          <a:endParaRPr lang="en-US"/>
        </a:p>
      </dgm:t>
    </dgm:pt>
  </dgm:ptLst>
  <dgm:cxnLst>
    <dgm:cxn modelId="{BE2CC34F-6BCB-473B-9C0D-CA188ADD9B19}" type="presOf" srcId="{4CD8EED3-D526-4029-996D-5AD4F4A3D7BB}" destId="{4DBE83A5-F7A2-45EA-9691-19E870260D49}" srcOrd="0" destOrd="0" presId="urn:microsoft.com/office/officeart/2005/8/layout/radial4"/>
    <dgm:cxn modelId="{2007E4D3-56FF-423E-80D0-F4DE009E89D5}" srcId="{BB517F9B-B5BA-49D0-82F4-35CEFCF82505}" destId="{C4AEC787-CBC6-4996-98AE-486256A06482}" srcOrd="1" destOrd="0" parTransId="{4CD8EED3-D526-4029-996D-5AD4F4A3D7BB}" sibTransId="{141197A7-6EDC-4D13-A198-D38DC57524B5}"/>
    <dgm:cxn modelId="{63173BBF-933A-4333-8F40-649FF623827D}" type="presOf" srcId="{E1CAC231-8DF5-814D-A155-8E995D7B8356}" destId="{5186B71D-01FE-4DF6-9F7C-77C355D31455}" srcOrd="0" destOrd="0" presId="urn:microsoft.com/office/officeart/2005/8/layout/radial4"/>
    <dgm:cxn modelId="{2B265F7E-B528-4833-9A02-845EADCBA200}" type="presOf" srcId="{0D519068-69A4-094E-9A13-2E925E69079F}" destId="{25EA2F8A-8E69-4533-A51A-FC0EDE011A2B}" srcOrd="0" destOrd="0" presId="urn:microsoft.com/office/officeart/2005/8/layout/radial4"/>
    <dgm:cxn modelId="{DD7EF457-C24E-45C9-A3C5-07EA1DEF7144}" type="presOf" srcId="{C4AEC787-CBC6-4996-98AE-486256A06482}" destId="{7CF3EC4D-86A9-416A-AE29-016DB8F31B07}" srcOrd="0" destOrd="0" presId="urn:microsoft.com/office/officeart/2005/8/layout/radial4"/>
    <dgm:cxn modelId="{EF2A7A0F-1E7D-9745-905F-2A699DC7198A}" srcId="{BB517F9B-B5BA-49D0-82F4-35CEFCF82505}" destId="{0D519068-69A4-094E-9A13-2E925E69079F}" srcOrd="0" destOrd="0" parTransId="{E1CAC231-8DF5-814D-A155-8E995D7B8356}" sibTransId="{3DAAF729-72CE-ED41-A433-7A6F983CDE29}"/>
    <dgm:cxn modelId="{67C77CF4-95C2-4A7B-AF91-07C6E1C3F8D0}" srcId="{8CC376E2-A192-F746-B61E-7ED1422F1AEB}" destId="{BB517F9B-B5BA-49D0-82F4-35CEFCF82505}" srcOrd="0" destOrd="0" parTransId="{CB1D6D87-94C4-4843-B3D8-5BDC1076D6A8}" sibTransId="{8169F39C-A175-456F-BC97-84E493C872E2}"/>
    <dgm:cxn modelId="{9CC71500-A60E-5546-BE4A-F098047489BD}" type="presOf" srcId="{8CC376E2-A192-F746-B61E-7ED1422F1AEB}" destId="{00E5D53C-E5BD-FD44-852B-CFF991FE8CAF}" srcOrd="0" destOrd="0" presId="urn:microsoft.com/office/officeart/2005/8/layout/radial4"/>
    <dgm:cxn modelId="{53976A97-B71D-4983-8AD6-DF5BEDB3FDBB}" type="presOf" srcId="{BB517F9B-B5BA-49D0-82F4-35CEFCF82505}" destId="{D92FF57C-DB7C-4DA4-B9BF-7497C784A856}" srcOrd="0" destOrd="0" presId="urn:microsoft.com/office/officeart/2005/8/layout/radial4"/>
    <dgm:cxn modelId="{4159AAE7-5C0F-4FC4-9E28-DF9C02A64DC2}" type="presParOf" srcId="{00E5D53C-E5BD-FD44-852B-CFF991FE8CAF}" destId="{D92FF57C-DB7C-4DA4-B9BF-7497C784A856}" srcOrd="0" destOrd="0" presId="urn:microsoft.com/office/officeart/2005/8/layout/radial4"/>
    <dgm:cxn modelId="{9AC1E926-7096-4617-ADD4-699E77B421D9}" type="presParOf" srcId="{00E5D53C-E5BD-FD44-852B-CFF991FE8CAF}" destId="{5186B71D-01FE-4DF6-9F7C-77C355D31455}" srcOrd="1" destOrd="0" presId="urn:microsoft.com/office/officeart/2005/8/layout/radial4"/>
    <dgm:cxn modelId="{AB8BF92E-B29E-41A8-AFB9-0E5F7AFEEEDA}" type="presParOf" srcId="{00E5D53C-E5BD-FD44-852B-CFF991FE8CAF}" destId="{25EA2F8A-8E69-4533-A51A-FC0EDE011A2B}" srcOrd="2" destOrd="0" presId="urn:microsoft.com/office/officeart/2005/8/layout/radial4"/>
    <dgm:cxn modelId="{99661F02-A31A-4F2C-9D3F-6F5FDF9A1B61}" type="presParOf" srcId="{00E5D53C-E5BD-FD44-852B-CFF991FE8CAF}" destId="{4DBE83A5-F7A2-45EA-9691-19E870260D49}" srcOrd="3" destOrd="0" presId="urn:microsoft.com/office/officeart/2005/8/layout/radial4"/>
    <dgm:cxn modelId="{18F84CD4-33F1-4390-AF05-3D4B78D45546}" type="presParOf" srcId="{00E5D53C-E5BD-FD44-852B-CFF991FE8CAF}" destId="{7CF3EC4D-86A9-416A-AE29-016DB8F31B07}" srcOrd="4"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Las familias asisten a las reuniones y/o son parte de grupos de consejería a fin de proporcionar aportaciones sobre el programa y las decisiones de política.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El programa aplica una encuesta a las familias una vez al año en el idioma de su preferencia y utiliza sus aportaciones para la toma de decisiones sobre su política.</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El programa recopila información de manera continuada a fin de tomar decisiones sobre su política mediante el correo electrónico, el buzón de sugerencias, cuadernos, etc.</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D0E1CAC2-EED9-DF4F-BE92-7632D49F9B3C}" type="presOf" srcId="{40AD2A2B-7EEC-4E48-A9F9-2D301F90A22F}" destId="{6E37CCFF-3A23-0642-9D00-EEF96B54ED0C}"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B751CB1F-5BF1-476A-98C9-04EC9778C560}" type="presOf" srcId="{D0D01A6E-9679-7942-9CD5-8F0CD00C1FE2}" destId="{4A3026D2-0489-BC42-948D-1014A8B91B65}" srcOrd="0" destOrd="0" presId="urn:microsoft.com/office/officeart/2005/8/layout/vList6"/>
    <dgm:cxn modelId="{D49182E2-6686-6E4D-9139-630B578048F3}" type="presOf" srcId="{C8F01D3C-9142-FB44-BE51-94470A5DAB50}" destId="{57A0C2F8-366D-BA47-B066-6BEF5ADF767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43DC83B0-4371-A144-BFC7-7907DD7B1EBE}" type="presOf" srcId="{A4271B27-25EF-EF43-8871-0F356A1B5E43}" destId="{906C1F50-CA77-634E-9691-F29D4FC9F4AC}" srcOrd="0" destOrd="0" presId="urn:microsoft.com/office/officeart/2005/8/layout/vList6"/>
    <dgm:cxn modelId="{CB93954F-7B4F-F247-AAD0-F4A5A6B66129}" type="presOf" srcId="{5EE33059-618B-544F-824E-3AD0CD43118B}" destId="{D896B76E-32EB-1140-B9DC-F57950572393}"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06B12246-5DF3-FA49-A93A-6C9E2E05F355}"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17725E18-EB16-B54B-8019-E2F55069261E}" type="presOf" srcId="{066A7990-AD35-3D42-A854-B39CAC6135D9}" destId="{4EAFE5B6-71B7-0B41-82EC-D08FCC16EF5A}" srcOrd="0" destOrd="0" presId="urn:microsoft.com/office/officeart/2005/8/layout/vList6"/>
    <dgm:cxn modelId="{5A17DEEE-538C-FE42-97A4-62702885D98D}" type="presParOf" srcId="{906C1F50-CA77-634E-9691-F29D4FC9F4AC}" destId="{142ABCC6-5E41-4A45-B444-6E2206D5BE05}" srcOrd="0" destOrd="0" presId="urn:microsoft.com/office/officeart/2005/8/layout/vList6"/>
    <dgm:cxn modelId="{BE474968-9F1E-4A4C-9E5C-9D3E4F6E989F}" type="presParOf" srcId="{142ABCC6-5E41-4A45-B444-6E2206D5BE05}" destId="{0F246E25-F403-5548-AF57-6DDA04A5A6A2}" srcOrd="0" destOrd="0" presId="urn:microsoft.com/office/officeart/2005/8/layout/vList6"/>
    <dgm:cxn modelId="{BC587DC9-55DA-2D42-87FA-5BED3D5B5449}" type="presParOf" srcId="{142ABCC6-5E41-4A45-B444-6E2206D5BE05}" destId="{4A3026D2-0489-BC42-948D-1014A8B91B65}" srcOrd="1" destOrd="0" presId="urn:microsoft.com/office/officeart/2005/8/layout/vList6"/>
    <dgm:cxn modelId="{472496E5-8D58-6046-9089-69B0FE51AB8C}" type="presParOf" srcId="{906C1F50-CA77-634E-9691-F29D4FC9F4AC}" destId="{A8AC7BFF-4C1C-684E-A61E-301854006E4C}" srcOrd="1" destOrd="0" presId="urn:microsoft.com/office/officeart/2005/8/layout/vList6"/>
    <dgm:cxn modelId="{2AAE9ED4-FAC2-3543-A6DF-D4C2213A8AA7}" type="presParOf" srcId="{906C1F50-CA77-634E-9691-F29D4FC9F4AC}" destId="{BEC9E9B9-33EA-314F-B9D1-359E56D852AA}" srcOrd="2" destOrd="0" presId="urn:microsoft.com/office/officeart/2005/8/layout/vList6"/>
    <dgm:cxn modelId="{395C0FE1-73DE-DB40-9EAC-217C3B39F420}" type="presParOf" srcId="{BEC9E9B9-33EA-314F-B9D1-359E56D852AA}" destId="{D896B76E-32EB-1140-B9DC-F57950572393}" srcOrd="0" destOrd="0" presId="urn:microsoft.com/office/officeart/2005/8/layout/vList6"/>
    <dgm:cxn modelId="{0B09A961-73BA-2249-927A-94AA765B88AC}" type="presParOf" srcId="{BEC9E9B9-33EA-314F-B9D1-359E56D852AA}" destId="{57A0C2F8-366D-BA47-B066-6BEF5ADF767A}" srcOrd="1" destOrd="0" presId="urn:microsoft.com/office/officeart/2005/8/layout/vList6"/>
    <dgm:cxn modelId="{F35918B0-DAEC-5A4D-8B89-A8AFBB560DA3}" type="presParOf" srcId="{906C1F50-CA77-634E-9691-F29D4FC9F4AC}" destId="{6702E53F-76E0-AD46-9052-BF399DC9ED74}" srcOrd="3" destOrd="0" presId="urn:microsoft.com/office/officeart/2005/8/layout/vList6"/>
    <dgm:cxn modelId="{3908C540-5E7E-7849-A40E-FDAD387EC559}" type="presParOf" srcId="{906C1F50-CA77-634E-9691-F29D4FC9F4AC}" destId="{2C1B8258-F120-7541-AE2F-0C266E05ED5B}" srcOrd="4" destOrd="0" presId="urn:microsoft.com/office/officeart/2005/8/layout/vList6"/>
    <dgm:cxn modelId="{B5BEDBC6-0020-0749-9DC9-8F613B616C2E}" type="presParOf" srcId="{2C1B8258-F120-7541-AE2F-0C266E05ED5B}" destId="{4EAFE5B6-71B7-0B41-82EC-D08FCC16EF5A}" srcOrd="0" destOrd="0" presId="urn:microsoft.com/office/officeart/2005/8/layout/vList6"/>
    <dgm:cxn modelId="{8AA742AF-AB40-1E48-9DD3-A99A88247DB6}"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smtClean="0"/>
            <a:t>Política para incluir a las familias en los grupos de consejería o reuniones del programa.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Hoja de Puntuación de Encuesta Familiar del QRIS en la que se han resumido las respuestas del 50% o más de las familias.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smtClean="0"/>
            <a:t>Puntuación promedio de 3 o más en la pregunta 1 de la Encuesta Familiar del QRIS.</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AFA19E5E-6125-4570-B41C-1CBA7116E3EF}">
      <dgm:prSet custT="1"/>
      <dgm:spPr/>
      <dgm:t>
        <a:bodyPr/>
        <a:lstStyle/>
        <a:p>
          <a:r>
            <a:rPr lang="es-ES" sz="1800" dirty="0" smtClean="0"/>
            <a:t>Ejemplo escrito del modo en que el programa ha respondido a las aportaciones de las </a:t>
          </a:r>
          <a:r>
            <a:rPr lang="en-US" sz="1800" dirty="0" smtClean="0"/>
            <a:t>familias.</a:t>
          </a:r>
        </a:p>
      </dgm:t>
    </dgm:pt>
    <dgm:pt modelId="{2E5ABB9F-84B5-4A0C-BA77-08963941BA9F}" type="parTrans" cxnId="{B631580E-4C86-46A3-B4CE-437B9A05201E}">
      <dgm:prSet/>
      <dgm:spPr/>
      <dgm:t>
        <a:bodyPr/>
        <a:lstStyle/>
        <a:p>
          <a:endParaRPr lang="en-US"/>
        </a:p>
      </dgm:t>
    </dgm:pt>
    <dgm:pt modelId="{BC6458E1-8556-45AA-A354-87D95CE23815}" type="sibTrans" cxnId="{B631580E-4C86-46A3-B4CE-437B9A05201E}">
      <dgm:prSet/>
      <dgm:spPr/>
      <dgm:t>
        <a:bodyPr/>
        <a:lstStyle/>
        <a:p>
          <a:endParaRPr lang="en-US"/>
        </a:p>
      </dgm:t>
    </dgm:pt>
    <dgm:pt modelId="{8EA9DEA7-5079-424A-BFA3-A616B38931C6}">
      <dgm:prSet custT="1"/>
      <dgm:spPr/>
      <dgm:t>
        <a:bodyPr/>
        <a:lstStyle/>
        <a:p>
          <a:r>
            <a:rPr lang="es-ES" sz="1800" dirty="0" smtClean="0"/>
            <a:t>Ejemplo escrito del modo en que el programa ha respondido a las aportaciones de las familias obtenidas a partir de la información recopilada.</a:t>
          </a:r>
          <a:endParaRPr lang="en-US" sz="1800" dirty="0" smtClean="0"/>
        </a:p>
      </dgm:t>
    </dgm:pt>
    <dgm:pt modelId="{E19A5551-432B-415C-BBDA-B871E60451B8}" type="parTrans" cxnId="{FBDB1482-CDC9-4571-A7CE-375DA632751B}">
      <dgm:prSet/>
      <dgm:spPr/>
      <dgm:t>
        <a:bodyPr/>
        <a:lstStyle/>
        <a:p>
          <a:endParaRPr lang="en-US"/>
        </a:p>
      </dgm:t>
    </dgm:pt>
    <dgm:pt modelId="{F3E536CE-DD55-48C9-977D-9F2F626D77CB}" type="sibTrans" cxnId="{FBDB1482-CDC9-4571-A7CE-375DA632751B}">
      <dgm:prSet/>
      <dgm:spPr/>
      <dgm:t>
        <a:bodyPr/>
        <a:lstStyle/>
        <a:p>
          <a:endParaRPr lang="en-US"/>
        </a:p>
      </dgm:t>
    </dgm:pt>
    <dgm:pt modelId="{DDA63FD3-EAD8-46AB-BD40-CC4619EACB8D}">
      <dgm:prSet custT="1"/>
      <dgm:spPr/>
      <dgm:t>
        <a:bodyPr/>
        <a:lstStyle/>
        <a:p>
          <a:r>
            <a:rPr lang="es-ES" sz="1800" dirty="0" smtClean="0"/>
            <a:t>Ejemplo escrito de cómo el programa respondió a los aportes de las familias obtenidos en las reuniones o grupos de consejería.</a:t>
          </a:r>
          <a:endParaRPr lang="en-US" sz="1800" dirty="0" smtClean="0"/>
        </a:p>
      </dgm:t>
    </dgm:pt>
    <dgm:pt modelId="{A0009713-407D-48F2-8638-ED0CD3D19418}" type="parTrans" cxnId="{3A1EB18D-7FED-440A-81BF-99CE18205273}">
      <dgm:prSet/>
      <dgm:spPr/>
      <dgm:t>
        <a:bodyPr/>
        <a:lstStyle/>
        <a:p>
          <a:endParaRPr lang="en-US"/>
        </a:p>
      </dgm:t>
    </dgm:pt>
    <dgm:pt modelId="{EA65D7E8-6730-4D00-BF9A-0A0575E89811}" type="sibTrans" cxnId="{3A1EB18D-7FED-440A-81BF-99CE18205273}">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88ABABAA-DF14-4D70-878B-5F44140A4598}" type="presOf" srcId="{8EA9DEA7-5079-424A-BFA3-A616B38931C6}" destId="{57A0C2F8-366D-BA47-B066-6BEF5ADF767A}" srcOrd="0" destOrd="1"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E2A1ED8D-FB55-4280-89C3-21DA0525AACA}" type="presOf" srcId="{C8F01D3C-9142-FB44-BE51-94470A5DAB50}" destId="{57A0C2F8-366D-BA47-B066-6BEF5ADF767A}" srcOrd="0" destOrd="0" presId="urn:microsoft.com/office/officeart/2005/8/layout/vList6"/>
    <dgm:cxn modelId="{177A2592-2DE8-4CD8-8A0B-F02E8AE42554}" type="presOf" srcId="{D715BB17-1654-6E40-A04A-C8A92CCDFBC8}" destId="{0F246E25-F403-5548-AF57-6DDA04A5A6A2}" srcOrd="0" destOrd="0" presId="urn:microsoft.com/office/officeart/2005/8/layout/vList6"/>
    <dgm:cxn modelId="{38B4E778-5FBD-4331-AF2B-BBA03788CBF5}" type="presOf" srcId="{D0D01A6E-9679-7942-9CD5-8F0CD00C1FE2}" destId="{4A3026D2-0489-BC42-948D-1014A8B91B65}" srcOrd="0" destOrd="0" presId="urn:microsoft.com/office/officeart/2005/8/layout/vList6"/>
    <dgm:cxn modelId="{FBDB1482-CDC9-4571-A7CE-375DA632751B}" srcId="{5EE33059-618B-544F-824E-3AD0CD43118B}" destId="{8EA9DEA7-5079-424A-BFA3-A616B38931C6}" srcOrd="1" destOrd="0" parTransId="{E19A5551-432B-415C-BBDA-B871E60451B8}" sibTransId="{F3E536CE-DD55-48C9-977D-9F2F626D77CB}"/>
    <dgm:cxn modelId="{09C7DB4D-7E75-4C0D-BDB6-43A872C80179}" type="presOf" srcId="{AFA19E5E-6125-4570-B41C-1CBA7116E3EF}" destId="{4A3026D2-0489-BC42-948D-1014A8B91B65}" srcOrd="0" destOrd="1" presId="urn:microsoft.com/office/officeart/2005/8/layout/vList6"/>
    <dgm:cxn modelId="{8AE152BA-CCFD-4847-A109-F574CC26E405}" type="presOf" srcId="{40AD2A2B-7EEC-4E48-A9F9-2D301F90A22F}" destId="{6E37CCFF-3A23-0642-9D00-EEF96B54ED0C}" srcOrd="0" destOrd="0" presId="urn:microsoft.com/office/officeart/2005/8/layout/vList6"/>
    <dgm:cxn modelId="{47E5718E-A0F5-49EE-991A-2CAA3474E9EE}" type="presOf" srcId="{066A7990-AD35-3D42-A854-B39CAC6135D9}" destId="{4EAFE5B6-71B7-0B41-82EC-D08FCC16EF5A}" srcOrd="0" destOrd="0" presId="urn:microsoft.com/office/officeart/2005/8/layout/vList6"/>
    <dgm:cxn modelId="{6A3B5EA9-B01C-4512-A2B2-8C6B689F1107}" type="presOf" srcId="{DDA63FD3-EAD8-46AB-BD40-CC4619EACB8D}" destId="{6E37CCFF-3A23-0642-9D00-EEF96B54ED0C}" srcOrd="0" destOrd="1" presId="urn:microsoft.com/office/officeart/2005/8/layout/vList6"/>
    <dgm:cxn modelId="{B631580E-4C86-46A3-B4CE-437B9A05201E}" srcId="{D715BB17-1654-6E40-A04A-C8A92CCDFBC8}" destId="{AFA19E5E-6125-4570-B41C-1CBA7116E3EF}" srcOrd="1" destOrd="0" parTransId="{2E5ABB9F-84B5-4A0C-BA77-08963941BA9F}" sibTransId="{BC6458E1-8556-45AA-A354-87D95CE23815}"/>
    <dgm:cxn modelId="{3A1EB18D-7FED-440A-81BF-99CE18205273}" srcId="{066A7990-AD35-3D42-A854-B39CAC6135D9}" destId="{DDA63FD3-EAD8-46AB-BD40-CC4619EACB8D}" srcOrd="1" destOrd="0" parTransId="{A0009713-407D-48F2-8638-ED0CD3D19418}" sibTransId="{EA65D7E8-6730-4D00-BF9A-0A0575E89811}"/>
    <dgm:cxn modelId="{23BE3C48-0E3E-2C42-9DB6-E996D12D38A7}" srcId="{5EE33059-618B-544F-824E-3AD0CD43118B}" destId="{C8F01D3C-9142-FB44-BE51-94470A5DAB50}" srcOrd="0" destOrd="0" parTransId="{6B13259D-9C25-0742-9C05-1E0031ADA313}" sibTransId="{610876A3-152A-EA4F-B928-A651F6AB65F1}"/>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A15CCE5F-3981-4FCB-8A79-659262469E3B}" type="presOf" srcId="{5EE33059-618B-544F-824E-3AD0CD43118B}" destId="{D896B76E-32EB-1140-B9DC-F57950572393}"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9701680A-92B7-4EED-B6CE-A5940EA32FA3}" type="presOf" srcId="{A4271B27-25EF-EF43-8871-0F356A1B5E43}" destId="{906C1F50-CA77-634E-9691-F29D4FC9F4AC}" srcOrd="0" destOrd="0" presId="urn:microsoft.com/office/officeart/2005/8/layout/vList6"/>
    <dgm:cxn modelId="{A27CA749-7CB0-4F62-82AF-73A20DA9567F}" type="presParOf" srcId="{906C1F50-CA77-634E-9691-F29D4FC9F4AC}" destId="{142ABCC6-5E41-4A45-B444-6E2206D5BE05}" srcOrd="0" destOrd="0" presId="urn:microsoft.com/office/officeart/2005/8/layout/vList6"/>
    <dgm:cxn modelId="{6AD47672-AF24-464E-8C10-6D7AE70916D4}" type="presParOf" srcId="{142ABCC6-5E41-4A45-B444-6E2206D5BE05}" destId="{0F246E25-F403-5548-AF57-6DDA04A5A6A2}" srcOrd="0" destOrd="0" presId="urn:microsoft.com/office/officeart/2005/8/layout/vList6"/>
    <dgm:cxn modelId="{BC481E55-746B-4813-89D0-9A135B011A63}" type="presParOf" srcId="{142ABCC6-5E41-4A45-B444-6E2206D5BE05}" destId="{4A3026D2-0489-BC42-948D-1014A8B91B65}" srcOrd="1" destOrd="0" presId="urn:microsoft.com/office/officeart/2005/8/layout/vList6"/>
    <dgm:cxn modelId="{D7AEBEBE-11D4-4F06-B879-6AF7169BF491}" type="presParOf" srcId="{906C1F50-CA77-634E-9691-F29D4FC9F4AC}" destId="{A8AC7BFF-4C1C-684E-A61E-301854006E4C}" srcOrd="1" destOrd="0" presId="urn:microsoft.com/office/officeart/2005/8/layout/vList6"/>
    <dgm:cxn modelId="{283275F9-ACDE-4E40-B080-488AB98D6022}" type="presParOf" srcId="{906C1F50-CA77-634E-9691-F29D4FC9F4AC}" destId="{BEC9E9B9-33EA-314F-B9D1-359E56D852AA}" srcOrd="2" destOrd="0" presId="urn:microsoft.com/office/officeart/2005/8/layout/vList6"/>
    <dgm:cxn modelId="{26C489AC-A51E-4812-AEFD-6B45228EEB23}" type="presParOf" srcId="{BEC9E9B9-33EA-314F-B9D1-359E56D852AA}" destId="{D896B76E-32EB-1140-B9DC-F57950572393}" srcOrd="0" destOrd="0" presId="urn:microsoft.com/office/officeart/2005/8/layout/vList6"/>
    <dgm:cxn modelId="{8DC0D621-AEB2-4AC9-BCBB-77921DBE4A24}" type="presParOf" srcId="{BEC9E9B9-33EA-314F-B9D1-359E56D852AA}" destId="{57A0C2F8-366D-BA47-B066-6BEF5ADF767A}" srcOrd="1" destOrd="0" presId="urn:microsoft.com/office/officeart/2005/8/layout/vList6"/>
    <dgm:cxn modelId="{CD9DF285-C5B9-464A-AB72-9FDB3E30375B}" type="presParOf" srcId="{906C1F50-CA77-634E-9691-F29D4FC9F4AC}" destId="{6702E53F-76E0-AD46-9052-BF399DC9ED74}" srcOrd="3" destOrd="0" presId="urn:microsoft.com/office/officeart/2005/8/layout/vList6"/>
    <dgm:cxn modelId="{DE6D4B02-B868-4EEB-9FB1-939EC8123D24}" type="presParOf" srcId="{906C1F50-CA77-634E-9691-F29D4FC9F4AC}" destId="{2C1B8258-F120-7541-AE2F-0C266E05ED5B}" srcOrd="4" destOrd="0" presId="urn:microsoft.com/office/officeart/2005/8/layout/vList6"/>
    <dgm:cxn modelId="{5BB17E76-8245-4B84-87CA-1631B156BE04}" type="presParOf" srcId="{2C1B8258-F120-7541-AE2F-0C266E05ED5B}" destId="{4EAFE5B6-71B7-0B41-82EC-D08FCC16EF5A}" srcOrd="0" destOrd="0" presId="urn:microsoft.com/office/officeart/2005/8/layout/vList6"/>
    <dgm:cxn modelId="{32D5C40C-E321-48D7-9DF4-5B1658DC3D8D}"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El programa proporciona formularios e información esencial de una manera comprensible para todas las familias del programa, sin consideración de diferencias de idioma, alfabetización o capacidad. Esto se puede lograr utilizando recursos comunitarios, incluidas </a:t>
          </a:r>
          <a:r>
            <a:rPr lang="en-US" sz="1800" dirty="0" err="1" smtClean="0"/>
            <a:t>otras</a:t>
          </a:r>
          <a:r>
            <a:rPr lang="en-US" sz="1800" dirty="0" smtClean="0"/>
            <a:t> familias.</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El programa recopila información recibida de las familias al momento de la inscripción y proporciona un método para comunicar los cambios.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Las familias son consultadas sobre los intereses y preferencias del niño, son informadas sobre el avance del niño, y son alentadas a contribuir con las metas de aprendizaje y desarrollo al menos una vez al año.</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66A8D684-4951-45DF-A4A7-A308146BC95C}" type="presOf" srcId="{066A7990-AD35-3D42-A854-B39CAC6135D9}" destId="{4EAFE5B6-71B7-0B41-82EC-D08FCC16EF5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D7D71B64-F81A-41A6-A3E7-DF2EDE3331FB}" type="presOf" srcId="{D0D01A6E-9679-7942-9CD5-8F0CD00C1FE2}" destId="{4A3026D2-0489-BC42-948D-1014A8B91B65}"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D2924820-B439-42E4-BCAD-05ED62E1CDC1}" type="presOf" srcId="{40AD2A2B-7EEC-4E48-A9F9-2D301F90A22F}" destId="{6E37CCFF-3A23-0642-9D00-EEF96B54ED0C}" srcOrd="0" destOrd="0" presId="urn:microsoft.com/office/officeart/2005/8/layout/vList6"/>
    <dgm:cxn modelId="{0F1B97DF-2637-44D9-866C-A0FF52E5C317}"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67640DD1-F04C-4DB7-93AB-E2224B7546DF}" type="presOf" srcId="{5EE33059-618B-544F-824E-3AD0CD43118B}" destId="{D896B76E-32EB-1140-B9DC-F57950572393}"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0BF09AE6-8773-49F9-9609-1BD739A32DF6}" type="presOf" srcId="{D715BB17-1654-6E40-A04A-C8A92CCDFBC8}" destId="{0F246E25-F403-5548-AF57-6DDA04A5A6A2}" srcOrd="0" destOrd="0" presId="urn:microsoft.com/office/officeart/2005/8/layout/vList6"/>
    <dgm:cxn modelId="{D9B1F6B5-A587-4B14-8425-2C88407966B7}" type="presOf" srcId="{C8F01D3C-9142-FB44-BE51-94470A5DAB50}" destId="{57A0C2F8-366D-BA47-B066-6BEF5ADF767A}" srcOrd="0" destOrd="0" presId="urn:microsoft.com/office/officeart/2005/8/layout/vList6"/>
    <dgm:cxn modelId="{1C12A7BF-9627-4FE4-8DE5-EE1C33A5529E}" type="presParOf" srcId="{906C1F50-CA77-634E-9691-F29D4FC9F4AC}" destId="{142ABCC6-5E41-4A45-B444-6E2206D5BE05}" srcOrd="0" destOrd="0" presId="urn:microsoft.com/office/officeart/2005/8/layout/vList6"/>
    <dgm:cxn modelId="{89D6AB00-8A81-42B9-AA3D-CC34A59B65FE}" type="presParOf" srcId="{142ABCC6-5E41-4A45-B444-6E2206D5BE05}" destId="{0F246E25-F403-5548-AF57-6DDA04A5A6A2}" srcOrd="0" destOrd="0" presId="urn:microsoft.com/office/officeart/2005/8/layout/vList6"/>
    <dgm:cxn modelId="{4A81B9BE-941F-4F38-A293-48B317A67D3E}" type="presParOf" srcId="{142ABCC6-5E41-4A45-B444-6E2206D5BE05}" destId="{4A3026D2-0489-BC42-948D-1014A8B91B65}" srcOrd="1" destOrd="0" presId="urn:microsoft.com/office/officeart/2005/8/layout/vList6"/>
    <dgm:cxn modelId="{5F4F247B-E120-426E-B22D-A64EDC77E7E5}" type="presParOf" srcId="{906C1F50-CA77-634E-9691-F29D4FC9F4AC}" destId="{A8AC7BFF-4C1C-684E-A61E-301854006E4C}" srcOrd="1" destOrd="0" presId="urn:microsoft.com/office/officeart/2005/8/layout/vList6"/>
    <dgm:cxn modelId="{C114733E-14C2-43D3-B2BE-0EDA17927FBF}" type="presParOf" srcId="{906C1F50-CA77-634E-9691-F29D4FC9F4AC}" destId="{BEC9E9B9-33EA-314F-B9D1-359E56D852AA}" srcOrd="2" destOrd="0" presId="urn:microsoft.com/office/officeart/2005/8/layout/vList6"/>
    <dgm:cxn modelId="{203B68C8-49F5-496B-AD6E-4B2DA50ECCAF}" type="presParOf" srcId="{BEC9E9B9-33EA-314F-B9D1-359E56D852AA}" destId="{D896B76E-32EB-1140-B9DC-F57950572393}" srcOrd="0" destOrd="0" presId="urn:microsoft.com/office/officeart/2005/8/layout/vList6"/>
    <dgm:cxn modelId="{7FE92B2D-DC70-49F0-B72D-542E347E4D1F}" type="presParOf" srcId="{BEC9E9B9-33EA-314F-B9D1-359E56D852AA}" destId="{57A0C2F8-366D-BA47-B066-6BEF5ADF767A}" srcOrd="1" destOrd="0" presId="urn:microsoft.com/office/officeart/2005/8/layout/vList6"/>
    <dgm:cxn modelId="{59CCEA1C-98B0-49F7-952C-48F29E01C532}" type="presParOf" srcId="{906C1F50-CA77-634E-9691-F29D4FC9F4AC}" destId="{6702E53F-76E0-AD46-9052-BF399DC9ED74}" srcOrd="3" destOrd="0" presId="urn:microsoft.com/office/officeart/2005/8/layout/vList6"/>
    <dgm:cxn modelId="{97C0B228-D2AF-420D-92D8-7856A18A9509}" type="presParOf" srcId="{906C1F50-CA77-634E-9691-F29D4FC9F4AC}" destId="{2C1B8258-F120-7541-AE2F-0C266E05ED5B}" srcOrd="4" destOrd="0" presId="urn:microsoft.com/office/officeart/2005/8/layout/vList6"/>
    <dgm:cxn modelId="{D91328E1-706F-436A-9D7B-B34E52FE9ECA}" type="presParOf" srcId="{2C1B8258-F120-7541-AE2F-0C266E05ED5B}" destId="{4EAFE5B6-71B7-0B41-82EC-D08FCC16EF5A}" srcOrd="0" destOrd="0" presId="urn:microsoft.com/office/officeart/2005/8/layout/vList6"/>
    <dgm:cxn modelId="{620EFB98-812F-48C9-BD80-42FA634B68F7}"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smtClean="0"/>
            <a:t>Puntuación promedio de 3 o más en la pregunta 4 de la Encuesta Familiar del QRIS.</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smtClean="0"/>
            <a:t>Puntuación promedio de 3 o más en la pregunta 2 de la Encuesta Familiar del QRIS.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smtClean="0"/>
            <a:t>Puntuación promedio de 3 o más en la pregunta 3 de la Encuesta Familiar del QRIS.</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59E64F41-BB07-4F3E-BB92-3C3E35799082}">
      <dgm:prSet custT="1"/>
      <dgm:spPr/>
      <dgm:t>
        <a:bodyPr/>
        <a:lstStyle/>
        <a:p>
          <a:r>
            <a:rPr lang="es-ES" sz="1800" dirty="0" smtClean="0"/>
            <a:t>Descripción escrita del modo en que se actualizan los cambios en la información </a:t>
          </a:r>
          <a:r>
            <a:rPr lang="en-US" sz="1800" dirty="0" smtClean="0"/>
            <a:t>familiar.</a:t>
          </a:r>
        </a:p>
      </dgm:t>
    </dgm:pt>
    <dgm:pt modelId="{77018BDB-6E03-408E-9590-C3C0D4B56E90}" type="parTrans" cxnId="{7BA2D493-DA17-4330-A51C-CCB57846DC09}">
      <dgm:prSet/>
      <dgm:spPr/>
      <dgm:t>
        <a:bodyPr/>
        <a:lstStyle/>
        <a:p>
          <a:endParaRPr lang="en-US"/>
        </a:p>
      </dgm:t>
    </dgm:pt>
    <dgm:pt modelId="{38E970FA-A9A3-4AF2-829B-3C837EA828F8}" type="sibTrans" cxnId="{7BA2D493-DA17-4330-A51C-CCB57846DC09}">
      <dgm:prSet/>
      <dgm:spPr/>
      <dgm:t>
        <a:bodyPr/>
        <a:lstStyle/>
        <a:p>
          <a:endParaRPr lang="en-US"/>
        </a:p>
      </dgm:t>
    </dgm:pt>
    <dgm:pt modelId="{94DDF04B-7B37-4916-9CDC-50356B27F5C3}">
      <dgm:prSet custT="1"/>
      <dgm:spPr/>
      <dgm:t>
        <a:bodyPr/>
        <a:lstStyle/>
        <a:p>
          <a:r>
            <a:rPr lang="es-ES" sz="1800" dirty="0" smtClean="0"/>
            <a:t>Política del programa sobre cómo las familias contribuyen a las metas de aprendizaje y desarrollo del niño y comparten sus intereses al menos una vez al año.</a:t>
          </a:r>
          <a:endParaRPr lang="en-US" sz="1800" dirty="0" smtClean="0"/>
        </a:p>
      </dgm:t>
    </dgm:pt>
    <dgm:pt modelId="{A966CFC5-4E0A-40CB-9F84-225E6AA76DCF}" type="parTrans" cxnId="{52C8D429-5C5A-4044-B461-4E039CBF33A8}">
      <dgm:prSet/>
      <dgm:spPr/>
      <dgm:t>
        <a:bodyPr/>
        <a:lstStyle/>
        <a:p>
          <a:endParaRPr lang="en-US"/>
        </a:p>
      </dgm:t>
    </dgm:pt>
    <dgm:pt modelId="{A93B2433-DB3A-41F3-AC41-053B8FC86CA6}" type="sibTrans" cxnId="{52C8D429-5C5A-4044-B461-4E039CBF33A8}">
      <dgm:prSet/>
      <dgm:spPr/>
      <dgm:t>
        <a:bodyPr/>
        <a:lstStyle/>
        <a:p>
          <a:endParaRPr lang="en-US"/>
        </a:p>
      </dgm:t>
    </dgm:pt>
    <dgm:pt modelId="{10CB01F0-1BC9-4115-AA4D-8C539D8B0DC8}">
      <dgm:prSet custT="1"/>
      <dgm:spPr/>
      <dgm:t>
        <a:bodyPr/>
        <a:lstStyle/>
        <a:p>
          <a:r>
            <a:rPr lang="es-ES" sz="1800" dirty="0" smtClean="0"/>
            <a:t>Política del programa sobre la conexión de familias con recursos que aquellas pueden necesitar para entender la información.</a:t>
          </a:r>
          <a:endParaRPr lang="en-US" sz="1800" dirty="0" smtClean="0"/>
        </a:p>
      </dgm:t>
    </dgm:pt>
    <dgm:pt modelId="{4C1C0B0A-7AAB-4C6D-8413-5FB29EE22935}" type="parTrans" cxnId="{C4EB6C54-9B3B-4E17-9E5C-FCB59F12A4BA}">
      <dgm:prSet/>
      <dgm:spPr/>
      <dgm:t>
        <a:bodyPr/>
        <a:lstStyle/>
        <a:p>
          <a:endParaRPr lang="en-US"/>
        </a:p>
      </dgm:t>
    </dgm:pt>
    <dgm:pt modelId="{AB4FAC88-3DB3-4B28-B4A9-079B6D5628F4}" type="sibTrans" cxnId="{C4EB6C54-9B3B-4E17-9E5C-FCB59F12A4BA}">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C4EB6C54-9B3B-4E17-9E5C-FCB59F12A4BA}" srcId="{066A7990-AD35-3D42-A854-B39CAC6135D9}" destId="{10CB01F0-1BC9-4115-AA4D-8C539D8B0DC8}" srcOrd="1" destOrd="0" parTransId="{4C1C0B0A-7AAB-4C6D-8413-5FB29EE22935}" sibTransId="{AB4FAC88-3DB3-4B28-B4A9-079B6D5628F4}"/>
    <dgm:cxn modelId="{074E4C69-2CF3-4EEE-997B-AECB93B3C597}" type="presOf" srcId="{40AD2A2B-7EEC-4E48-A9F9-2D301F90A22F}" destId="{6E37CCFF-3A23-0642-9D00-EEF96B54ED0C}" srcOrd="0" destOrd="0" presId="urn:microsoft.com/office/officeart/2005/8/layout/vList6"/>
    <dgm:cxn modelId="{D9DA34F6-F816-46DE-B8D8-714DE116CA88}" type="presOf" srcId="{A4271B27-25EF-EF43-8871-0F356A1B5E43}" destId="{906C1F50-CA77-634E-9691-F29D4FC9F4AC}" srcOrd="0" destOrd="0" presId="urn:microsoft.com/office/officeart/2005/8/layout/vList6"/>
    <dgm:cxn modelId="{6A9800A7-727B-4A8C-B20B-4A89548880DA}" type="presOf" srcId="{59E64F41-BB07-4F3E-BB92-3C3E35799082}" destId="{4A3026D2-0489-BC42-948D-1014A8B91B65}" srcOrd="0" destOrd="1" presId="urn:microsoft.com/office/officeart/2005/8/layout/vList6"/>
    <dgm:cxn modelId="{495DA780-DD2F-4669-809F-5F4965B9CEAE}" type="presOf" srcId="{94DDF04B-7B37-4916-9CDC-50356B27F5C3}" destId="{57A0C2F8-366D-BA47-B066-6BEF5ADF767A}" srcOrd="0" destOrd="1" presId="urn:microsoft.com/office/officeart/2005/8/layout/vList6"/>
    <dgm:cxn modelId="{5DA4CCA9-CB5A-4087-8D8A-9C289178E498}" type="presOf" srcId="{C8F01D3C-9142-FB44-BE51-94470A5DAB50}" destId="{57A0C2F8-366D-BA47-B066-6BEF5ADF767A}" srcOrd="0" destOrd="0" presId="urn:microsoft.com/office/officeart/2005/8/layout/vList6"/>
    <dgm:cxn modelId="{0226CA17-9362-45A0-8049-600BCF82218A}" type="presOf" srcId="{10CB01F0-1BC9-4115-AA4D-8C539D8B0DC8}" destId="{6E37CCFF-3A23-0642-9D00-EEF96B54ED0C}" srcOrd="0" destOrd="1" presId="urn:microsoft.com/office/officeart/2005/8/layout/vList6"/>
    <dgm:cxn modelId="{7BA2D493-DA17-4330-A51C-CCB57846DC09}" srcId="{D715BB17-1654-6E40-A04A-C8A92CCDFBC8}" destId="{59E64F41-BB07-4F3E-BB92-3C3E35799082}" srcOrd="1" destOrd="0" parTransId="{77018BDB-6E03-408E-9590-C3C0D4B56E90}" sibTransId="{38E970FA-A9A3-4AF2-829B-3C837EA828F8}"/>
    <dgm:cxn modelId="{23BE3C48-0E3E-2C42-9DB6-E996D12D38A7}" srcId="{5EE33059-618B-544F-824E-3AD0CD43118B}" destId="{C8F01D3C-9142-FB44-BE51-94470A5DAB50}" srcOrd="0" destOrd="0" parTransId="{6B13259D-9C25-0742-9C05-1E0031ADA313}" sibTransId="{610876A3-152A-EA4F-B928-A651F6AB65F1}"/>
    <dgm:cxn modelId="{52C8D429-5C5A-4044-B461-4E039CBF33A8}" srcId="{5EE33059-618B-544F-824E-3AD0CD43118B}" destId="{94DDF04B-7B37-4916-9CDC-50356B27F5C3}" srcOrd="1" destOrd="0" parTransId="{A966CFC5-4E0A-40CB-9F84-225E6AA76DCF}" sibTransId="{A93B2433-DB3A-41F3-AC41-053B8FC86CA6}"/>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F4E9844D-D60A-419D-A9DF-4C3989A2F0EB}" type="presOf" srcId="{066A7990-AD35-3D42-A854-B39CAC6135D9}" destId="{4EAFE5B6-71B7-0B41-82EC-D08FCC16EF5A}"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D3CB7615-1C1F-4BC1-9090-5D7763DEE295}" type="presOf" srcId="{5EE33059-618B-544F-824E-3AD0CD43118B}" destId="{D896B76E-32EB-1140-B9DC-F57950572393}" srcOrd="0" destOrd="0" presId="urn:microsoft.com/office/officeart/2005/8/layout/vList6"/>
    <dgm:cxn modelId="{61075ECD-83C1-4D2D-8428-525731993D67}" type="presOf" srcId="{D0D01A6E-9679-7942-9CD5-8F0CD00C1FE2}" destId="{4A3026D2-0489-BC42-948D-1014A8B91B65}" srcOrd="0" destOrd="0" presId="urn:microsoft.com/office/officeart/2005/8/layout/vList6"/>
    <dgm:cxn modelId="{96300D7F-4F5B-4E5E-B47C-DD524CB8EB02}" type="presOf" srcId="{D715BB17-1654-6E40-A04A-C8A92CCDFBC8}" destId="{0F246E25-F403-5548-AF57-6DDA04A5A6A2}"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79720490-B61C-4B95-97EF-19946AB76C36}" type="presParOf" srcId="{906C1F50-CA77-634E-9691-F29D4FC9F4AC}" destId="{142ABCC6-5E41-4A45-B444-6E2206D5BE05}" srcOrd="0" destOrd="0" presId="urn:microsoft.com/office/officeart/2005/8/layout/vList6"/>
    <dgm:cxn modelId="{B8D45D14-25D3-4ABB-B7C3-B42FFAF75EE6}" type="presParOf" srcId="{142ABCC6-5E41-4A45-B444-6E2206D5BE05}" destId="{0F246E25-F403-5548-AF57-6DDA04A5A6A2}" srcOrd="0" destOrd="0" presId="urn:microsoft.com/office/officeart/2005/8/layout/vList6"/>
    <dgm:cxn modelId="{9718AFCE-3A45-4AAC-901D-B7FE3A6E3B97}" type="presParOf" srcId="{142ABCC6-5E41-4A45-B444-6E2206D5BE05}" destId="{4A3026D2-0489-BC42-948D-1014A8B91B65}" srcOrd="1" destOrd="0" presId="urn:microsoft.com/office/officeart/2005/8/layout/vList6"/>
    <dgm:cxn modelId="{D2A04A98-CB83-4180-B9F6-5EF716148857}" type="presParOf" srcId="{906C1F50-CA77-634E-9691-F29D4FC9F4AC}" destId="{A8AC7BFF-4C1C-684E-A61E-301854006E4C}" srcOrd="1" destOrd="0" presId="urn:microsoft.com/office/officeart/2005/8/layout/vList6"/>
    <dgm:cxn modelId="{8CF9FC7B-8E03-4B91-8A72-CB88B2B6E80E}" type="presParOf" srcId="{906C1F50-CA77-634E-9691-F29D4FC9F4AC}" destId="{BEC9E9B9-33EA-314F-B9D1-359E56D852AA}" srcOrd="2" destOrd="0" presId="urn:microsoft.com/office/officeart/2005/8/layout/vList6"/>
    <dgm:cxn modelId="{A6346140-C3B5-425B-84D5-481268E84534}" type="presParOf" srcId="{BEC9E9B9-33EA-314F-B9D1-359E56D852AA}" destId="{D896B76E-32EB-1140-B9DC-F57950572393}" srcOrd="0" destOrd="0" presId="urn:microsoft.com/office/officeart/2005/8/layout/vList6"/>
    <dgm:cxn modelId="{EF3FE31E-7832-452B-93DA-AB24636791B9}" type="presParOf" srcId="{BEC9E9B9-33EA-314F-B9D1-359E56D852AA}" destId="{57A0C2F8-366D-BA47-B066-6BEF5ADF767A}" srcOrd="1" destOrd="0" presId="urn:microsoft.com/office/officeart/2005/8/layout/vList6"/>
    <dgm:cxn modelId="{A47E4CA5-434A-462E-A6C6-3D56FE6BF8BF}" type="presParOf" srcId="{906C1F50-CA77-634E-9691-F29D4FC9F4AC}" destId="{6702E53F-76E0-AD46-9052-BF399DC9ED74}" srcOrd="3" destOrd="0" presId="urn:microsoft.com/office/officeart/2005/8/layout/vList6"/>
    <dgm:cxn modelId="{1BA3BF70-0A9D-4575-A3FC-F010B68EAEC3}" type="presParOf" srcId="{906C1F50-CA77-634E-9691-F29D4FC9F4AC}" destId="{2C1B8258-F120-7541-AE2F-0C266E05ED5B}" srcOrd="4" destOrd="0" presId="urn:microsoft.com/office/officeart/2005/8/layout/vList6"/>
    <dgm:cxn modelId="{23AEB76B-920A-405E-BE8A-50FE75F42E3D}" type="presParOf" srcId="{2C1B8258-F120-7541-AE2F-0C266E05ED5B}" destId="{4EAFE5B6-71B7-0B41-82EC-D08FCC16EF5A}" srcOrd="0" destOrd="0" presId="urn:microsoft.com/office/officeart/2005/8/layout/vList6"/>
    <dgm:cxn modelId="{B76A94D2-D7F2-421E-A26E-BF38DCA5482E}"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El programa alienta a todas las familias a realizar visitas y observaciones en cualquier </a:t>
          </a:r>
          <a:r>
            <a:rPr lang="en-US" sz="1800" dirty="0" smtClean="0"/>
            <a:t>momento.</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717A3AD-D74A-40DA-BA08-D4E547DFC650}">
      <dgm:prSe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El programa tiene conocimiento sobre el entorno cultural, las tradiciones, las creencias, el idioma materno y los intereses de todas las familias, y solicita ideas y/o sugerencias de las </a:t>
          </a:r>
          <a:r>
            <a:rPr lang="en-US" sz="1800" dirty="0" smtClean="0"/>
            <a:t>familias para realizar actividades.</a:t>
          </a:r>
          <a:endParaRPr lang="en-US" sz="1800" dirty="0"/>
        </a:p>
      </dgm:t>
    </dgm:pt>
    <dgm:pt modelId="{77E19E0E-9517-431D-8815-A26A93737A15}" type="parTrans" cxnId="{BF75C4BE-5989-44E9-AC2B-87DD4DAF20D1}">
      <dgm:prSet/>
      <dgm:spPr/>
      <dgm:t>
        <a:bodyPr/>
        <a:lstStyle/>
        <a:p>
          <a:endParaRPr lang="en-US"/>
        </a:p>
      </dgm:t>
    </dgm:pt>
    <dgm:pt modelId="{3E35F514-B7E4-4A24-B9CE-30B4A1C2928E}" type="sibTrans" cxnId="{BF75C4BE-5989-44E9-AC2B-87DD4DAF20D1}">
      <dgm:prSet/>
      <dgm:spPr/>
      <dgm:t>
        <a:bodyPr/>
        <a:lstStyle/>
        <a:p>
          <a:endParaRPr lang="en-US"/>
        </a:p>
      </dgm:t>
    </dgm:pt>
    <dgm:pt modelId="{64CD9FCE-F3D0-43DA-82D4-E9186BF628C3}">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El programa alienta a las familias a que ayuden o dirijan en la planificación y realización de actividades especiales para que compartan su entorno cultural, tradiciones, creencias, idioma materno, intereses y habilidades.</a:t>
          </a:r>
          <a:endParaRPr lang="en-US" sz="1800" dirty="0"/>
        </a:p>
      </dgm:t>
    </dgm:pt>
    <dgm:pt modelId="{07E0B334-7A66-4B4E-A364-88409B79A27F}" type="parTrans" cxnId="{0400364C-DB04-437C-9C1A-2C70EAB0589D}">
      <dgm:prSet/>
      <dgm:spPr/>
      <dgm:t>
        <a:bodyPr/>
        <a:lstStyle/>
        <a:p>
          <a:endParaRPr lang="en-US"/>
        </a:p>
      </dgm:t>
    </dgm:pt>
    <dgm:pt modelId="{FD891190-4B07-4016-817B-3451B7D75B99}" type="sibTrans" cxnId="{0400364C-DB04-437C-9C1A-2C70EAB0589D}">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0400364C-DB04-437C-9C1A-2C70EAB0589D}" srcId="{066A7990-AD35-3D42-A854-B39CAC6135D9}" destId="{64CD9FCE-F3D0-43DA-82D4-E9186BF628C3}" srcOrd="0" destOrd="0" parTransId="{07E0B334-7A66-4B4E-A364-88409B79A27F}" sibTransId="{FD891190-4B07-4016-817B-3451B7D75B99}"/>
    <dgm:cxn modelId="{FD2F9016-F37F-9443-A693-BECAEF3F9E0C}" srcId="{D715BB17-1654-6E40-A04A-C8A92CCDFBC8}" destId="{D0D01A6E-9679-7942-9CD5-8F0CD00C1FE2}" srcOrd="0" destOrd="0" parTransId="{DAEF57AF-B160-9E48-8569-7046408EF812}" sibTransId="{7205EAD3-F987-044D-BA3A-9F243CBCF926}"/>
    <dgm:cxn modelId="{1FA66372-1BE9-4977-B4F4-1918168257BD}" type="presOf" srcId="{C717A3AD-D74A-40DA-BA08-D4E547DFC650}" destId="{57A0C2F8-366D-BA47-B066-6BEF5ADF767A}" srcOrd="0" destOrd="0" presId="urn:microsoft.com/office/officeart/2005/8/layout/vList6"/>
    <dgm:cxn modelId="{5AC855EC-5DCE-4244-99C6-FC83695B64B3}"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08B30CC4-DF98-4359-A1EF-8D848749C182}" type="presOf" srcId="{5EE33059-618B-544F-824E-3AD0CD43118B}" destId="{D896B76E-32EB-1140-B9DC-F57950572393}" srcOrd="0" destOrd="0" presId="urn:microsoft.com/office/officeart/2005/8/layout/vList6"/>
    <dgm:cxn modelId="{6AC85990-D2BB-4545-958A-9A12274B8A4D}" type="presOf" srcId="{D715BB17-1654-6E40-A04A-C8A92CCDFBC8}" destId="{0F246E25-F403-5548-AF57-6DDA04A5A6A2}" srcOrd="0" destOrd="0" presId="urn:microsoft.com/office/officeart/2005/8/layout/vList6"/>
    <dgm:cxn modelId="{AA3C6942-C223-4D38-9C48-0C83B9CDD870}" type="presOf" srcId="{D0D01A6E-9679-7942-9CD5-8F0CD00C1FE2}" destId="{4A3026D2-0489-BC42-948D-1014A8B91B65}" srcOrd="0" destOrd="0" presId="urn:microsoft.com/office/officeart/2005/8/layout/vList6"/>
    <dgm:cxn modelId="{BF98DD49-34A6-452E-BB11-89B3FD872305}"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EF32C25-EA06-4A54-B2DC-EB6CA27FA936}" type="presOf" srcId="{64CD9FCE-F3D0-43DA-82D4-E9186BF628C3}" destId="{6E37CCFF-3A23-0642-9D00-EEF96B54ED0C}" srcOrd="0" destOrd="0" presId="urn:microsoft.com/office/officeart/2005/8/layout/vList6"/>
    <dgm:cxn modelId="{BF75C4BE-5989-44E9-AC2B-87DD4DAF20D1}" srcId="{5EE33059-618B-544F-824E-3AD0CD43118B}" destId="{C717A3AD-D74A-40DA-BA08-D4E547DFC650}" srcOrd="0" destOrd="0" parTransId="{77E19E0E-9517-431D-8815-A26A93737A15}" sibTransId="{3E35F514-B7E4-4A24-B9CE-30B4A1C2928E}"/>
    <dgm:cxn modelId="{903F2DBC-374D-4C7D-A0DA-7531CC7750A7}" type="presParOf" srcId="{906C1F50-CA77-634E-9691-F29D4FC9F4AC}" destId="{142ABCC6-5E41-4A45-B444-6E2206D5BE05}" srcOrd="0" destOrd="0" presId="urn:microsoft.com/office/officeart/2005/8/layout/vList6"/>
    <dgm:cxn modelId="{D23B2B20-548E-4EF1-87A0-7F1578E248D0}" type="presParOf" srcId="{142ABCC6-5E41-4A45-B444-6E2206D5BE05}" destId="{0F246E25-F403-5548-AF57-6DDA04A5A6A2}" srcOrd="0" destOrd="0" presId="urn:microsoft.com/office/officeart/2005/8/layout/vList6"/>
    <dgm:cxn modelId="{552B570A-7835-47AA-86B5-7FD1115C1353}" type="presParOf" srcId="{142ABCC6-5E41-4A45-B444-6E2206D5BE05}" destId="{4A3026D2-0489-BC42-948D-1014A8B91B65}" srcOrd="1" destOrd="0" presId="urn:microsoft.com/office/officeart/2005/8/layout/vList6"/>
    <dgm:cxn modelId="{4F6F39FB-BA5A-46F2-8AB9-7864F785BBCB}" type="presParOf" srcId="{906C1F50-CA77-634E-9691-F29D4FC9F4AC}" destId="{A8AC7BFF-4C1C-684E-A61E-301854006E4C}" srcOrd="1" destOrd="0" presId="urn:microsoft.com/office/officeart/2005/8/layout/vList6"/>
    <dgm:cxn modelId="{76EEA066-71C4-42E9-9DE2-13ADBA0F9D5B}" type="presParOf" srcId="{906C1F50-CA77-634E-9691-F29D4FC9F4AC}" destId="{BEC9E9B9-33EA-314F-B9D1-359E56D852AA}" srcOrd="2" destOrd="0" presId="urn:microsoft.com/office/officeart/2005/8/layout/vList6"/>
    <dgm:cxn modelId="{08129CA4-62BE-4E4C-8B87-E3D29E506D93}" type="presParOf" srcId="{BEC9E9B9-33EA-314F-B9D1-359E56D852AA}" destId="{D896B76E-32EB-1140-B9DC-F57950572393}" srcOrd="0" destOrd="0" presId="urn:microsoft.com/office/officeart/2005/8/layout/vList6"/>
    <dgm:cxn modelId="{78188187-F7AE-4C04-8315-3FA47AE416EE}" type="presParOf" srcId="{BEC9E9B9-33EA-314F-B9D1-359E56D852AA}" destId="{57A0C2F8-366D-BA47-B066-6BEF5ADF767A}" srcOrd="1" destOrd="0" presId="urn:microsoft.com/office/officeart/2005/8/layout/vList6"/>
    <dgm:cxn modelId="{CA711107-8F72-4139-9A7B-329FA7504F37}" type="presParOf" srcId="{906C1F50-CA77-634E-9691-F29D4FC9F4AC}" destId="{6702E53F-76E0-AD46-9052-BF399DC9ED74}" srcOrd="3" destOrd="0" presId="urn:microsoft.com/office/officeart/2005/8/layout/vList6"/>
    <dgm:cxn modelId="{7163EF28-C5BD-44C1-8C88-F2BF93B3115D}" type="presParOf" srcId="{906C1F50-CA77-634E-9691-F29D4FC9F4AC}" destId="{2C1B8258-F120-7541-AE2F-0C266E05ED5B}" srcOrd="4" destOrd="0" presId="urn:microsoft.com/office/officeart/2005/8/layout/vList6"/>
    <dgm:cxn modelId="{A3562041-50E9-4A64-A46B-EE42F23FBD5E}" type="presParOf" srcId="{2C1B8258-F120-7541-AE2F-0C266E05ED5B}" destId="{4EAFE5B6-71B7-0B41-82EC-D08FCC16EF5A}" srcOrd="0" destOrd="0" presId="urn:microsoft.com/office/officeart/2005/8/layout/vList6"/>
    <dgm:cxn modelId="{E4059A4E-6848-4DA6-98CE-53482DF082EE}"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Puntuación promedio de 3 o más en la pregunta 5 de la Encuesta Familiar del QRIS.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717A3AD-D74A-40DA-BA08-D4E547DFC650}">
      <dgm:prSe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Puntuación promedio de 3 o más en la pregunta 6 de la Encuesta Familiar del QRIS.</a:t>
          </a:r>
          <a:endParaRPr lang="en-US" sz="1800" dirty="0"/>
        </a:p>
      </dgm:t>
    </dgm:pt>
    <dgm:pt modelId="{77E19E0E-9517-431D-8815-A26A93737A15}" type="parTrans" cxnId="{BF75C4BE-5989-44E9-AC2B-87DD4DAF20D1}">
      <dgm:prSet/>
      <dgm:spPr/>
      <dgm:t>
        <a:bodyPr/>
        <a:lstStyle/>
        <a:p>
          <a:endParaRPr lang="en-US"/>
        </a:p>
      </dgm:t>
    </dgm:pt>
    <dgm:pt modelId="{3E35F514-B7E4-4A24-B9CE-30B4A1C2928E}" type="sibTrans" cxnId="{BF75C4BE-5989-44E9-AC2B-87DD4DAF20D1}">
      <dgm:prSet/>
      <dgm:spPr/>
      <dgm:t>
        <a:bodyPr/>
        <a:lstStyle/>
        <a:p>
          <a:endParaRPr lang="en-US"/>
        </a:p>
      </dgm:t>
    </dgm:pt>
    <dgm:pt modelId="{64CD9FCE-F3D0-43DA-82D4-E9186BF628C3}">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smtClean="0"/>
            <a:t>Puntuación promedio de 3 o más en la pregunta 7 de la Encuesta Familiar del QRIS.</a:t>
          </a:r>
          <a:endParaRPr lang="en-US" sz="1800" dirty="0"/>
        </a:p>
      </dgm:t>
    </dgm:pt>
    <dgm:pt modelId="{07E0B334-7A66-4B4E-A364-88409B79A27F}" type="parTrans" cxnId="{0400364C-DB04-437C-9C1A-2C70EAB0589D}">
      <dgm:prSet/>
      <dgm:spPr/>
      <dgm:t>
        <a:bodyPr/>
        <a:lstStyle/>
        <a:p>
          <a:endParaRPr lang="en-US"/>
        </a:p>
      </dgm:t>
    </dgm:pt>
    <dgm:pt modelId="{FD891190-4B07-4016-817B-3451B7D75B99}" type="sibTrans" cxnId="{0400364C-DB04-437C-9C1A-2C70EAB0589D}">
      <dgm:prSet/>
      <dgm:spPr/>
      <dgm:t>
        <a:bodyPr/>
        <a:lstStyle/>
        <a:p>
          <a:endParaRPr lang="en-US"/>
        </a:p>
      </dgm:t>
    </dgm:pt>
    <dgm:pt modelId="{3105DF26-201B-40EB-AA0A-4101829D802E}">
      <dgm:prSet custT="1"/>
      <dgm:spPr/>
      <dgm:t>
        <a:bodyPr anchor="ctr"/>
        <a:lstStyle/>
        <a:p>
          <a:r>
            <a:rPr lang="es-ES" sz="1800" dirty="0" smtClean="0"/>
            <a:t>Ejemplo escrito de una actividad sugerida o dirigida por una familia.</a:t>
          </a:r>
          <a:endParaRPr lang="en-US" sz="1800" dirty="0" smtClean="0"/>
        </a:p>
      </dgm:t>
    </dgm:pt>
    <dgm:pt modelId="{75027214-5BBC-4B1A-9FD1-BC2393573ED7}" type="parTrans" cxnId="{AB231D24-EB7B-468D-97F3-245BA95ABEB0}">
      <dgm:prSet/>
      <dgm:spPr/>
      <dgm:t>
        <a:bodyPr/>
        <a:lstStyle/>
        <a:p>
          <a:endParaRPr lang="en-US"/>
        </a:p>
      </dgm:t>
    </dgm:pt>
    <dgm:pt modelId="{09C0E2FB-E2D9-4442-82C3-5E1FD0425E8D}" type="sibTrans" cxnId="{AB231D24-EB7B-468D-97F3-245BA95ABEB0}">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4B73538E-E139-45AB-BF7B-4F8D5608BF22}" type="presOf" srcId="{64CD9FCE-F3D0-43DA-82D4-E9186BF628C3}" destId="{6E37CCFF-3A23-0642-9D00-EEF96B54ED0C}" srcOrd="0" destOrd="0" presId="urn:microsoft.com/office/officeart/2005/8/layout/vList6"/>
    <dgm:cxn modelId="{0400364C-DB04-437C-9C1A-2C70EAB0589D}" srcId="{066A7990-AD35-3D42-A854-B39CAC6135D9}" destId="{64CD9FCE-F3D0-43DA-82D4-E9186BF628C3}" srcOrd="0" destOrd="0" parTransId="{07E0B334-7A66-4B4E-A364-88409B79A27F}" sibTransId="{FD891190-4B07-4016-817B-3451B7D75B99}"/>
    <dgm:cxn modelId="{FD2F9016-F37F-9443-A693-BECAEF3F9E0C}" srcId="{D715BB17-1654-6E40-A04A-C8A92CCDFBC8}" destId="{D0D01A6E-9679-7942-9CD5-8F0CD00C1FE2}" srcOrd="0" destOrd="0" parTransId="{DAEF57AF-B160-9E48-8569-7046408EF812}" sibTransId="{7205EAD3-F987-044D-BA3A-9F243CBCF926}"/>
    <dgm:cxn modelId="{CB509E15-9BC3-482D-8AE3-1E7FBC2FED72}" type="presOf" srcId="{066A7990-AD35-3D42-A854-B39CAC6135D9}" destId="{4EAFE5B6-71B7-0B41-82EC-D08FCC16EF5A}" srcOrd="0" destOrd="0" presId="urn:microsoft.com/office/officeart/2005/8/layout/vList6"/>
    <dgm:cxn modelId="{6C94138D-AD72-4312-93AA-D63875E012C6}" type="presOf" srcId="{A4271B27-25EF-EF43-8871-0F356A1B5E43}" destId="{906C1F50-CA77-634E-9691-F29D4FC9F4AC}"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C339D974-1301-47E0-B29C-EB241C5464FB}" type="presOf" srcId="{D0D01A6E-9679-7942-9CD5-8F0CD00C1FE2}" destId="{4A3026D2-0489-BC42-948D-1014A8B91B65}" srcOrd="0" destOrd="0" presId="urn:microsoft.com/office/officeart/2005/8/layout/vList6"/>
    <dgm:cxn modelId="{D12DE6F6-3FE5-4704-BB8A-8E299474D8BE}" type="presOf" srcId="{C717A3AD-D74A-40DA-BA08-D4E547DFC650}" destId="{57A0C2F8-366D-BA47-B066-6BEF5ADF767A}" srcOrd="0" destOrd="0" presId="urn:microsoft.com/office/officeart/2005/8/layout/vList6"/>
    <dgm:cxn modelId="{E77C2E8A-8666-41D7-9860-FE47EAC305B0}" type="presOf" srcId="{3105DF26-201B-40EB-AA0A-4101829D802E}" destId="{6E37CCFF-3A23-0642-9D00-EEF96B54ED0C}" srcOrd="0" destOrd="1"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3AE7C7D7-4397-4DE6-A2C3-44964F0EA720}" type="presOf" srcId="{D715BB17-1654-6E40-A04A-C8A92CCDFBC8}" destId="{0F246E25-F403-5548-AF57-6DDA04A5A6A2}" srcOrd="0" destOrd="0" presId="urn:microsoft.com/office/officeart/2005/8/layout/vList6"/>
    <dgm:cxn modelId="{AB231D24-EB7B-468D-97F3-245BA95ABEB0}" srcId="{066A7990-AD35-3D42-A854-B39CAC6135D9}" destId="{3105DF26-201B-40EB-AA0A-4101829D802E}" srcOrd="1" destOrd="0" parTransId="{75027214-5BBC-4B1A-9FD1-BC2393573ED7}" sibTransId="{09C0E2FB-E2D9-4442-82C3-5E1FD0425E8D}"/>
    <dgm:cxn modelId="{BF75C4BE-5989-44E9-AC2B-87DD4DAF20D1}" srcId="{5EE33059-618B-544F-824E-3AD0CD43118B}" destId="{C717A3AD-D74A-40DA-BA08-D4E547DFC650}" srcOrd="0" destOrd="0" parTransId="{77E19E0E-9517-431D-8815-A26A93737A15}" sibTransId="{3E35F514-B7E4-4A24-B9CE-30B4A1C2928E}"/>
    <dgm:cxn modelId="{B081F1D9-3996-436D-8405-A2BDA1A1A30D}" type="presOf" srcId="{5EE33059-618B-544F-824E-3AD0CD43118B}" destId="{D896B76E-32EB-1140-B9DC-F57950572393}" srcOrd="0" destOrd="0" presId="urn:microsoft.com/office/officeart/2005/8/layout/vList6"/>
    <dgm:cxn modelId="{9C5F2059-0C98-46D6-AAD3-30CCF7D584B7}" type="presParOf" srcId="{906C1F50-CA77-634E-9691-F29D4FC9F4AC}" destId="{142ABCC6-5E41-4A45-B444-6E2206D5BE05}" srcOrd="0" destOrd="0" presId="urn:microsoft.com/office/officeart/2005/8/layout/vList6"/>
    <dgm:cxn modelId="{ACF02579-853B-492C-B5F7-0773BC892BE7}" type="presParOf" srcId="{142ABCC6-5E41-4A45-B444-6E2206D5BE05}" destId="{0F246E25-F403-5548-AF57-6DDA04A5A6A2}" srcOrd="0" destOrd="0" presId="urn:microsoft.com/office/officeart/2005/8/layout/vList6"/>
    <dgm:cxn modelId="{7E3069B9-3D96-447F-BCBB-964EDEDC51CE}" type="presParOf" srcId="{142ABCC6-5E41-4A45-B444-6E2206D5BE05}" destId="{4A3026D2-0489-BC42-948D-1014A8B91B65}" srcOrd="1" destOrd="0" presId="urn:microsoft.com/office/officeart/2005/8/layout/vList6"/>
    <dgm:cxn modelId="{630E0A58-4280-4B08-BFC0-E0DC6263E600}" type="presParOf" srcId="{906C1F50-CA77-634E-9691-F29D4FC9F4AC}" destId="{A8AC7BFF-4C1C-684E-A61E-301854006E4C}" srcOrd="1" destOrd="0" presId="urn:microsoft.com/office/officeart/2005/8/layout/vList6"/>
    <dgm:cxn modelId="{57DB7B2B-5AE7-4ACE-8A1D-2E820E5CB8F3}" type="presParOf" srcId="{906C1F50-CA77-634E-9691-F29D4FC9F4AC}" destId="{BEC9E9B9-33EA-314F-B9D1-359E56D852AA}" srcOrd="2" destOrd="0" presId="urn:microsoft.com/office/officeart/2005/8/layout/vList6"/>
    <dgm:cxn modelId="{18DB86E2-F3F1-4394-979F-5B5FF1CC8FA9}" type="presParOf" srcId="{BEC9E9B9-33EA-314F-B9D1-359E56D852AA}" destId="{D896B76E-32EB-1140-B9DC-F57950572393}" srcOrd="0" destOrd="0" presId="urn:microsoft.com/office/officeart/2005/8/layout/vList6"/>
    <dgm:cxn modelId="{BAC45FF4-2CAF-48F5-9CA2-9D449DB85667}" type="presParOf" srcId="{BEC9E9B9-33EA-314F-B9D1-359E56D852AA}" destId="{57A0C2F8-366D-BA47-B066-6BEF5ADF767A}" srcOrd="1" destOrd="0" presId="urn:microsoft.com/office/officeart/2005/8/layout/vList6"/>
    <dgm:cxn modelId="{E7BDE8C3-2451-4D63-9040-AD202FDD6E9B}" type="presParOf" srcId="{906C1F50-CA77-634E-9691-F29D4FC9F4AC}" destId="{6702E53F-76E0-AD46-9052-BF399DC9ED74}" srcOrd="3" destOrd="0" presId="urn:microsoft.com/office/officeart/2005/8/layout/vList6"/>
    <dgm:cxn modelId="{221C6143-066F-42AA-9CD7-D4B29C2FA2A0}" type="presParOf" srcId="{906C1F50-CA77-634E-9691-F29D4FC9F4AC}" destId="{2C1B8258-F120-7541-AE2F-0C266E05ED5B}" srcOrd="4" destOrd="0" presId="urn:microsoft.com/office/officeart/2005/8/layout/vList6"/>
    <dgm:cxn modelId="{53A71087-BD9F-4D0C-8A9D-F0D459401905}" type="presParOf" srcId="{2C1B8258-F120-7541-AE2F-0C266E05ED5B}" destId="{4EAFE5B6-71B7-0B41-82EC-D08FCC16EF5A}" srcOrd="0" destOrd="0" presId="urn:microsoft.com/office/officeart/2005/8/layout/vList6"/>
    <dgm:cxn modelId="{5D9A1225-5009-4D36-B219-55AD721C2062}"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El programa proporciona información actual a las familias sobre oportunidades educativas </a:t>
          </a:r>
          <a:r>
            <a:rPr lang="en-US" sz="1800" dirty="0" smtClean="0"/>
            <a:t>disponibles en la comunidad.</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El programa proporciona información básica sobre recursos en la comunidad, incluidos los que se centran en salud, salud mental, servicios para niños con discapacidades y servicios </a:t>
          </a:r>
          <a:r>
            <a:rPr lang="en-US" sz="1800" dirty="0" smtClean="0"/>
            <a:t>sociales.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El programa ayuda a las familias a localizar y utilizar recursos comunitarios específicos según </a:t>
          </a:r>
          <a:r>
            <a:rPr lang="en-US" sz="1800" dirty="0" smtClean="0"/>
            <a:t>sean necesarios.</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507"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2144ABF6-DD75-41FD-B0A8-1AEE1DB79B19}" type="presOf" srcId="{D715BB17-1654-6E40-A04A-C8A92CCDFBC8}" destId="{0F246E25-F403-5548-AF57-6DDA04A5A6A2}"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583B1C0C-7D39-4ADC-BB9E-FC73B509EE8C}" type="presOf" srcId="{C8F01D3C-9142-FB44-BE51-94470A5DAB50}" destId="{57A0C2F8-366D-BA47-B066-6BEF5ADF767A}" srcOrd="0" destOrd="0" presId="urn:microsoft.com/office/officeart/2005/8/layout/vList6"/>
    <dgm:cxn modelId="{D24C0316-2529-41B3-B77D-D5B02676C16B}" type="presOf" srcId="{A4271B27-25EF-EF43-8871-0F356A1B5E43}" destId="{906C1F50-CA77-634E-9691-F29D4FC9F4AC}" srcOrd="0" destOrd="0" presId="urn:microsoft.com/office/officeart/2005/8/layout/vList6"/>
    <dgm:cxn modelId="{B094AB87-8653-415A-AE68-DEA0EF660688}" type="presOf" srcId="{5EE33059-618B-544F-824E-3AD0CD43118B}" destId="{D896B76E-32EB-1140-B9DC-F57950572393}" srcOrd="0" destOrd="0" presId="urn:microsoft.com/office/officeart/2005/8/layout/vList6"/>
    <dgm:cxn modelId="{A839766F-01A6-4223-B2AF-885FB40FBA62}" type="presOf" srcId="{D0D01A6E-9679-7942-9CD5-8F0CD00C1FE2}" destId="{4A3026D2-0489-BC42-948D-1014A8B91B65}" srcOrd="0" destOrd="0" presId="urn:microsoft.com/office/officeart/2005/8/layout/vList6"/>
    <dgm:cxn modelId="{AD4A0C31-720E-4392-8E14-5D032856F507}" type="presOf" srcId="{066A7990-AD35-3D42-A854-B39CAC6135D9}" destId="{4EAFE5B6-71B7-0B41-82EC-D08FCC16EF5A}"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BCBA5E8-EF88-EC49-ADBB-492E4A311C29}" srcId="{066A7990-AD35-3D42-A854-B39CAC6135D9}" destId="{40AD2A2B-7EEC-4E48-A9F9-2D301F90A22F}" srcOrd="0" destOrd="0" parTransId="{9AE78C7B-6189-1845-8D14-A90975B7CCE3}" sibTransId="{D9263F63-EC52-4146-8AE6-E4DF563EC4A2}"/>
    <dgm:cxn modelId="{C3D82A46-19E7-4D85-9DCD-0E3D5AE6A64E}" type="presOf" srcId="{40AD2A2B-7EEC-4E48-A9F9-2D301F90A22F}" destId="{6E37CCFF-3A23-0642-9D00-EEF96B54ED0C}" srcOrd="0" destOrd="0" presId="urn:microsoft.com/office/officeart/2005/8/layout/vList6"/>
    <dgm:cxn modelId="{F6FE3864-DCED-4E22-A218-0533387A0940}" type="presParOf" srcId="{906C1F50-CA77-634E-9691-F29D4FC9F4AC}" destId="{142ABCC6-5E41-4A45-B444-6E2206D5BE05}" srcOrd="0" destOrd="0" presId="urn:microsoft.com/office/officeart/2005/8/layout/vList6"/>
    <dgm:cxn modelId="{44DDF9D6-8BBE-42E0-9E76-79EC0DA8C888}" type="presParOf" srcId="{142ABCC6-5E41-4A45-B444-6E2206D5BE05}" destId="{0F246E25-F403-5548-AF57-6DDA04A5A6A2}" srcOrd="0" destOrd="0" presId="urn:microsoft.com/office/officeart/2005/8/layout/vList6"/>
    <dgm:cxn modelId="{138509EB-5481-420F-91C1-2673653C10E2}" type="presParOf" srcId="{142ABCC6-5E41-4A45-B444-6E2206D5BE05}" destId="{4A3026D2-0489-BC42-948D-1014A8B91B65}" srcOrd="1" destOrd="0" presId="urn:microsoft.com/office/officeart/2005/8/layout/vList6"/>
    <dgm:cxn modelId="{2E88D54B-6906-4D02-A91C-3F5349A74CDF}" type="presParOf" srcId="{906C1F50-CA77-634E-9691-F29D4FC9F4AC}" destId="{A8AC7BFF-4C1C-684E-A61E-301854006E4C}" srcOrd="1" destOrd="0" presId="urn:microsoft.com/office/officeart/2005/8/layout/vList6"/>
    <dgm:cxn modelId="{A19C1906-776A-46F5-867C-44A5D0347A3F}" type="presParOf" srcId="{906C1F50-CA77-634E-9691-F29D4FC9F4AC}" destId="{BEC9E9B9-33EA-314F-B9D1-359E56D852AA}" srcOrd="2" destOrd="0" presId="urn:microsoft.com/office/officeart/2005/8/layout/vList6"/>
    <dgm:cxn modelId="{5035F65E-D34C-4220-B1A7-533BE0CC1396}" type="presParOf" srcId="{BEC9E9B9-33EA-314F-B9D1-359E56D852AA}" destId="{D896B76E-32EB-1140-B9DC-F57950572393}" srcOrd="0" destOrd="0" presId="urn:microsoft.com/office/officeart/2005/8/layout/vList6"/>
    <dgm:cxn modelId="{F3A95A8B-869F-4B9B-BCA6-77F54BA7C7FE}" type="presParOf" srcId="{BEC9E9B9-33EA-314F-B9D1-359E56D852AA}" destId="{57A0C2F8-366D-BA47-B066-6BEF5ADF767A}" srcOrd="1" destOrd="0" presId="urn:microsoft.com/office/officeart/2005/8/layout/vList6"/>
    <dgm:cxn modelId="{AEAFD7D8-357F-46ED-9C84-5B64A2DD1890}" type="presParOf" srcId="{906C1F50-CA77-634E-9691-F29D4FC9F4AC}" destId="{6702E53F-76E0-AD46-9052-BF399DC9ED74}" srcOrd="3" destOrd="0" presId="urn:microsoft.com/office/officeart/2005/8/layout/vList6"/>
    <dgm:cxn modelId="{9370AE03-C9E4-4CD5-8BB4-8C23D72C27C9}" type="presParOf" srcId="{906C1F50-CA77-634E-9691-F29D4FC9F4AC}" destId="{2C1B8258-F120-7541-AE2F-0C266E05ED5B}" srcOrd="4" destOrd="0" presId="urn:microsoft.com/office/officeart/2005/8/layout/vList6"/>
    <dgm:cxn modelId="{69945F40-292C-4525-8844-633C3F6055AD}" type="presParOf" srcId="{2C1B8258-F120-7541-AE2F-0C266E05ED5B}" destId="{4EAFE5B6-71B7-0B41-82EC-D08FCC16EF5A}" srcOrd="0" destOrd="0" presId="urn:microsoft.com/office/officeart/2005/8/layout/vList6"/>
    <dgm:cxn modelId="{EE9554E0-A948-469C-A17A-0B4F2DD1C5F7}"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smtClean="0"/>
            <a:t>Puntuación promedio de 3 o más en la pregunta 9 de la Encuesta Familiar del QRIS.</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Puntuación promedio de 3 o más en la pregunta 8 de la Encuesta Familiar del QRIS.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Ejemplo escrito de proporción de asistencia a las familias para que accedan a </a:t>
          </a:r>
          <a:r>
            <a:rPr lang="en-US" sz="1800" dirty="0" smtClean="0"/>
            <a:t>recursos.</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A98EAD90-DFA7-440E-9F56-62CF85DDACA4}">
      <dgm:prSet custT="1"/>
      <dgm:spPr/>
      <dgm:t>
        <a:bodyPr/>
        <a:lstStyle/>
        <a:p>
          <a:r>
            <a:rPr lang="es-ES" sz="1800" dirty="0" smtClean="0"/>
            <a:t>Copia de boletín informativo, póster, folleto, u otra comunicación que informe a las familias sobre oportunidades educativas.</a:t>
          </a:r>
          <a:endParaRPr lang="en-US" sz="1800" dirty="0" smtClean="0"/>
        </a:p>
      </dgm:t>
    </dgm:pt>
    <dgm:pt modelId="{FD5F68A6-E6C7-4384-A98A-671A7429908F}" type="parTrans" cxnId="{DB688A4B-FDA1-4752-A68E-B12CD4B12834}">
      <dgm:prSet/>
      <dgm:spPr/>
      <dgm:t>
        <a:bodyPr/>
        <a:lstStyle/>
        <a:p>
          <a:endParaRPr lang="en-US"/>
        </a:p>
      </dgm:t>
    </dgm:pt>
    <dgm:pt modelId="{EFA1869C-F22A-4422-9895-B455FF2E2380}" type="sibTrans" cxnId="{DB688A4B-FDA1-4752-A68E-B12CD4B12834}">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507"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DB688A4B-FDA1-4752-A68E-B12CD4B12834}" srcId="{066A7990-AD35-3D42-A854-B39CAC6135D9}" destId="{A98EAD90-DFA7-440E-9F56-62CF85DDACA4}" srcOrd="1" destOrd="0" parTransId="{FD5F68A6-E6C7-4384-A98A-671A7429908F}" sibTransId="{EFA1869C-F22A-4422-9895-B455FF2E2380}"/>
    <dgm:cxn modelId="{FD2F9016-F37F-9443-A693-BECAEF3F9E0C}" srcId="{D715BB17-1654-6E40-A04A-C8A92CCDFBC8}" destId="{D0D01A6E-9679-7942-9CD5-8F0CD00C1FE2}" srcOrd="0" destOrd="0" parTransId="{DAEF57AF-B160-9E48-8569-7046408EF812}" sibTransId="{7205EAD3-F987-044D-BA3A-9F243CBCF926}"/>
    <dgm:cxn modelId="{C6451DB6-EA28-4EA8-8C3C-351C0B983338}" type="presOf" srcId="{5EE33059-618B-544F-824E-3AD0CD43118B}" destId="{D896B76E-32EB-1140-B9DC-F57950572393}" srcOrd="0" destOrd="0" presId="urn:microsoft.com/office/officeart/2005/8/layout/vList6"/>
    <dgm:cxn modelId="{E0191BE5-0D24-4686-9A58-00E6E2D1F974}" type="presOf" srcId="{D715BB17-1654-6E40-A04A-C8A92CCDFBC8}" destId="{0F246E25-F403-5548-AF57-6DDA04A5A6A2}" srcOrd="0" destOrd="0" presId="urn:microsoft.com/office/officeart/2005/8/layout/vList6"/>
    <dgm:cxn modelId="{285CEE91-2EE3-40F3-BBA3-828C602AE827}" type="presOf" srcId="{A4271B27-25EF-EF43-8871-0F356A1B5E43}" destId="{906C1F50-CA77-634E-9691-F29D4FC9F4AC}" srcOrd="0" destOrd="0" presId="urn:microsoft.com/office/officeart/2005/8/layout/vList6"/>
    <dgm:cxn modelId="{B46DECC6-9CF5-4914-A521-14C2AF9D4B5D}" type="presOf" srcId="{A98EAD90-DFA7-440E-9F56-62CF85DDACA4}" destId="{6E37CCFF-3A23-0642-9D00-EEF96B54ED0C}" srcOrd="0" destOrd="1"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6C70E630-9F46-4098-8B0E-824E3D822691}" type="presOf" srcId="{40AD2A2B-7EEC-4E48-A9F9-2D301F90A22F}" destId="{6E37CCFF-3A23-0642-9D00-EEF96B54ED0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4E718AB7-82A7-4375-AD34-7ECD412EF5DC}" type="presOf" srcId="{C8F01D3C-9142-FB44-BE51-94470A5DAB50}" destId="{57A0C2F8-366D-BA47-B066-6BEF5ADF767A}" srcOrd="0" destOrd="0" presId="urn:microsoft.com/office/officeart/2005/8/layout/vList6"/>
    <dgm:cxn modelId="{96FE7478-0AC8-4EEB-B6D6-5393B6441107}" type="presOf" srcId="{D0D01A6E-9679-7942-9CD5-8F0CD00C1FE2}" destId="{4A3026D2-0489-BC42-948D-1014A8B91B65}"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8F885135-661F-4D9F-A36C-30D874D5A96E}" type="presOf" srcId="{066A7990-AD35-3D42-A854-B39CAC6135D9}" destId="{4EAFE5B6-71B7-0B41-82EC-D08FCC16EF5A}" srcOrd="0" destOrd="0" presId="urn:microsoft.com/office/officeart/2005/8/layout/vList6"/>
    <dgm:cxn modelId="{100D5369-A968-4B89-8D20-FCB0FFBE0DF6}" type="presParOf" srcId="{906C1F50-CA77-634E-9691-F29D4FC9F4AC}" destId="{142ABCC6-5E41-4A45-B444-6E2206D5BE05}" srcOrd="0" destOrd="0" presId="urn:microsoft.com/office/officeart/2005/8/layout/vList6"/>
    <dgm:cxn modelId="{61B55CA9-6D98-49D0-BEE9-1C22801BB42C}" type="presParOf" srcId="{142ABCC6-5E41-4A45-B444-6E2206D5BE05}" destId="{0F246E25-F403-5548-AF57-6DDA04A5A6A2}" srcOrd="0" destOrd="0" presId="urn:microsoft.com/office/officeart/2005/8/layout/vList6"/>
    <dgm:cxn modelId="{C5CAD668-AF30-4782-BFD1-C4BB51D114FE}" type="presParOf" srcId="{142ABCC6-5E41-4A45-B444-6E2206D5BE05}" destId="{4A3026D2-0489-BC42-948D-1014A8B91B65}" srcOrd="1" destOrd="0" presId="urn:microsoft.com/office/officeart/2005/8/layout/vList6"/>
    <dgm:cxn modelId="{05A764B9-7FC5-43E8-A007-CEE40AF3F9C2}" type="presParOf" srcId="{906C1F50-CA77-634E-9691-F29D4FC9F4AC}" destId="{A8AC7BFF-4C1C-684E-A61E-301854006E4C}" srcOrd="1" destOrd="0" presId="urn:microsoft.com/office/officeart/2005/8/layout/vList6"/>
    <dgm:cxn modelId="{B27A829F-208B-4276-9EC9-29405393EA3C}" type="presParOf" srcId="{906C1F50-CA77-634E-9691-F29D4FC9F4AC}" destId="{BEC9E9B9-33EA-314F-B9D1-359E56D852AA}" srcOrd="2" destOrd="0" presId="urn:microsoft.com/office/officeart/2005/8/layout/vList6"/>
    <dgm:cxn modelId="{5EE07BA5-8C00-4CDB-A477-C15FBEE60934}" type="presParOf" srcId="{BEC9E9B9-33EA-314F-B9D1-359E56D852AA}" destId="{D896B76E-32EB-1140-B9DC-F57950572393}" srcOrd="0" destOrd="0" presId="urn:microsoft.com/office/officeart/2005/8/layout/vList6"/>
    <dgm:cxn modelId="{2D277EFB-2092-440E-A466-77C3B0BF0269}" type="presParOf" srcId="{BEC9E9B9-33EA-314F-B9D1-359E56D852AA}" destId="{57A0C2F8-366D-BA47-B066-6BEF5ADF767A}" srcOrd="1" destOrd="0" presId="urn:microsoft.com/office/officeart/2005/8/layout/vList6"/>
    <dgm:cxn modelId="{2F657875-55C0-42EE-B513-8C0EE2ADC1C4}" type="presParOf" srcId="{906C1F50-CA77-634E-9691-F29D4FC9F4AC}" destId="{6702E53F-76E0-AD46-9052-BF399DC9ED74}" srcOrd="3" destOrd="0" presId="urn:microsoft.com/office/officeart/2005/8/layout/vList6"/>
    <dgm:cxn modelId="{17958814-447A-44A9-9361-079B4969ECB3}" type="presParOf" srcId="{906C1F50-CA77-634E-9691-F29D4FC9F4AC}" destId="{2C1B8258-F120-7541-AE2F-0C266E05ED5B}" srcOrd="4" destOrd="0" presId="urn:microsoft.com/office/officeart/2005/8/layout/vList6"/>
    <dgm:cxn modelId="{499241DF-B64E-4912-8FF3-3446AEF9D356}" type="presParOf" srcId="{2C1B8258-F120-7541-AE2F-0C266E05ED5B}" destId="{4EAFE5B6-71B7-0B41-82EC-D08FCC16EF5A}" srcOrd="0" destOrd="0" presId="urn:microsoft.com/office/officeart/2005/8/layout/vList6"/>
    <dgm:cxn modelId="{300DB54B-5398-4791-8FDF-9040B6274B8A}"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2FF57C-DB7C-4DA4-B9BF-7497C784A856}">
      <dsp:nvSpPr>
        <dsp:cNvPr id="0" name=""/>
        <dsp:cNvSpPr/>
      </dsp:nvSpPr>
      <dsp:spPr>
        <a:xfrm>
          <a:off x="2963878" y="2010083"/>
          <a:ext cx="2695045" cy="2695045"/>
        </a:xfrm>
        <a:prstGeom prst="ellipse">
          <a:avLst/>
        </a:prstGeom>
        <a:solidFill>
          <a:schemeClr val="accent5"/>
        </a:solidFill>
        <a:ln w="19050" cap="flat" cmpd="sng" algn="ctr">
          <a:solidFill>
            <a:schemeClr val="accent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MX" sz="1800" kern="1200" noProof="0" dirty="0" smtClean="0">
              <a:solidFill>
                <a:schemeClr val="tx1"/>
              </a:solidFill>
            </a:rPr>
            <a:t>Obtener el conocimiento necesario para poder completar la parte necesaria de “Las </a:t>
          </a:r>
          <a:r>
            <a:rPr lang="es-MX" sz="1800" kern="1200" noProof="0" dirty="0" smtClean="0">
              <a:solidFill>
                <a:schemeClr val="tx1"/>
              </a:solidFill>
            </a:rPr>
            <a:t>colaboración con las familias” </a:t>
          </a:r>
          <a:r>
            <a:rPr lang="es-MX" sz="1800" kern="1200" noProof="0" dirty="0" smtClean="0">
              <a:solidFill>
                <a:schemeClr val="tx1"/>
              </a:solidFill>
            </a:rPr>
            <a:t>del portafolio del QRIS</a:t>
          </a:r>
          <a:endParaRPr lang="es-MX" sz="1800" kern="1200" noProof="0" dirty="0">
            <a:solidFill>
              <a:schemeClr val="tx1"/>
            </a:solidFill>
          </a:endParaRPr>
        </a:p>
      </dsp:txBody>
      <dsp:txXfrm>
        <a:off x="2963878" y="2010083"/>
        <a:ext cx="2695045" cy="2695045"/>
      </dsp:txXfrm>
    </dsp:sp>
    <dsp:sp modelId="{5186B71D-01FE-4DF6-9F7C-77C355D31455}">
      <dsp:nvSpPr>
        <dsp:cNvPr id="0" name=""/>
        <dsp:cNvSpPr/>
      </dsp:nvSpPr>
      <dsp:spPr>
        <a:xfrm rot="12877497">
          <a:off x="1085873" y="1508096"/>
          <a:ext cx="2206383" cy="768087"/>
        </a:xfrm>
        <a:prstGeom prst="leftArrow">
          <a:avLst>
            <a:gd name="adj1" fmla="val 60000"/>
            <a:gd name="adj2" fmla="val 50000"/>
          </a:avLst>
        </a:prstGeom>
        <a:solidFill>
          <a:schemeClr val="accent1"/>
        </a:solidFill>
        <a:ln>
          <a:solidFill>
            <a:schemeClr val="accent1"/>
          </a:solidFill>
        </a:ln>
        <a:effectLst/>
      </dsp:spPr>
      <dsp:style>
        <a:lnRef idx="0">
          <a:scrgbClr r="0" g="0" b="0"/>
        </a:lnRef>
        <a:fillRef idx="1">
          <a:scrgbClr r="0" g="0" b="0"/>
        </a:fillRef>
        <a:effectRef idx="0">
          <a:scrgbClr r="0" g="0" b="0"/>
        </a:effectRef>
        <a:fontRef idx="minor">
          <a:schemeClr val="lt1"/>
        </a:fontRef>
      </dsp:style>
    </dsp:sp>
    <dsp:sp modelId="{25EA2F8A-8E69-4533-A51A-FC0EDE011A2B}">
      <dsp:nvSpPr>
        <dsp:cNvPr id="0" name=""/>
        <dsp:cNvSpPr/>
      </dsp:nvSpPr>
      <dsp:spPr>
        <a:xfrm>
          <a:off x="1114" y="241187"/>
          <a:ext cx="2560292" cy="2048234"/>
        </a:xfrm>
        <a:prstGeom prst="roundRect">
          <a:avLst>
            <a:gd name="adj" fmla="val 10000"/>
          </a:avLst>
        </a:prstGeom>
        <a:solidFill>
          <a:schemeClr val="accent1"/>
        </a:solidFill>
        <a:ln w="1905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lvl="0" algn="ctr" defTabSz="844550">
            <a:lnSpc>
              <a:spcPct val="90000"/>
            </a:lnSpc>
            <a:spcBef>
              <a:spcPct val="0"/>
            </a:spcBef>
            <a:spcAft>
              <a:spcPct val="35000"/>
            </a:spcAft>
          </a:pPr>
          <a:r>
            <a:rPr lang="es-MX" sz="1900" kern="1200" noProof="0" dirty="0" smtClean="0">
              <a:solidFill>
                <a:schemeClr val="tx1"/>
              </a:solidFill>
            </a:rPr>
            <a:t>Examinar los estándares de las normas familiares del QRIS y aplicar los estándares en su programa. </a:t>
          </a:r>
          <a:endParaRPr lang="es-MX" sz="1900" kern="1200" noProof="0" dirty="0">
            <a:solidFill>
              <a:schemeClr val="tx1"/>
            </a:solidFill>
          </a:endParaRPr>
        </a:p>
      </dsp:txBody>
      <dsp:txXfrm>
        <a:off x="1114" y="241187"/>
        <a:ext cx="2560292" cy="2048234"/>
      </dsp:txXfrm>
    </dsp:sp>
    <dsp:sp modelId="{4DBE83A5-F7A2-45EA-9691-19E870260D49}">
      <dsp:nvSpPr>
        <dsp:cNvPr id="0" name=""/>
        <dsp:cNvSpPr/>
      </dsp:nvSpPr>
      <dsp:spPr>
        <a:xfrm rot="19477069">
          <a:off x="5313913" y="1501203"/>
          <a:ext cx="2141324" cy="768087"/>
        </a:xfrm>
        <a:prstGeom prst="leftArrow">
          <a:avLst>
            <a:gd name="adj1" fmla="val 60000"/>
            <a:gd name="adj2" fmla="val 50000"/>
          </a:avLst>
        </a:prstGeom>
        <a:solidFill>
          <a:schemeClr val="accent4"/>
        </a:solidFill>
        <a:ln>
          <a:solidFill>
            <a:schemeClr val="accent4"/>
          </a:solidFill>
        </a:ln>
        <a:effectLst/>
      </dsp:spPr>
      <dsp:style>
        <a:lnRef idx="0">
          <a:scrgbClr r="0" g="0" b="0"/>
        </a:lnRef>
        <a:fillRef idx="1">
          <a:scrgbClr r="0" g="0" b="0"/>
        </a:fillRef>
        <a:effectRef idx="0">
          <a:scrgbClr r="0" g="0" b="0"/>
        </a:effectRef>
        <a:fontRef idx="minor">
          <a:schemeClr val="lt1"/>
        </a:fontRef>
      </dsp:style>
    </dsp:sp>
    <dsp:sp modelId="{7CF3EC4D-86A9-416A-AE29-016DB8F31B07}">
      <dsp:nvSpPr>
        <dsp:cNvPr id="0" name=""/>
        <dsp:cNvSpPr/>
      </dsp:nvSpPr>
      <dsp:spPr>
        <a:xfrm>
          <a:off x="5977349" y="241187"/>
          <a:ext cx="2560292" cy="2048234"/>
        </a:xfrm>
        <a:prstGeom prst="roundRect">
          <a:avLst>
            <a:gd name="adj" fmla="val 10000"/>
          </a:avLst>
        </a:prstGeom>
        <a:solidFill>
          <a:schemeClr val="accent4"/>
        </a:solidFill>
        <a:ln w="19050" cap="flat" cmpd="sng" algn="ctr">
          <a:solidFill>
            <a:schemeClr val="accent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MX" sz="1800" kern="1200" noProof="0" dirty="0" smtClean="0">
              <a:solidFill>
                <a:schemeClr val="tx1"/>
              </a:solidFill>
            </a:rPr>
            <a:t>Discutir ampliamente en los programas la implementación de normas familiares, pólizas y procedimientos, mientras crea la documentación de su portafolio del QRIS</a:t>
          </a:r>
          <a:r>
            <a:rPr lang="en-US" sz="1800" kern="1200" dirty="0" smtClean="0">
              <a:solidFill>
                <a:schemeClr val="tx1"/>
              </a:solidFill>
            </a:rPr>
            <a:t>.</a:t>
          </a:r>
          <a:endParaRPr lang="en-US" sz="1800" kern="1200" dirty="0">
            <a:solidFill>
              <a:schemeClr val="tx1"/>
            </a:solidFill>
          </a:endParaRPr>
        </a:p>
      </dsp:txBody>
      <dsp:txXfrm>
        <a:off x="5977349" y="241187"/>
        <a:ext cx="2560292" cy="204823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aplica una encuesta a las familias una vez al año en el idioma de su preferencia y utiliza sus aportaciones para la toma de decisiones sobre su política.</a:t>
          </a:r>
          <a:endParaRPr lang="en-US" sz="18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recopila información de manera continuada a fin de tomar decisiones sobre su política mediante el correo electrónico, el buzón de sugerencias, cuadernos, etc.</a:t>
          </a:r>
          <a:endParaRPr lang="en-US" sz="18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Las familias asisten a las reuniones y/o son parte de grupos de consejería a fin de proporcionar aportaciones sobre el programa y las decisiones de política.</a:t>
          </a:r>
          <a:endParaRPr lang="en-US" sz="18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65" y="3583290"/>
        <a:ext cx="3238532" cy="145074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Hoja de Puntuación de Encuesta Familiar del QRIS en la que se han resumido las respuestas del 50% o más de las familias.</a:t>
          </a:r>
          <a:endParaRPr lang="en-US" sz="1800" kern="1200" dirty="0"/>
        </a:p>
        <a:p>
          <a:pPr marL="171450" lvl="1" indent="-171450" algn="l" defTabSz="800100">
            <a:lnSpc>
              <a:spcPct val="90000"/>
            </a:lnSpc>
            <a:spcBef>
              <a:spcPct val="0"/>
            </a:spcBef>
            <a:spcAft>
              <a:spcPct val="15000"/>
            </a:spcAft>
            <a:buChar char="••"/>
          </a:pPr>
          <a:r>
            <a:rPr lang="es-ES" sz="1800" kern="1200" dirty="0" smtClean="0"/>
            <a:t>Ejemplo escrito del modo en que el programa ha respondido a las aportaciones de las </a:t>
          </a:r>
          <a:r>
            <a:rPr lang="en-US" sz="1800" kern="1200" dirty="0" smtClean="0"/>
            <a:t>familias.</a:t>
          </a:r>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Puntuación promedio de 3 o más en la pregunta 1 de la Encuesta Familiar del QRIS.</a:t>
          </a:r>
          <a:endParaRPr lang="en-US" sz="1800" kern="1200" dirty="0"/>
        </a:p>
        <a:p>
          <a:pPr marL="171450" lvl="1" indent="-171450" algn="l" defTabSz="800100">
            <a:lnSpc>
              <a:spcPct val="90000"/>
            </a:lnSpc>
            <a:spcBef>
              <a:spcPct val="0"/>
            </a:spcBef>
            <a:spcAft>
              <a:spcPct val="15000"/>
            </a:spcAft>
            <a:buChar char="••"/>
          </a:pPr>
          <a:r>
            <a:rPr lang="es-ES" sz="1800" kern="1200" dirty="0" smtClean="0"/>
            <a:t>Ejemplo escrito del modo en que el programa ha respondido a las aportaciones de las familias obtenidas a partir de la información recopilada.</a:t>
          </a:r>
          <a:endParaRPr lang="en-US" sz="1800" kern="1200" dirty="0" smtClean="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Política para incluir a las familias en los grupos de consejería o reuniones del programa.</a:t>
          </a:r>
          <a:endParaRPr lang="en-US" sz="1800" kern="1200" dirty="0"/>
        </a:p>
        <a:p>
          <a:pPr marL="171450" lvl="1" indent="-171450" algn="l" defTabSz="800100">
            <a:lnSpc>
              <a:spcPct val="90000"/>
            </a:lnSpc>
            <a:spcBef>
              <a:spcPct val="0"/>
            </a:spcBef>
            <a:spcAft>
              <a:spcPct val="15000"/>
            </a:spcAft>
            <a:buChar char="••"/>
          </a:pPr>
          <a:r>
            <a:rPr lang="es-ES" sz="1800" kern="1200" dirty="0" smtClean="0"/>
            <a:t>Ejemplo escrito de cómo el programa respondió a los aportes de las familias obtenidos en las reuniones o grupos de consejería.</a:t>
          </a:r>
          <a:endParaRPr lang="en-US" sz="1800" kern="1200" dirty="0" smtClean="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65" y="3583290"/>
        <a:ext cx="3238532" cy="145074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recopila información recibida de las familias al momento de la inscripción y proporciona un método para comunicar los cambios.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Las familias son consultadas sobre los intereses y preferencias del niño, son informadas sobre el avance del niño, y son alentadas a contribuir con las metas de aprendizaje y desarrollo al menos una vez al año.</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proporciona formularios e información esencial de una manera comprensible para todas las familias del programa, sin consideración de diferencias de idioma, alfabetización o capacidad. Esto se puede lograr utilizando recursos comunitarios, incluidas </a:t>
          </a:r>
          <a:r>
            <a:rPr lang="en-US" sz="1800" kern="1200" dirty="0" err="1" smtClean="0"/>
            <a:t>otras</a:t>
          </a:r>
          <a:r>
            <a:rPr lang="en-US" sz="1800" kern="1200" dirty="0" smtClean="0"/>
            <a:t> familias.</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Puntuación promedio de 3 o más en la pregunta 2 de la Encuesta Familiar del QRIS.</a:t>
          </a:r>
          <a:endParaRPr lang="en-US" sz="1800" kern="1200" dirty="0"/>
        </a:p>
        <a:p>
          <a:pPr marL="171450" lvl="1" indent="-171450" algn="l" defTabSz="800100">
            <a:lnSpc>
              <a:spcPct val="90000"/>
            </a:lnSpc>
            <a:spcBef>
              <a:spcPct val="0"/>
            </a:spcBef>
            <a:spcAft>
              <a:spcPct val="15000"/>
            </a:spcAft>
            <a:buChar char="••"/>
          </a:pPr>
          <a:r>
            <a:rPr lang="es-ES" sz="1800" kern="1200" dirty="0" smtClean="0"/>
            <a:t>Descripción escrita del modo en que se actualizan los cambios en la información </a:t>
          </a:r>
          <a:r>
            <a:rPr lang="en-US" sz="1800" kern="1200" dirty="0" smtClean="0"/>
            <a:t>familiar.</a:t>
          </a:r>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Puntuación promedio de 3 o más en la pregunta 3 de la Encuesta Familiar del QRIS.</a:t>
          </a:r>
          <a:endParaRPr lang="en-US" sz="1800" kern="1200" dirty="0"/>
        </a:p>
        <a:p>
          <a:pPr marL="171450" lvl="1" indent="-171450" algn="l" defTabSz="800100">
            <a:lnSpc>
              <a:spcPct val="90000"/>
            </a:lnSpc>
            <a:spcBef>
              <a:spcPct val="0"/>
            </a:spcBef>
            <a:spcAft>
              <a:spcPct val="15000"/>
            </a:spcAft>
            <a:buChar char="••"/>
          </a:pPr>
          <a:r>
            <a:rPr lang="es-ES" sz="1800" kern="1200" dirty="0" smtClean="0"/>
            <a:t>Política del programa sobre cómo las familias contribuyen a las metas de aprendizaje y desarrollo del niño y comparten sus intereses al menos una vez al año.</a:t>
          </a:r>
          <a:endParaRPr lang="en-US" sz="1800" kern="1200" dirty="0" smtClean="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Puntuación promedio de 3 o más en la pregunta 4 de la Encuesta Familiar del QRIS.</a:t>
          </a:r>
          <a:endParaRPr lang="en-US" sz="1800" kern="1200" dirty="0"/>
        </a:p>
        <a:p>
          <a:pPr marL="171450" lvl="1" indent="-171450" algn="l" defTabSz="800100">
            <a:lnSpc>
              <a:spcPct val="90000"/>
            </a:lnSpc>
            <a:spcBef>
              <a:spcPct val="0"/>
            </a:spcBef>
            <a:spcAft>
              <a:spcPct val="15000"/>
            </a:spcAft>
            <a:buChar char="••"/>
          </a:pPr>
          <a:r>
            <a:rPr lang="es-ES" sz="1800" kern="1200" dirty="0" smtClean="0"/>
            <a:t>Política del programa sobre la conexión de familias con recursos que aquellas pueden necesitar para entender la información.</a:t>
          </a:r>
          <a:endParaRPr lang="en-US" sz="1800" kern="1200" dirty="0" smtClean="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alienta a todas las familias a realizar visitas y observaciones en cualquier </a:t>
          </a:r>
          <a:r>
            <a:rPr lang="en-US" sz="1800" kern="1200" dirty="0" smtClean="0"/>
            <a:t>momento.</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tiene conocimiento sobre el entorno cultural, las tradiciones, las creencias, el idioma materno y los intereses de todas las familias, y solicita ideas y/o sugerencias de las </a:t>
          </a:r>
          <a:r>
            <a:rPr lang="en-US" sz="1800" kern="1200" dirty="0" smtClean="0"/>
            <a:t>familias para realizar actividades.</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alienta a las familias a que ayuden o dirijan en la planificación y realización de actividades especiales para que compartan su entorno cultural, tradiciones, creencias, idioma materno, intereses y habilidades.</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Puntuación promedio de 3 o más en la pregunta 5 de la Encuesta Familiar del QRIS.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Puntuación promedio de 3 o más en la pregunta 6 de la Encuesta Familiar del QRIS.</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Puntuación promedio de 3 o más en la pregunta 7 de la Encuesta Familiar del QRIS.</a:t>
          </a:r>
          <a:endParaRPr lang="en-US" sz="1800" kern="1200" dirty="0"/>
        </a:p>
        <a:p>
          <a:pPr marL="171450" lvl="1" indent="-171450" algn="l" defTabSz="800100">
            <a:lnSpc>
              <a:spcPct val="90000"/>
            </a:lnSpc>
            <a:spcBef>
              <a:spcPct val="0"/>
            </a:spcBef>
            <a:spcAft>
              <a:spcPct val="15000"/>
            </a:spcAft>
            <a:buChar char="••"/>
          </a:pPr>
          <a:r>
            <a:rPr lang="es-ES" sz="1800" kern="1200" dirty="0" smtClean="0"/>
            <a:t>Ejemplo escrito de una actividad sugerida o dirigida por una familia.</a:t>
          </a:r>
          <a:endParaRPr lang="en-US" sz="1800" kern="1200" dirty="0" smtClean="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proporciona información básica sobre recursos en la comunidad, incluidos los que se centran en salud, salud mental, servicios para niños con discapacidades y servicios </a:t>
          </a:r>
          <a:r>
            <a:rPr lang="en-US" sz="1800" kern="1200" dirty="0" smtClean="0"/>
            <a:t>sociales.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ayuda a las familias a localizar y utilizar recursos comunitarios específicos según </a:t>
          </a:r>
          <a:r>
            <a:rPr lang="en-US" sz="1800" kern="1200" dirty="0" smtClean="0"/>
            <a:t>sean necesarios.</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22978" y="3510761"/>
          <a:ext cx="5637792"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programa proporciona información actual a las familias sobre oportunidades educativas </a:t>
          </a:r>
          <a:r>
            <a:rPr lang="en-US" sz="1800" kern="1200" dirty="0" smtClean="0"/>
            <a:t>disponibles en la comunidad.</a:t>
          </a:r>
          <a:endParaRPr lang="en-US" sz="1800" kern="1200" dirty="0"/>
        </a:p>
      </dsp:txBody>
      <dsp:txXfrm>
        <a:off x="3122978" y="3510761"/>
        <a:ext cx="5637792" cy="1595800"/>
      </dsp:txXfrm>
    </dsp:sp>
    <dsp:sp modelId="{4EAFE5B6-71B7-0B41-82EC-D08FCC16EF5A}">
      <dsp:nvSpPr>
        <dsp:cNvPr id="0" name=""/>
        <dsp:cNvSpPr/>
      </dsp:nvSpPr>
      <dsp:spPr>
        <a:xfrm>
          <a:off x="14792"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14792" y="3583298"/>
        <a:ext cx="3238496" cy="1450726"/>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Puntuación promedio de 3 o más en la pregunta 8 de la Encuesta Familiar del QRIS.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Ejemplo escrito de proporción de asistencia a las familias para que accedan a </a:t>
          </a:r>
          <a:r>
            <a:rPr lang="en-US" sz="1800" kern="1200" dirty="0" smtClean="0"/>
            <a:t>recursos.</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22978" y="3510761"/>
          <a:ext cx="5637792"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Puntuación promedio de 3 o más en la pregunta 9 de la Encuesta Familiar del QRIS.</a:t>
          </a:r>
          <a:endParaRPr lang="en-US" sz="1800" kern="1200" dirty="0"/>
        </a:p>
        <a:p>
          <a:pPr marL="171450" lvl="1" indent="-171450" algn="l" defTabSz="800100">
            <a:lnSpc>
              <a:spcPct val="90000"/>
            </a:lnSpc>
            <a:spcBef>
              <a:spcPct val="0"/>
            </a:spcBef>
            <a:spcAft>
              <a:spcPct val="15000"/>
            </a:spcAft>
            <a:buChar char="••"/>
          </a:pPr>
          <a:r>
            <a:rPr lang="es-ES" sz="1800" kern="1200" dirty="0" smtClean="0"/>
            <a:t>Copia de boletín informativo, póster, folleto, u otra comunicación que informe a las familias sobre oportunidades educativas.</a:t>
          </a:r>
          <a:endParaRPr lang="en-US" sz="1800" kern="1200" dirty="0" smtClean="0"/>
        </a:p>
      </dsp:txBody>
      <dsp:txXfrm>
        <a:off x="3122978" y="3510761"/>
        <a:ext cx="5637792" cy="1595800"/>
      </dsp:txXfrm>
    </dsp:sp>
    <dsp:sp modelId="{4EAFE5B6-71B7-0B41-82EC-D08FCC16EF5A}">
      <dsp:nvSpPr>
        <dsp:cNvPr id="0" name=""/>
        <dsp:cNvSpPr/>
      </dsp:nvSpPr>
      <dsp:spPr>
        <a:xfrm>
          <a:off x="14792"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14792" y="3583298"/>
        <a:ext cx="3238496" cy="145072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fld id="{611721C1-919B-4CD8-979F-527C4F6E6B4B}" type="datetimeFigureOut">
              <a:rPr lang="en-US" smtClean="0"/>
              <a:pPr/>
              <a:t>9/30/2015</a:t>
            </a:fld>
            <a:endParaRPr lang="en-US"/>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9/30/2015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Timing: Slides 1-9 should take about 30 minutes, including introductions and signing in.</a:t>
            </a:r>
          </a:p>
          <a:p>
            <a:endParaRPr lang="en-US" dirty="0" smtClean="0"/>
          </a:p>
          <a:p>
            <a:r>
              <a:rPr lang="en-US" dirty="0" smtClean="0"/>
              <a:t>Materials:</a:t>
            </a:r>
          </a:p>
          <a:p>
            <a:pPr marL="182880" indent="-182880">
              <a:buFont typeface="Arial" pitchFamily="34" charset="0"/>
              <a:buChar char="•"/>
            </a:pPr>
            <a:r>
              <a:rPr lang="en-US" b="0" dirty="0" smtClean="0"/>
              <a:t>All participants should bring their Quality Improvement Plan to the training session</a:t>
            </a:r>
            <a:r>
              <a:rPr lang="en-US" b="0" baseline="0" dirty="0" smtClean="0"/>
              <a:t>.</a:t>
            </a:r>
          </a:p>
          <a:p>
            <a:pPr marL="182880" indent="-182880">
              <a:buFont typeface="Arial" pitchFamily="34" charset="0"/>
              <a:buChar char="•"/>
            </a:pPr>
            <a:r>
              <a:rPr lang="en-US" b="0" baseline="0" dirty="0" smtClean="0"/>
              <a:t>Portfolios will also be helpful. Plan to have at least one sample portfolio available so that you can refer to the evidence required for each indicator.</a:t>
            </a:r>
          </a:p>
          <a:p>
            <a:pPr marL="182880" indent="-182880">
              <a:buFont typeface="Arial" pitchFamily="34" charset="0"/>
              <a:buChar char="•"/>
            </a:pPr>
            <a:r>
              <a:rPr lang="en-US" b="0" baseline="0" dirty="0" smtClean="0"/>
              <a:t>Dry erase board or flip chart, markers</a:t>
            </a:r>
          </a:p>
          <a:p>
            <a:pPr marL="182880" indent="-182880">
              <a:buFont typeface="Arial" pitchFamily="34" charset="0"/>
              <a:buChar char="•"/>
            </a:pPr>
            <a:r>
              <a:rPr lang="en-US" b="0" baseline="0" dirty="0" smtClean="0"/>
              <a:t>Samples of business planning forms,</a:t>
            </a:r>
          </a:p>
          <a:p>
            <a:pPr marL="182880" indent="-182880">
              <a:buFont typeface="Arial" pitchFamily="34" charset="0"/>
              <a:buChar char="•"/>
            </a:pPr>
            <a:r>
              <a:rPr lang="en-US" b="0" baseline="0" dirty="0" smtClean="0"/>
              <a:t>Sample copies of program evaluation tools such as provider self-evaluation, </a:t>
            </a:r>
            <a:r>
              <a:rPr lang="en-US" b="0" baseline="0" dirty="0" err="1" smtClean="0"/>
              <a:t>FCCERS</a:t>
            </a:r>
            <a:r>
              <a:rPr lang="en-US" b="0" baseline="0" dirty="0" smtClean="0"/>
              <a:t>, BAS (see slide #21), a way for employees to evaluate the program</a:t>
            </a:r>
            <a:endParaRPr lang="en-US" b="0" dirty="0" smtClean="0"/>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through the objectives, or ask a volunteer to read them aloud for the group.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Objectives:</a:t>
            </a:r>
          </a:p>
          <a:p>
            <a:pPr marL="182880" marR="0" lvl="0" indent="-182880" algn="l" defTabSz="457200" rtl="0" eaLnBrk="1" fontAlgn="auto" latinLnBrk="0" hangingPunct="1">
              <a:lnSpc>
                <a:spcPct val="100000"/>
              </a:lnSpc>
              <a:spcBef>
                <a:spcPts val="1200"/>
              </a:spcBef>
              <a:spcAft>
                <a:spcPts val="0"/>
              </a:spcAft>
              <a:buClrTx/>
              <a:buSzTx/>
              <a:buFont typeface="Arial" pitchFamily="34" charset="0"/>
              <a:buChar char="•"/>
              <a:tabLst/>
              <a:defRPr/>
            </a:pPr>
            <a:r>
              <a:rPr lang="en-US" dirty="0" smtClean="0">
                <a:solidFill>
                  <a:schemeClr val="tx1"/>
                </a:solidFill>
              </a:rPr>
              <a:t>Examine the QRIS Family Partnerships standards and apply the standards in your program</a:t>
            </a:r>
          </a:p>
          <a:p>
            <a:pPr marL="182880" indent="-182880">
              <a:spcBef>
                <a:spcPts val="1200"/>
              </a:spcBef>
              <a:buFont typeface="Arial" pitchFamily="34" charset="0"/>
              <a:buChar char="•"/>
            </a:pPr>
            <a:endParaRPr lang="en-US" dirty="0" smtClean="0"/>
          </a:p>
          <a:p>
            <a:pPr marL="182880" marR="0" lvl="0" indent="-182880" algn="l" defTabSz="457200" rtl="0" eaLnBrk="1" fontAlgn="auto" latinLnBrk="0" hangingPunct="1">
              <a:lnSpc>
                <a:spcPct val="100000"/>
              </a:lnSpc>
              <a:spcBef>
                <a:spcPts val="1200"/>
              </a:spcBef>
              <a:spcAft>
                <a:spcPts val="0"/>
              </a:spcAft>
              <a:buClrTx/>
              <a:buSzTx/>
              <a:buFont typeface="Arial" pitchFamily="34" charset="0"/>
              <a:buChar char="•"/>
              <a:tabLst/>
              <a:defRPr/>
            </a:pPr>
            <a:r>
              <a:rPr lang="en-US" dirty="0" smtClean="0">
                <a:solidFill>
                  <a:schemeClr val="tx1"/>
                </a:solidFill>
              </a:rPr>
              <a:t>Discuss program-wide implementation of family partnership policies and procedures, while creating documentation for your QRIS portfolio.</a:t>
            </a:r>
          </a:p>
          <a:p>
            <a:pPr marL="182880" marR="0" lvl="0" indent="-182880" algn="l" defTabSz="457200" rtl="0" eaLnBrk="1" fontAlgn="auto" latinLnBrk="0" hangingPunct="1">
              <a:lnSpc>
                <a:spcPct val="100000"/>
              </a:lnSpc>
              <a:spcBef>
                <a:spcPts val="1200"/>
              </a:spcBef>
              <a:spcAft>
                <a:spcPts val="0"/>
              </a:spcAft>
              <a:buClrTx/>
              <a:buSzTx/>
              <a:buFont typeface="Arial" pitchFamily="34" charset="0"/>
              <a:buChar char="•"/>
              <a:tabLst/>
              <a:defRPr/>
            </a:pPr>
            <a:endParaRPr lang="en-US" dirty="0" smtClean="0">
              <a:solidFill>
                <a:schemeClr val="tx1"/>
              </a:solidFill>
            </a:endParaRPr>
          </a:p>
          <a:p>
            <a:pPr marL="182880" marR="0" lvl="0" indent="-182880" algn="l" defTabSz="457200" rtl="0" eaLnBrk="1" fontAlgn="auto" latinLnBrk="0" hangingPunct="1">
              <a:lnSpc>
                <a:spcPct val="100000"/>
              </a:lnSpc>
              <a:spcBef>
                <a:spcPts val="1200"/>
              </a:spcBef>
              <a:spcAft>
                <a:spcPts val="0"/>
              </a:spcAft>
              <a:buClrTx/>
              <a:buSzTx/>
              <a:buFont typeface="Arial" pitchFamily="34" charset="0"/>
              <a:buNone/>
              <a:tabLst/>
              <a:defRPr/>
            </a:pPr>
            <a:r>
              <a:rPr lang="en-US" dirty="0" smtClean="0">
                <a:solidFill>
                  <a:schemeClr val="tx1"/>
                </a:solidFill>
              </a:rPr>
              <a:t>Outcome:  Work toward completing the “Family Partnerships” portion of your QRIS Portfolio</a:t>
            </a:r>
          </a:p>
          <a:p>
            <a:endParaRPr lang="en-US" dirty="0"/>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extLst>
      <p:ext uri="{BB962C8B-B14F-4D97-AF65-F5344CB8AC3E}">
        <p14:creationId xmlns="" xmlns:p14="http://schemas.microsoft.com/office/powerpoint/2010/main" val="857217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Shape 918"/>
          <p:cNvSpPr>
            <a:spLocks noGrp="1" noRot="1" noChangeAspect="1"/>
          </p:cNvSpPr>
          <p:nvPr>
            <p:ph type="sldImg" idx="2"/>
          </p:nvPr>
        </p:nvSpPr>
        <p:spPr>
          <a:xfrm>
            <a:off x="1174751" y="696278"/>
            <a:ext cx="4635499" cy="348138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19" name="Shape 919"/>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4-9 have been cut and pasted from the </a:t>
            </a:r>
            <a:r>
              <a:rPr lang="en-US" sz="1800" dirty="0" err="1" smtClean="0"/>
              <a:t>IQT</a:t>
            </a:r>
            <a:r>
              <a:rPr lang="en-US" sz="1800" dirty="0" smtClean="0"/>
              <a:t> training. They are included here as a reminder of the process. Feel free to spend more time or less on them as needed by your group</a:t>
            </a:r>
          </a:p>
          <a:p>
            <a:pPr>
              <a:spcBef>
                <a:spcPts val="0"/>
              </a:spcBef>
              <a:buNone/>
            </a:pPr>
            <a:endParaRPr sz="1800" b="0" i="0" u="none" strike="noStrike" cap="none" baseline="0" dirty="0"/>
          </a:p>
        </p:txBody>
      </p:sp>
      <p:sp>
        <p:nvSpPr>
          <p:cNvPr id="920" name="Shape 920"/>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3844596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Shape 926"/>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27" name="Shape 927"/>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4-9 have been cut and pasted from the </a:t>
            </a:r>
            <a:r>
              <a:rPr lang="en-US" sz="1800" dirty="0" err="1" smtClean="0"/>
              <a:t>IQT</a:t>
            </a:r>
            <a:r>
              <a:rPr lang="en-US" sz="1800" dirty="0" smtClean="0"/>
              <a:t> training. They are included here as a reminder of the process. Feel free to spend more time or less on them as needed by your group</a:t>
            </a:r>
          </a:p>
          <a:p>
            <a:pPr>
              <a:spcBef>
                <a:spcPts val="0"/>
              </a:spcBef>
              <a:buNone/>
            </a:pPr>
            <a:endParaRPr sz="1800" b="0" i="0" u="none" strike="noStrike" cap="none" baseline="0" dirty="0"/>
          </a:p>
        </p:txBody>
      </p:sp>
      <p:sp>
        <p:nvSpPr>
          <p:cNvPr id="928" name="Shape 928"/>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1441363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Shape 934"/>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35" name="Shape 935"/>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4-9 have been cut and pasted from the </a:t>
            </a:r>
            <a:r>
              <a:rPr lang="en-US" sz="1800" dirty="0" err="1" smtClean="0"/>
              <a:t>IQT</a:t>
            </a:r>
            <a:r>
              <a:rPr lang="en-US" sz="1800" dirty="0" smtClean="0"/>
              <a:t> training. They are included here as a reminder of the process. Feel free to spend more time or less on them as needed by your group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800"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Pay special attention to this slide.</a:t>
            </a:r>
          </a:p>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The difference lies</a:t>
            </a:r>
            <a:r>
              <a:rPr lang="en-US" sz="1800" baseline="0" dirty="0" smtClean="0"/>
              <a:t> in who is being addressed. A policy, procedure, or guideline is addressed to parents and/or staff. It is included in a parent and/or staff handbook. A written description is addressed to the QRIS Review team. It might not exist anywhere other than as portfolio evidence.</a:t>
            </a:r>
          </a:p>
          <a:p>
            <a:pPr>
              <a:spcBef>
                <a:spcPts val="0"/>
              </a:spcBef>
              <a:buNone/>
            </a:pPr>
            <a:endParaRPr sz="1800" b="0" i="0" u="none" strike="noStrike" cap="none" baseline="0" dirty="0"/>
          </a:p>
        </p:txBody>
      </p:sp>
      <p:sp>
        <p:nvSpPr>
          <p:cNvPr id="936" name="Shape 936"/>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1140574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Shape 954"/>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55" name="Shape 955"/>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928543" marR="0" lvl="2" indent="-1443" algn="l" rtl="0">
              <a:spcBef>
                <a:spcPts val="0"/>
              </a:spcBef>
              <a:buNone/>
            </a:pPr>
            <a:endParaRPr sz="1800" b="0" i="0" u="none" strike="noStrike" cap="none" baseline="0" dirty="0"/>
          </a:p>
          <a:p>
            <a:pPr marL="232135" marR="0" lvl="0" indent="-117835" algn="l" defTabSz="457200" rtl="0" eaLnBrk="1" fontAlgn="auto" latinLnBrk="0" hangingPunct="1">
              <a:lnSpc>
                <a:spcPct val="100000"/>
              </a:lnSpc>
              <a:spcBef>
                <a:spcPts val="0"/>
              </a:spcBef>
              <a:spcAft>
                <a:spcPts val="0"/>
              </a:spcAft>
              <a:buClrTx/>
              <a:buSzTx/>
              <a:buFont typeface="Arial"/>
              <a:buNone/>
              <a:tabLst/>
              <a:defRPr/>
            </a:pPr>
            <a:r>
              <a:rPr lang="en-US" sz="1800" dirty="0" smtClean="0"/>
              <a:t>Slides 4-9 have been cut and pasted from the </a:t>
            </a:r>
            <a:r>
              <a:rPr lang="en-US" sz="1800" dirty="0" err="1" smtClean="0"/>
              <a:t>IQT</a:t>
            </a:r>
            <a:r>
              <a:rPr lang="en-US" sz="1800" dirty="0" smtClean="0"/>
              <a:t> training. They are included here as a reminder of the process. Feel free to spend more time or less on them as needed by your group</a:t>
            </a:r>
          </a:p>
          <a:p>
            <a:pPr marL="232135" marR="0" lvl="0" indent="-117835" algn="l" rtl="0">
              <a:spcBef>
                <a:spcPts val="0"/>
              </a:spcBef>
              <a:buFont typeface="Arial"/>
              <a:buNone/>
            </a:pPr>
            <a:endParaRPr sz="1800" b="0" i="0" u="none" strike="noStrike" cap="none" baseline="0" dirty="0"/>
          </a:p>
          <a:p>
            <a:pPr>
              <a:spcBef>
                <a:spcPts val="0"/>
              </a:spcBef>
              <a:buNone/>
            </a:pPr>
            <a:endParaRPr sz="1800" b="0" i="0" u="none" strike="noStrike" cap="none" baseline="0" dirty="0"/>
          </a:p>
        </p:txBody>
      </p:sp>
      <p:sp>
        <p:nvSpPr>
          <p:cNvPr id="956" name="Shape 956"/>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2616161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Shape 985"/>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86" name="Shape 986"/>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a:spcBef>
                <a:spcPts val="0"/>
              </a:spcBef>
              <a:buNone/>
            </a:pPr>
            <a:endParaRPr sz="1800" b="0" i="0" u="none" strike="noStrike" cap="none"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cap="none" baseline="0" dirty="0"/>
              <a:t> </a:t>
            </a:r>
            <a:r>
              <a:rPr lang="en-US" sz="1800" dirty="0" smtClean="0"/>
              <a:t>Slides 4-9 have been cut and pasted from the </a:t>
            </a:r>
            <a:r>
              <a:rPr lang="en-US" sz="1800" dirty="0" err="1" smtClean="0"/>
              <a:t>IQT</a:t>
            </a:r>
            <a:r>
              <a:rPr lang="en-US" sz="1800" dirty="0" smtClean="0"/>
              <a:t> training. They are included here as a reminder of the process. Feel free to spend more time or less on them as needed by your group</a:t>
            </a:r>
          </a:p>
          <a:p>
            <a:pPr>
              <a:spcBef>
                <a:spcPts val="0"/>
              </a:spcBef>
              <a:buNone/>
            </a:pPr>
            <a:endParaRPr lang="en-US" sz="1800" b="0" i="0" u="none" strike="noStrike" cap="none" baseline="0" dirty="0"/>
          </a:p>
        </p:txBody>
      </p:sp>
      <p:sp>
        <p:nvSpPr>
          <p:cNvPr id="987" name="Shape 987"/>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3123002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Shape 1016"/>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017" name="Shape 1017"/>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dirty="0" smtClean="0"/>
              <a:t>Slides 4-9 have been cut and pasted from the </a:t>
            </a:r>
            <a:r>
              <a:rPr lang="en-US" sz="1000" dirty="0" err="1" smtClean="0"/>
              <a:t>IQT</a:t>
            </a:r>
            <a:r>
              <a:rPr lang="en-US" sz="1000" dirty="0" smtClean="0"/>
              <a:t> training. They are included here as a reminder of the process. Feel free to spend more time or less on them as needed by your group</a:t>
            </a:r>
          </a:p>
          <a:p>
            <a:pPr>
              <a:spcBef>
                <a:spcPts val="0"/>
              </a:spcBef>
              <a:buNone/>
            </a:pPr>
            <a:endParaRPr sz="1000" b="0" i="0" u="none" strike="noStrike" cap="none" baseline="0" dirty="0"/>
          </a:p>
        </p:txBody>
      </p:sp>
      <p:sp>
        <p:nvSpPr>
          <p:cNvPr id="1018" name="Shape 1018"/>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1992036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10-14 should take about 30 minutes, including</a:t>
            </a:r>
            <a:r>
              <a:rPr lang="en-US" baseline="0" dirty="0" smtClean="0"/>
              <a:t> about 15 minutes for individual writing</a:t>
            </a:r>
            <a:endParaRPr lang="en-US" dirty="0" smtClean="0"/>
          </a:p>
          <a:p>
            <a:endParaRPr lang="en-US" dirty="0" smtClean="0"/>
          </a:p>
          <a:p>
            <a:r>
              <a:rPr lang="en-US" dirty="0" smtClean="0"/>
              <a:t>Large group discussion</a:t>
            </a:r>
          </a:p>
          <a:p>
            <a:pPr>
              <a:buFont typeface="Arial" pitchFamily="34" charset="0"/>
              <a:buChar char="•"/>
            </a:pPr>
            <a:r>
              <a:rPr lang="en-US" dirty="0" smtClean="0"/>
              <a:t>Read</a:t>
            </a:r>
            <a:r>
              <a:rPr lang="en-US" baseline="0" dirty="0" smtClean="0"/>
              <a:t> each indicator for the standard, or ask participants to read the indicators aloud.</a:t>
            </a:r>
          </a:p>
          <a:p>
            <a:pPr>
              <a:buFont typeface="Arial" pitchFamily="34" charset="0"/>
              <a:buChar char="•"/>
            </a:pPr>
            <a:r>
              <a:rPr lang="en-US" baseline="0" dirty="0" smtClean="0"/>
              <a:t>Discuss the meaning and intent of the standard and the indicators.</a:t>
            </a:r>
          </a:p>
          <a:p>
            <a:pPr>
              <a:buFont typeface="Arial" pitchFamily="34" charset="0"/>
              <a:buChar char="•"/>
            </a:pPr>
            <a:r>
              <a:rPr lang="en-US" baseline="0" dirty="0" smtClean="0"/>
              <a:t>Ask participants to share their thoughts about the standard. </a:t>
            </a:r>
          </a:p>
          <a:p>
            <a:endParaRPr lang="en-US" baseline="0" dirty="0" smtClean="0"/>
          </a:p>
          <a:p>
            <a:r>
              <a:rPr lang="en-US" baseline="0" dirty="0" smtClean="0"/>
              <a:t>Some participants may have strong feelings about FP1 in particular. They may be worried that the standard is asking them to give up control of their program to parents. Some providers feel that parents already make a lot of unreasonable and uninformed demands. Consider asking participants to think about how they would like to improve their relationships with parents.</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dirty="0" smtClean="0"/>
              <a:t>Sample copies of QRIS Family survey</a:t>
            </a:r>
          </a:p>
          <a:p>
            <a:r>
              <a:rPr lang="en-US" dirty="0" smtClean="0"/>
              <a:t>Sample policy for including families in meetings and / or advisory groups (</a:t>
            </a:r>
            <a:r>
              <a:rPr lang="en-US" i="1" dirty="0" smtClean="0"/>
              <a:t>Optional</a:t>
            </a:r>
            <a:r>
              <a:rPr lang="en-US" dirty="0" smtClean="0"/>
              <a:t>)</a:t>
            </a:r>
          </a:p>
          <a:p>
            <a:endParaRPr lang="en-US" dirty="0" smtClean="0"/>
          </a:p>
          <a:p>
            <a:r>
              <a:rPr lang="en-US" dirty="0" smtClean="0"/>
              <a:t>Large</a:t>
            </a:r>
            <a:r>
              <a:rPr lang="en-US" baseline="0" dirty="0" smtClean="0"/>
              <a:t> Group Discussion</a:t>
            </a:r>
          </a:p>
          <a:p>
            <a:r>
              <a:rPr lang="en-US" dirty="0" smtClean="0"/>
              <a:t>Briefly Discuss the evidence</a:t>
            </a:r>
            <a:r>
              <a:rPr lang="en-US" baseline="0" dirty="0" smtClean="0"/>
              <a:t> needed for this standard.</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i="0" dirty="0" smtClean="0"/>
              <a:t>Some participants may be hesitant</a:t>
            </a:r>
            <a:r>
              <a:rPr lang="en-US" i="0" baseline="0" dirty="0" smtClean="0"/>
              <a:t> to ask parents for input. Some may have experience with parents who expect all suggestions to be implemented (“if you weren’t going to use my suggestion, why did you ask?”). Ask participants to discuss ways to avoid this, and to think about what kind of input / suggestions they can ask for that would not be disruptive.</a:t>
            </a:r>
          </a:p>
          <a:p>
            <a:endParaRPr lang="en-US" dirty="0" smtClean="0"/>
          </a:p>
          <a:p>
            <a:r>
              <a:rPr lang="en-US" dirty="0" smtClean="0"/>
              <a:t>Additional questions:</a:t>
            </a:r>
          </a:p>
          <a:p>
            <a:r>
              <a:rPr lang="en-US" dirty="0" smtClean="0"/>
              <a:t>How can participants ensure that they get at least a 50% response rate from parents?</a:t>
            </a:r>
          </a:p>
          <a:p>
            <a:r>
              <a:rPr lang="en-US" dirty="0" smtClean="0"/>
              <a:t>How can participants make</a:t>
            </a:r>
            <a:r>
              <a:rPr lang="en-US" baseline="0" dirty="0" smtClean="0"/>
              <a:t> sure that they follow through with surveying parents at least once a year?</a:t>
            </a:r>
          </a:p>
          <a:p>
            <a:r>
              <a:rPr lang="en-US" baseline="0" dirty="0" smtClean="0"/>
              <a:t>How can participants survey parents in their preferred language?</a:t>
            </a:r>
            <a:endParaRPr lang="en-US" dirty="0" smtClean="0"/>
          </a:p>
          <a:p>
            <a:r>
              <a:rPr lang="en-US" dirty="0" smtClean="0"/>
              <a:t>What changes have participants made in response to the QRIS</a:t>
            </a:r>
            <a:r>
              <a:rPr lang="en-US" baseline="0" dirty="0" smtClean="0"/>
              <a:t> family survey, or other input from families?</a:t>
            </a:r>
          </a:p>
          <a:p>
            <a:endParaRPr lang="en-US" baseline="0" dirty="0" smtClean="0"/>
          </a:p>
          <a:p>
            <a:r>
              <a:rPr lang="en-US" baseline="0" dirty="0" smtClean="0"/>
              <a:t>Write participants’ responses on dry erase board / flip chart and use them later in writing sample evidence (slide # 15).</a:t>
            </a:r>
          </a:p>
          <a:p>
            <a:endParaRPr lang="en-US" baseline="0" dirty="0" smtClean="0"/>
          </a:p>
          <a:p>
            <a:r>
              <a:rPr lang="en-US" dirty="0" smtClean="0"/>
              <a:t>Note:</a:t>
            </a:r>
          </a:p>
          <a:p>
            <a:r>
              <a:rPr lang="en-US" dirty="0" smtClean="0"/>
              <a:t>If all participants plan to apply for a 3-star rating,</a:t>
            </a:r>
            <a:r>
              <a:rPr lang="en-US" baseline="0" dirty="0" smtClean="0"/>
              <a:t> you might decide to spend less time on slides 13 and 14.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12</a:t>
            </a:fld>
            <a:endParaRPr lang="en-US"/>
          </a:p>
        </p:txBody>
      </p:sp>
    </p:spTree>
    <p:extLst>
      <p:ext uri="{BB962C8B-B14F-4D97-AF65-F5344CB8AC3E}">
        <p14:creationId xmlns="" xmlns:p14="http://schemas.microsoft.com/office/powerpoint/2010/main" val="231824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If all participants plan to apply for a 3-star rating,</a:t>
            </a:r>
            <a:r>
              <a:rPr lang="en-US" baseline="0" dirty="0" smtClean="0"/>
              <a:t> you might decide to spend less time on slides 13 and 14. </a:t>
            </a:r>
            <a:endParaRPr lang="en-US" dirty="0" smtClean="0"/>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What information should you collect from parents?</a:t>
            </a:r>
            <a:endParaRPr lang="en-US" baseline="0" dirty="0" smtClean="0"/>
          </a:p>
          <a:p>
            <a:r>
              <a:rPr lang="en-US" baseline="0" dirty="0" smtClean="0"/>
              <a:t>Write participants’ responses on dry erase board / flip chart and use them later in writing sample evidence (slide # 15).</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13</a:t>
            </a:fld>
            <a:endParaRPr lang="en-US"/>
          </a:p>
        </p:txBody>
      </p:sp>
    </p:spTree>
    <p:extLst>
      <p:ext uri="{BB962C8B-B14F-4D97-AF65-F5344CB8AC3E}">
        <p14:creationId xmlns="" xmlns:p14="http://schemas.microsoft.com/office/powerpoint/2010/main" val="3422500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If all participants plan to apply for a 3-star rating,</a:t>
            </a:r>
            <a:r>
              <a:rPr lang="en-US" baseline="0" dirty="0" smtClean="0"/>
              <a:t> you might decide to spend less time on slides 13 and 14. </a:t>
            </a:r>
            <a:endParaRPr lang="en-US" dirty="0" smtClean="0"/>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How can participants ensure that they get at least a 50% response rate from parents?</a:t>
            </a:r>
          </a:p>
          <a:p>
            <a:r>
              <a:rPr lang="en-US" dirty="0" smtClean="0"/>
              <a:t>How can participants make</a:t>
            </a:r>
            <a:r>
              <a:rPr lang="en-US" baseline="0" dirty="0" smtClean="0"/>
              <a:t> sure that they follow through with surveying parents at least once a year?</a:t>
            </a:r>
          </a:p>
          <a:p>
            <a:r>
              <a:rPr lang="en-US" baseline="0" dirty="0" smtClean="0"/>
              <a:t>How can participants survey parents in their preferred language?</a:t>
            </a:r>
            <a:endParaRPr lang="en-US" dirty="0" smtClean="0"/>
          </a:p>
          <a:p>
            <a:r>
              <a:rPr lang="en-US" dirty="0" smtClean="0"/>
              <a:t>What changes have participants made in response to the QRIS</a:t>
            </a:r>
            <a:r>
              <a:rPr lang="en-US" baseline="0" dirty="0" smtClean="0"/>
              <a:t> family survey, or other input from families?</a:t>
            </a:r>
          </a:p>
          <a:p>
            <a:r>
              <a:rPr lang="en-US" baseline="0" dirty="0" smtClean="0"/>
              <a:t>Write participants’ responses on dry erase board / flip chart and use them later in writing sample evidence (slide # 15).</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14</a:t>
            </a:fld>
            <a:endParaRPr lang="en-US"/>
          </a:p>
        </p:txBody>
      </p:sp>
    </p:spTree>
    <p:extLst>
      <p:ext uri="{BB962C8B-B14F-4D97-AF65-F5344CB8AC3E}">
        <p14:creationId xmlns="" xmlns:p14="http://schemas.microsoft.com/office/powerpoint/2010/main" val="2495125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written example of responses to surveys / family input.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(about 10-15 minutes)</a:t>
            </a:r>
          </a:p>
          <a:p>
            <a:r>
              <a:rPr lang="en-US" baseline="0" dirty="0" smtClean="0"/>
              <a:t>Allow participants time to write or outline a rough draft of their own written example.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16-21 should take about 30 minutes, including</a:t>
            </a:r>
            <a:r>
              <a:rPr lang="en-US" baseline="0" dirty="0" smtClean="0"/>
              <a:t> about 15 minutes for individual writing</a:t>
            </a:r>
            <a:endParaRPr lang="en-US" dirty="0" smtClean="0"/>
          </a:p>
          <a:p>
            <a:endParaRPr lang="en-US" dirty="0" smtClean="0"/>
          </a:p>
          <a:p>
            <a:r>
              <a:rPr lang="en-US" dirty="0" smtClean="0"/>
              <a:t>Large group discussion</a:t>
            </a:r>
          </a:p>
          <a:p>
            <a:pPr>
              <a:buFont typeface="Arial" pitchFamily="34" charset="0"/>
              <a:buChar char="•"/>
            </a:pPr>
            <a:r>
              <a:rPr lang="en-US" dirty="0" smtClean="0"/>
              <a:t>Read</a:t>
            </a:r>
            <a:r>
              <a:rPr lang="en-US" baseline="0" dirty="0" smtClean="0"/>
              <a:t> each indicator for the standard, or ask participants to read the indicators aloud.</a:t>
            </a:r>
          </a:p>
          <a:p>
            <a:pPr>
              <a:buFont typeface="Arial" pitchFamily="34" charset="0"/>
              <a:buChar char="•"/>
            </a:pPr>
            <a:r>
              <a:rPr lang="en-US" baseline="0" dirty="0" smtClean="0"/>
              <a:t>Discuss the meaning and intent of the standard and the indicators.</a:t>
            </a:r>
          </a:p>
          <a:p>
            <a:pPr>
              <a:buFont typeface="Arial" pitchFamily="34" charset="0"/>
              <a:buChar char="•"/>
            </a:pPr>
            <a:r>
              <a:rPr lang="en-US" baseline="0" dirty="0" smtClean="0"/>
              <a:t>Ask participants to share their thoughts about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dirty="0" smtClean="0"/>
              <a:t>Sample copies of QRIS Family survey</a:t>
            </a:r>
          </a:p>
          <a:p>
            <a:r>
              <a:rPr lang="en-US" dirty="0" smtClean="0"/>
              <a:t>Sample policies for 4-star and 5-star</a:t>
            </a:r>
            <a:r>
              <a:rPr lang="en-US" baseline="0" dirty="0" smtClean="0"/>
              <a:t> indicators </a:t>
            </a:r>
            <a:r>
              <a:rPr lang="en-US" dirty="0" smtClean="0"/>
              <a:t>(</a:t>
            </a:r>
            <a:r>
              <a:rPr lang="en-US" i="1" dirty="0" smtClean="0"/>
              <a:t>Optional</a:t>
            </a:r>
            <a:r>
              <a:rPr lang="en-US" dirty="0" smtClean="0"/>
              <a:t>)</a:t>
            </a:r>
          </a:p>
          <a:p>
            <a:endParaRPr lang="en-US" dirty="0" smtClean="0"/>
          </a:p>
          <a:p>
            <a:r>
              <a:rPr lang="en-US" dirty="0" smtClean="0"/>
              <a:t>Large</a:t>
            </a:r>
            <a:r>
              <a:rPr lang="en-US" baseline="0" dirty="0" smtClean="0"/>
              <a:t> Group Discussion</a:t>
            </a:r>
          </a:p>
          <a:p>
            <a:r>
              <a:rPr lang="en-US" dirty="0" smtClean="0"/>
              <a:t>Briefly Discuss the evidence</a:t>
            </a:r>
            <a:r>
              <a:rPr lang="en-US" baseline="0" dirty="0" smtClean="0"/>
              <a:t> needed for this standard.</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r>
              <a:rPr lang="en-US" dirty="0" smtClean="0"/>
              <a:t>Sample family information forms</a:t>
            </a:r>
            <a:r>
              <a:rPr lang="en-US" baseline="0" dirty="0" smtClean="0"/>
              <a:t> (</a:t>
            </a:r>
            <a:r>
              <a:rPr lang="en-US" i="1" baseline="0" dirty="0" smtClean="0"/>
              <a:t>optional</a:t>
            </a:r>
            <a:r>
              <a:rPr lang="en-US" baseline="0" dirty="0" smtClean="0"/>
              <a:t>)</a:t>
            </a:r>
            <a:endParaRPr lang="en-US" dirty="0" smtClean="0"/>
          </a:p>
          <a:p>
            <a:endParaRPr lang="en-US" dirty="0" smtClean="0"/>
          </a:p>
          <a:p>
            <a:r>
              <a:rPr lang="en-US" dirty="0" smtClean="0"/>
              <a:t>Large Group Discussion</a:t>
            </a:r>
          </a:p>
          <a:p>
            <a:r>
              <a:rPr lang="en-US" dirty="0" smtClean="0"/>
              <a:t>What</a:t>
            </a:r>
            <a:r>
              <a:rPr lang="en-US" baseline="0" dirty="0" smtClean="0"/>
              <a:t> information do you collect at enrollment?</a:t>
            </a:r>
            <a:endParaRPr lang="en-US" dirty="0" smtClean="0"/>
          </a:p>
          <a:p>
            <a:r>
              <a:rPr lang="en-US" dirty="0" smtClean="0"/>
              <a:t>What</a:t>
            </a:r>
            <a:r>
              <a:rPr lang="en-US" baseline="0" dirty="0" smtClean="0"/>
              <a:t> information would be helpful to you in addition to what you already collect?</a:t>
            </a:r>
          </a:p>
          <a:p>
            <a:r>
              <a:rPr lang="en-US" dirty="0" smtClean="0"/>
              <a:t>How do you make sure that you are informed when information changes?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21).</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19 and 20.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18</a:t>
            </a:fld>
            <a:endParaRPr lang="en-US"/>
          </a:p>
        </p:txBody>
      </p:sp>
    </p:spTree>
    <p:extLst>
      <p:ext uri="{BB962C8B-B14F-4D97-AF65-F5344CB8AC3E}">
        <p14:creationId xmlns="" xmlns:p14="http://schemas.microsoft.com/office/powerpoint/2010/main" val="2911873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If all participants plan to apply for a 3-star rating,</a:t>
            </a:r>
            <a:r>
              <a:rPr lang="en-US" baseline="0" dirty="0" smtClean="0"/>
              <a:t> you might decide to spend less time on slides 19 and 20. </a:t>
            </a:r>
            <a:endParaRPr lang="en-US" dirty="0" smtClean="0"/>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r>
              <a:rPr lang="en-US" dirty="0" smtClean="0"/>
              <a:t>Samples of forms</a:t>
            </a:r>
            <a:r>
              <a:rPr lang="en-US" baseline="0" dirty="0" smtClean="0"/>
              <a:t> or anecdotes about how programs communicate with parents</a:t>
            </a:r>
            <a:endParaRPr lang="en-US" dirty="0" smtClean="0"/>
          </a:p>
          <a:p>
            <a:endParaRPr lang="en-US" dirty="0" smtClean="0"/>
          </a:p>
          <a:p>
            <a:r>
              <a:rPr lang="en-US" dirty="0" smtClean="0"/>
              <a:t>Large Group Discussion</a:t>
            </a:r>
          </a:p>
          <a:p>
            <a:r>
              <a:rPr lang="en-US" dirty="0" smtClean="0"/>
              <a:t>How do you get information from families</a:t>
            </a:r>
            <a:r>
              <a:rPr lang="en-US" baseline="0" dirty="0" smtClean="0"/>
              <a:t> about their child’s preferences and interests?</a:t>
            </a:r>
          </a:p>
          <a:p>
            <a:pPr marL="182880" indent="-182880">
              <a:buFont typeface="Arial" pitchFamily="34" charset="0"/>
              <a:buChar char="•"/>
            </a:pPr>
            <a:r>
              <a:rPr lang="en-US" baseline="0" dirty="0" smtClean="0"/>
              <a:t>1-on-1 meetings?</a:t>
            </a:r>
          </a:p>
          <a:p>
            <a:pPr marL="182880" indent="-182880">
              <a:buFont typeface="Arial" pitchFamily="34" charset="0"/>
              <a:buChar char="•"/>
            </a:pPr>
            <a:r>
              <a:rPr lang="en-US" baseline="0" dirty="0" smtClean="0"/>
              <a:t>Informal conversations?</a:t>
            </a:r>
          </a:p>
          <a:p>
            <a:pPr marL="182880" indent="-182880">
              <a:buFont typeface="Arial" pitchFamily="34" charset="0"/>
              <a:buChar char="•"/>
            </a:pPr>
            <a:r>
              <a:rPr lang="en-US" baseline="0" dirty="0" smtClean="0"/>
              <a:t>Interview at enrollment?</a:t>
            </a:r>
            <a:endParaRPr lang="en-US" dirty="0" smtClean="0"/>
          </a:p>
          <a:p>
            <a:r>
              <a:rPr lang="en-US" dirty="0" smtClean="0"/>
              <a:t>What</a:t>
            </a:r>
            <a:r>
              <a:rPr lang="en-US" baseline="0" dirty="0" smtClean="0"/>
              <a:t> information would be helpful to you in addition to what you already collect?</a:t>
            </a:r>
          </a:p>
          <a:p>
            <a:endParaRPr lang="en-US" dirty="0" smtClean="0"/>
          </a:p>
          <a:p>
            <a:r>
              <a:rPr lang="en-US" dirty="0" smtClean="0"/>
              <a:t>How do you share information with families</a:t>
            </a:r>
            <a:r>
              <a:rPr lang="en-US" baseline="0" dirty="0" smtClean="0"/>
              <a:t> and encourage them to contribute to learning goals?</a:t>
            </a:r>
            <a:endParaRPr lang="en-US" dirty="0" smtClean="0"/>
          </a:p>
          <a:p>
            <a:pPr marL="182880" indent="-182880">
              <a:buFont typeface="Arial" pitchFamily="34" charset="0"/>
              <a:buChar char="•"/>
            </a:pPr>
            <a:r>
              <a:rPr lang="en-US" dirty="0" smtClean="0"/>
              <a:t>Conferences?</a:t>
            </a:r>
          </a:p>
          <a:p>
            <a:pPr marL="182880" indent="-182880">
              <a:buFont typeface="Arial" pitchFamily="34" charset="0"/>
              <a:buChar char="•"/>
            </a:pPr>
            <a:r>
              <a:rPr lang="en-US" dirty="0" smtClean="0"/>
              <a:t>Child portfolios?</a:t>
            </a:r>
          </a:p>
          <a:p>
            <a:pPr marL="182880" indent="-182880">
              <a:buFont typeface="Arial" pitchFamily="34" charset="0"/>
              <a:buChar char="•"/>
            </a:pPr>
            <a:r>
              <a:rPr lang="en-US" dirty="0" smtClean="0"/>
              <a:t>Informal</a:t>
            </a:r>
            <a:r>
              <a:rPr lang="en-US" baseline="0" dirty="0" smtClean="0"/>
              <a:t> conversations?</a:t>
            </a:r>
          </a:p>
          <a:p>
            <a:pPr marL="182880" indent="-182880">
              <a:buFont typeface="Arial" pitchFamily="34" charset="0"/>
              <a:buChar char="•"/>
            </a:pPr>
            <a:r>
              <a:rPr lang="en-US" baseline="0" dirty="0" smtClean="0"/>
              <a:t>What other information might you be able to share with parents?</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21).</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19</a:t>
            </a:fld>
            <a:endParaRPr lang="en-US"/>
          </a:p>
        </p:txBody>
      </p:sp>
    </p:spTree>
    <p:extLst>
      <p:ext uri="{BB962C8B-B14F-4D97-AF65-F5344CB8AC3E}">
        <p14:creationId xmlns="" xmlns:p14="http://schemas.microsoft.com/office/powerpoint/2010/main" val="37883940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If all participants plan to apply for a 3-star rating,</a:t>
            </a:r>
            <a:r>
              <a:rPr lang="en-US" baseline="0" dirty="0" smtClean="0"/>
              <a:t> you might decide to spend less time on slides 19 and 20. </a:t>
            </a:r>
            <a:endParaRPr lang="en-US" dirty="0" smtClean="0"/>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r>
              <a:rPr lang="en-US" dirty="0" smtClean="0"/>
              <a:t>Samples of forms</a:t>
            </a:r>
            <a:r>
              <a:rPr lang="en-US" baseline="0" dirty="0" smtClean="0"/>
              <a:t> or anecdotes about how programs communicate with parents</a:t>
            </a:r>
            <a:endParaRPr lang="en-US" dirty="0" smtClean="0"/>
          </a:p>
          <a:p>
            <a:endParaRPr lang="en-US" dirty="0" smtClean="0"/>
          </a:p>
          <a:p>
            <a:r>
              <a:rPr lang="en-US" dirty="0" smtClean="0"/>
              <a:t>Large Group Discussion</a:t>
            </a:r>
          </a:p>
          <a:p>
            <a:r>
              <a:rPr lang="en-US" dirty="0" smtClean="0"/>
              <a:t>Participants</a:t>
            </a:r>
            <a:r>
              <a:rPr lang="en-US" baseline="0" dirty="0" smtClean="0"/>
              <a:t> may not feel that the parents in their program have any need for this kind of support. Ask them to think about how they would find out if a parent has difficulty with reading written communication, and what resources exist to help.</a:t>
            </a:r>
            <a:endParaRPr lang="en-US" dirty="0" smtClean="0"/>
          </a:p>
          <a:p>
            <a:r>
              <a:rPr lang="en-US" dirty="0" smtClean="0"/>
              <a:t>How do you make</a:t>
            </a:r>
            <a:r>
              <a:rPr lang="en-US" baseline="0" dirty="0" smtClean="0"/>
              <a:t> sure that all parents can understand communications from program?</a:t>
            </a:r>
          </a:p>
          <a:p>
            <a:r>
              <a:rPr lang="en-US" baseline="0" dirty="0" smtClean="0"/>
              <a:t>What resources are available to help if you need this in the future?</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21).</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20</a:t>
            </a:fld>
            <a:endParaRPr lang="en-US"/>
          </a:p>
        </p:txBody>
      </p:sp>
    </p:spTree>
    <p:extLst>
      <p:ext uri="{BB962C8B-B14F-4D97-AF65-F5344CB8AC3E}">
        <p14:creationId xmlns="" xmlns:p14="http://schemas.microsoft.com/office/powerpoint/2010/main" val="3320048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written example.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(about 15 minutes)</a:t>
            </a:r>
          </a:p>
          <a:p>
            <a:r>
              <a:rPr lang="en-US" baseline="0" dirty="0" smtClean="0"/>
              <a:t>Allow participants time to write or outline a rough draft of their own written description and/or policies.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22-27 should take about 30 minutes, including</a:t>
            </a:r>
            <a:r>
              <a:rPr lang="en-US" baseline="0" dirty="0" smtClean="0"/>
              <a:t> about 15 minutes for individual writing</a:t>
            </a:r>
            <a:endParaRPr lang="en-US" dirty="0" smtClean="0"/>
          </a:p>
          <a:p>
            <a:endParaRPr lang="en-US" dirty="0" smtClean="0"/>
          </a:p>
          <a:p>
            <a:r>
              <a:rPr lang="en-US" dirty="0" smtClean="0"/>
              <a:t>Large group discussion</a:t>
            </a:r>
          </a:p>
          <a:p>
            <a:pPr>
              <a:buFont typeface="Arial" pitchFamily="34" charset="0"/>
              <a:buChar char="•"/>
            </a:pPr>
            <a:r>
              <a:rPr lang="en-US" dirty="0" smtClean="0"/>
              <a:t>Read</a:t>
            </a:r>
            <a:r>
              <a:rPr lang="en-US" baseline="0" dirty="0" smtClean="0"/>
              <a:t> each indicator for the standard, or ask participants to read the indicators aloud.</a:t>
            </a:r>
          </a:p>
          <a:p>
            <a:pPr>
              <a:buFont typeface="Arial" pitchFamily="34" charset="0"/>
              <a:buChar char="•"/>
            </a:pPr>
            <a:r>
              <a:rPr lang="en-US" baseline="0" dirty="0" smtClean="0"/>
              <a:t>Discuss the meaning and intent of the standard and the indicators.</a:t>
            </a:r>
          </a:p>
          <a:p>
            <a:pPr>
              <a:buFont typeface="Arial" pitchFamily="34" charset="0"/>
              <a:buChar char="•"/>
            </a:pPr>
            <a:r>
              <a:rPr lang="en-US" baseline="0" dirty="0" smtClean="0"/>
              <a:t>Ask participants to share their thoughts about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dirty="0" smtClean="0"/>
              <a:t>Sample copies of QRIS Family survey</a:t>
            </a:r>
          </a:p>
          <a:p>
            <a:endParaRPr lang="en-US" dirty="0" smtClean="0"/>
          </a:p>
          <a:p>
            <a:r>
              <a:rPr lang="en-US" dirty="0" smtClean="0"/>
              <a:t>Large</a:t>
            </a:r>
            <a:r>
              <a:rPr lang="en-US" baseline="0" dirty="0" smtClean="0"/>
              <a:t> Group Discussion</a:t>
            </a:r>
          </a:p>
          <a:p>
            <a:r>
              <a:rPr lang="en-US" dirty="0" smtClean="0"/>
              <a:t>Briefly Discuss the evidence</a:t>
            </a:r>
            <a:r>
              <a:rPr lang="en-US" baseline="0" dirty="0" smtClean="0"/>
              <a:t> needed for this standard.</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r>
              <a:rPr lang="en-US" dirty="0" smtClean="0"/>
              <a:t>“What you can do” handout (</a:t>
            </a:r>
            <a:r>
              <a:rPr lang="en-US" i="1" dirty="0" smtClean="0"/>
              <a:t>optional</a:t>
            </a:r>
            <a:r>
              <a:rPr lang="en-US" dirty="0" smtClean="0"/>
              <a:t>)</a:t>
            </a:r>
          </a:p>
          <a:p>
            <a:endParaRPr lang="en-US" dirty="0" smtClean="0"/>
          </a:p>
          <a:p>
            <a:r>
              <a:rPr lang="en-US" dirty="0" smtClean="0"/>
              <a:t>Large Group Discussion</a:t>
            </a:r>
          </a:p>
          <a:p>
            <a:r>
              <a:rPr lang="en-US" dirty="0" smtClean="0"/>
              <a:t>Some</a:t>
            </a:r>
            <a:r>
              <a:rPr lang="en-US" baseline="0" dirty="0" smtClean="0"/>
              <a:t> participants may have strong feelings about allowing family members to visit at any time. They may feel that such visits would be disruptive to their program. They may feel that having parents visit at any time might make it difficult for children to feel comfortable in care. Some participants might benefit from deeper conversation (or further training) about how to support healthy parent/child attachment, and/or supporting the mental health of children who are fearful or have been exposed to trauma. Participants may benefit from technical assistance to help them coach parents on making visits go smoothly for their child.</a:t>
            </a:r>
          </a:p>
          <a:p>
            <a:endParaRPr lang="en-US" baseline="0" dirty="0" smtClean="0"/>
          </a:p>
          <a:p>
            <a:r>
              <a:rPr lang="en-US" baseline="0" dirty="0" smtClean="0"/>
              <a:t>Optional: The “What You Can Do” handout is a template for a letter that providers can use to communicate with parents about how they can visit their children during the child care day without causing unnecessary stress for their child. Ask participants to work together (in small groups or large group) to complete the sections that have been left blank.</a:t>
            </a:r>
          </a:p>
          <a:p>
            <a:endParaRPr lang="en-US" baseline="0" dirty="0" smtClean="0"/>
          </a:p>
          <a:p>
            <a:r>
              <a:rPr lang="en-US" baseline="0" dirty="0" smtClean="0"/>
              <a:t>Additional questions:</a:t>
            </a:r>
          </a:p>
          <a:p>
            <a:r>
              <a:rPr lang="en-US" baseline="0" dirty="0" smtClean="0"/>
              <a:t>When are parents encouraged to visit?</a:t>
            </a:r>
          </a:p>
          <a:p>
            <a:r>
              <a:rPr lang="en-US" baseline="0" dirty="0" smtClean="0"/>
              <a:t>How do you communicate your policy to parents?</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27).</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25 and 26.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a:p>
        </p:txBody>
      </p:sp>
    </p:spTree>
    <p:extLst>
      <p:ext uri="{BB962C8B-B14F-4D97-AF65-F5344CB8AC3E}">
        <p14:creationId xmlns="" xmlns:p14="http://schemas.microsoft.com/office/powerpoint/2010/main" val="2086364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baseline="0" dirty="0" smtClean="0"/>
              <a:t>How do you learn about families culture, language, traditions, beliefs, etc.?</a:t>
            </a:r>
          </a:p>
          <a:p>
            <a:r>
              <a:rPr lang="en-US" baseline="0" dirty="0" smtClean="0"/>
              <a:t>How do you avoid making assumptions about families (positive or negative assumptions based on experience with other families, prior learning, etc.)?</a:t>
            </a:r>
            <a:endParaRPr lang="en-US" dirty="0" smtClean="0"/>
          </a:p>
          <a:p>
            <a:r>
              <a:rPr lang="en-US" dirty="0" smtClean="0"/>
              <a:t>How do</a:t>
            </a:r>
            <a:r>
              <a:rPr lang="en-US" baseline="0" dirty="0" smtClean="0"/>
              <a:t> you (or how could you) request ideas and suggestions for activities from families? </a:t>
            </a:r>
          </a:p>
          <a:p>
            <a:r>
              <a:rPr lang="en-US" baseline="0" dirty="0" smtClean="0"/>
              <a:t>What kinds of ideas / suggestions have families given you that were helpful?</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27).</a:t>
            </a:r>
          </a:p>
          <a:p>
            <a:endParaRPr lang="en-US" dirty="0" smtClean="0"/>
          </a:p>
          <a:p>
            <a:r>
              <a:rPr lang="en-US" dirty="0" smtClean="0"/>
              <a:t>Note:</a:t>
            </a:r>
          </a:p>
          <a:p>
            <a:r>
              <a:rPr lang="en-US" dirty="0" smtClean="0"/>
              <a:t>The photo of the Addams Family was chosen because</a:t>
            </a:r>
            <a:r>
              <a:rPr lang="en-US" baseline="0" dirty="0" smtClean="0"/>
              <a:t> we wanted to show a family whose culture, traditions, beliefs, interests, etc. are likely to be different from those of the participants, without stereotyping any group as being “different.” If training participants do not understand the reference, feel free to include a fun explanation. If you wish to change this (or any) picture to something that would be more culturally relevant, please feel free to do so.</a:t>
            </a:r>
          </a:p>
          <a:p>
            <a:endParaRPr lang="en-US" dirty="0" smtClean="0"/>
          </a:p>
          <a:p>
            <a:r>
              <a:rPr lang="en-US" dirty="0" smtClean="0"/>
              <a:t>If all participants plan to apply for a 3-star rating,</a:t>
            </a:r>
            <a:r>
              <a:rPr lang="en-US" baseline="0" dirty="0" smtClean="0"/>
              <a:t> you might decide to spend less time on slides 25 and 26. </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a:p>
        </p:txBody>
      </p:sp>
    </p:spTree>
    <p:extLst>
      <p:ext uri="{BB962C8B-B14F-4D97-AF65-F5344CB8AC3E}">
        <p14:creationId xmlns="" xmlns:p14="http://schemas.microsoft.com/office/powerpoint/2010/main" val="1843163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How willing</a:t>
            </a:r>
            <a:r>
              <a:rPr lang="en-US" baseline="0" dirty="0" smtClean="0"/>
              <a:t> do you think parents will be to assist in planning or conducting activities? How can you encourage them?</a:t>
            </a:r>
          </a:p>
          <a:p>
            <a:r>
              <a:rPr lang="en-US" baseline="0" dirty="0" smtClean="0"/>
              <a:t>What activities have parents planned or led in your program? How did it go? </a:t>
            </a:r>
          </a:p>
          <a:p>
            <a:r>
              <a:rPr lang="en-US" baseline="0" dirty="0" smtClean="0"/>
              <a:t>What can you do to make such an experience as successful as possible?</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27).</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25 and 26.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26</a:t>
            </a:fld>
            <a:endParaRPr lang="en-US"/>
          </a:p>
        </p:txBody>
      </p:sp>
    </p:spTree>
    <p:extLst>
      <p:ext uri="{BB962C8B-B14F-4D97-AF65-F5344CB8AC3E}">
        <p14:creationId xmlns="" xmlns:p14="http://schemas.microsoft.com/office/powerpoint/2010/main" val="627798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written example.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(about 15 minutes)</a:t>
            </a:r>
          </a:p>
          <a:p>
            <a:r>
              <a:rPr lang="en-US" baseline="0" dirty="0" smtClean="0"/>
              <a:t>Allow participants time to write or outline a rough draft of their own written description and/or policies.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28-33 should take about 30 minutes, including</a:t>
            </a:r>
            <a:r>
              <a:rPr lang="en-US" baseline="0" dirty="0" smtClean="0"/>
              <a:t> about 15 minutes for individual writing</a:t>
            </a:r>
            <a:endParaRPr lang="en-US" dirty="0" smtClean="0"/>
          </a:p>
          <a:p>
            <a:endParaRPr lang="en-US" dirty="0" smtClean="0"/>
          </a:p>
          <a:p>
            <a:r>
              <a:rPr lang="en-US" dirty="0" smtClean="0"/>
              <a:t>Large group discussion</a:t>
            </a:r>
          </a:p>
          <a:p>
            <a:pPr>
              <a:buFont typeface="Arial" pitchFamily="34" charset="0"/>
              <a:buChar char="•"/>
            </a:pPr>
            <a:r>
              <a:rPr lang="en-US" dirty="0" smtClean="0"/>
              <a:t>Read</a:t>
            </a:r>
            <a:r>
              <a:rPr lang="en-US" baseline="0" dirty="0" smtClean="0"/>
              <a:t> each indicator for the standard, or ask participants to read the indicators aloud.</a:t>
            </a:r>
          </a:p>
          <a:p>
            <a:pPr>
              <a:buFont typeface="Arial" pitchFamily="34" charset="0"/>
              <a:buChar char="•"/>
            </a:pPr>
            <a:r>
              <a:rPr lang="en-US" baseline="0" dirty="0" smtClean="0"/>
              <a:t>Discuss the meaning and intent of the standard and the indicators.</a:t>
            </a:r>
          </a:p>
          <a:p>
            <a:pPr>
              <a:buFont typeface="Arial" pitchFamily="34" charset="0"/>
              <a:buChar char="•"/>
            </a:pPr>
            <a:r>
              <a:rPr lang="en-US" baseline="0" dirty="0" smtClean="0"/>
              <a:t>Ask participants to share their thoughts about the standard.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dirty="0" smtClean="0"/>
              <a:t>Sample copies of QRIS Family survey</a:t>
            </a:r>
          </a:p>
          <a:p>
            <a:endParaRPr lang="en-US" dirty="0" smtClean="0"/>
          </a:p>
          <a:p>
            <a:r>
              <a:rPr lang="en-US" dirty="0" smtClean="0"/>
              <a:t>Large</a:t>
            </a:r>
            <a:r>
              <a:rPr lang="en-US" baseline="0" dirty="0" smtClean="0"/>
              <a:t> Group Discussion</a:t>
            </a:r>
          </a:p>
          <a:p>
            <a:r>
              <a:rPr lang="en-US" dirty="0" smtClean="0"/>
              <a:t>Briefly Discuss the evidence</a:t>
            </a:r>
            <a:r>
              <a:rPr lang="en-US" baseline="0" dirty="0" smtClean="0"/>
              <a:t> needed for this standard.</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Note: Please replace the images on this slide with local resources as needed.</a:t>
            </a:r>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What</a:t>
            </a:r>
            <a:r>
              <a:rPr lang="en-US" baseline="0" dirty="0" smtClean="0"/>
              <a:t> resources exist in your community that address this standard?</a:t>
            </a:r>
          </a:p>
          <a:p>
            <a:r>
              <a:rPr lang="en-US" baseline="0" dirty="0" smtClean="0"/>
              <a:t>How do you (or how could you) make sure parents know about them?</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33).</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31 and 32.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30</a:t>
            </a:fld>
            <a:endParaRPr lang="en-US"/>
          </a:p>
        </p:txBody>
      </p:sp>
    </p:spTree>
    <p:extLst>
      <p:ext uri="{BB962C8B-B14F-4D97-AF65-F5344CB8AC3E}">
        <p14:creationId xmlns="" xmlns:p14="http://schemas.microsoft.com/office/powerpoint/2010/main" val="9868720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What</a:t>
            </a:r>
            <a:r>
              <a:rPr lang="en-US" baseline="0" dirty="0" smtClean="0"/>
              <a:t> resources exist in your community that address this standard?</a:t>
            </a:r>
          </a:p>
          <a:p>
            <a:r>
              <a:rPr lang="en-US" baseline="0" dirty="0" smtClean="0"/>
              <a:t>How do you (or how could you) find out when a family in your program needs these resources?</a:t>
            </a:r>
          </a:p>
          <a:p>
            <a:r>
              <a:rPr lang="en-US" baseline="0" dirty="0" smtClean="0"/>
              <a:t>How do you (or how could you) make sure parents know about them?</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33).</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31 and 32.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31</a:t>
            </a:fld>
            <a:endParaRPr lang="en-US"/>
          </a:p>
        </p:txBody>
      </p:sp>
    </p:spTree>
    <p:extLst>
      <p:ext uri="{BB962C8B-B14F-4D97-AF65-F5344CB8AC3E}">
        <p14:creationId xmlns="" xmlns:p14="http://schemas.microsoft.com/office/powerpoint/2010/main" val="2632776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Please replace the images on this slide with local resources as needed.</a:t>
            </a:r>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What</a:t>
            </a:r>
            <a:r>
              <a:rPr lang="en-US" baseline="0" dirty="0" smtClean="0"/>
              <a:t> resources exist in your community that address this standard?</a:t>
            </a:r>
          </a:p>
          <a:p>
            <a:r>
              <a:rPr lang="en-US" baseline="0" dirty="0" smtClean="0"/>
              <a:t>How do you (or how could you) make sure parents know about them?</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33).</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31 and 32.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32</a:t>
            </a:fld>
            <a:endParaRPr lang="en-US"/>
          </a:p>
        </p:txBody>
      </p:sp>
    </p:spTree>
    <p:extLst>
      <p:ext uri="{BB962C8B-B14F-4D97-AF65-F5344CB8AC3E}">
        <p14:creationId xmlns="" xmlns:p14="http://schemas.microsoft.com/office/powerpoint/2010/main" val="32644436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written example.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(about 15 minutes)</a:t>
            </a:r>
          </a:p>
          <a:p>
            <a:r>
              <a:rPr lang="en-US" baseline="0" dirty="0" smtClean="0"/>
              <a:t>Allow participants time to write or outline a rough draft of their own written description and/or policies.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 xmlns:p14="http://schemas.microsoft.com/office/powerpoint/2010/main" val="4070032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 xmlns:p14="http://schemas.microsoft.com/office/powerpoint/2010/main"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9/30/2015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9/30/2015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9/30/2015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9/30/2015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9/30/2015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9/30/2015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9/30/2015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9/30/2015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9/30/2015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9/30/2015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9/30/2015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9/30/2015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s-MX" sz="3600" dirty="0" smtClean="0">
                <a:solidFill>
                  <a:schemeClr val="accent1"/>
                </a:solidFill>
                <a:latin typeface="GeoSlab703 Md BT Medium"/>
                <a:cs typeface="GeoSlab703 Md BT Medium"/>
              </a:rPr>
              <a:t>COMPLETANDO EL PORTAFOLIO:</a:t>
            </a:r>
            <a:br>
              <a:rPr lang="es-MX" sz="3600" dirty="0" smtClean="0">
                <a:solidFill>
                  <a:schemeClr val="accent1"/>
                </a:solidFill>
                <a:latin typeface="GeoSlab703 Md BT Medium"/>
                <a:cs typeface="GeoSlab703 Md BT Medium"/>
              </a:rPr>
            </a:br>
            <a:r>
              <a:rPr lang="es-MX" sz="3600" dirty="0" smtClean="0">
                <a:solidFill>
                  <a:schemeClr val="accent1"/>
                </a:solidFill>
                <a:latin typeface="GeoSlab703 Md BT Medium"/>
                <a:cs typeface="GeoSlab703 Md BT Medium"/>
              </a:rPr>
              <a:t>Colaboración con las familias</a:t>
            </a:r>
            <a:endParaRPr lang="es-MX"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r>
              <a:rPr lang="es-MX" sz="2000" dirty="0" smtClean="0"/>
              <a:t>Día</a:t>
            </a:r>
          </a:p>
          <a:p>
            <a:pPr algn="r"/>
            <a:r>
              <a:rPr lang="es-MX" sz="2000" dirty="0" smtClean="0"/>
              <a:t>Nombre del Entrenador</a:t>
            </a:r>
          </a:p>
          <a:p>
            <a:pPr algn="r"/>
            <a:r>
              <a:rPr lang="en-US" sz="2000" dirty="0" smtClean="0"/>
              <a:t>SDA</a:t>
            </a: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MX" dirty="0"/>
              <a:t>Sesión de Objetivos y Resultados</a:t>
            </a:r>
            <a:r>
              <a:rPr lang="en-US" dirty="0"/>
              <a:t>…</a:t>
            </a:r>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927822988"/>
              </p:ext>
            </p:extLst>
          </p:nvPr>
        </p:nvGraphicFramePr>
        <p:xfrm>
          <a:off x="377981"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 nivel de estrellas?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lstStyle/>
          <a:p>
            <a:r>
              <a:rPr lang="es-MX" dirty="0" smtClean="0"/>
              <a:t>¿Ha decidido en que nivel de estrellas usted podría solicitar?</a:t>
            </a:r>
          </a:p>
          <a:p>
            <a:r>
              <a:rPr lang="es-MX" dirty="0" smtClean="0"/>
              <a:t>¿Que barreras existen que se le dificulta para alcanzar el nivel de estrellas?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Shape 91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a:solidFill>
                  <a:schemeClr val="dk2"/>
                </a:solidFill>
                <a:latin typeface="Arial"/>
                <a:ea typeface="Arial"/>
                <a:cs typeface="Arial"/>
                <a:sym typeface="Arial"/>
              </a:rPr>
              <a:t>Portafolio 	</a:t>
            </a:r>
          </a:p>
        </p:txBody>
      </p:sp>
      <p:sp>
        <p:nvSpPr>
          <p:cNvPr id="915" name="Shape 91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lnSpcReduction="10000"/>
          </a:bodyPr>
          <a:lstStyle/>
          <a:p>
            <a:pPr marL="320040" marR="0" lvl="0" indent="-320040" algn="l" rtl="0">
              <a:spcBef>
                <a:spcPts val="0"/>
              </a:spcBef>
              <a:buClr>
                <a:schemeClr val="accent2"/>
              </a:buClr>
              <a:buSzPct val="59999"/>
              <a:buFont typeface="Arial"/>
              <a:buChar char="◻"/>
            </a:pPr>
            <a:r>
              <a:rPr lang="en-US" sz="2900" b="0" i="0" u="none" strike="noStrike" cap="none" baseline="0">
                <a:solidFill>
                  <a:schemeClr val="dk1"/>
                </a:solidFill>
                <a:latin typeface="Arial"/>
                <a:ea typeface="Arial"/>
                <a:cs typeface="Arial"/>
                <a:sym typeface="Arial"/>
              </a:rPr>
              <a:t>Su oportunidad de demostrar qué hace su programa</a:t>
            </a:r>
          </a:p>
          <a:p>
            <a:pPr marL="320040" marR="0" lvl="0" indent="-266700" algn="l" rtl="0">
              <a:spcBef>
                <a:spcPts val="700"/>
              </a:spcBef>
              <a:buClr>
                <a:schemeClr val="accent2"/>
              </a:buClr>
              <a:buFont typeface="Arial"/>
              <a:buNone/>
            </a:pPr>
            <a:endParaRPr sz="1400" b="0" i="0" u="none" strike="noStrike" cap="none" baseline="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n-US" sz="2900" b="0" i="0" u="none" strike="noStrike" cap="none" baseline="0">
                <a:solidFill>
                  <a:schemeClr val="dk1"/>
                </a:solidFill>
                <a:latin typeface="Arial"/>
                <a:ea typeface="Arial"/>
                <a:cs typeface="Arial"/>
                <a:sym typeface="Arial"/>
              </a:rPr>
              <a:t>Documente su calidad, incluyendo las mejoras en la misma </a:t>
            </a:r>
          </a:p>
          <a:p>
            <a:pPr marL="320040" marR="0" lvl="0" indent="-266700" algn="l" rtl="0">
              <a:spcBef>
                <a:spcPts val="700"/>
              </a:spcBef>
              <a:buClr>
                <a:schemeClr val="accent2"/>
              </a:buClr>
              <a:buFont typeface="Arial"/>
              <a:buNone/>
            </a:pPr>
            <a:endParaRPr sz="1400" b="0" i="0" u="none" strike="noStrike" cap="none" baseline="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n-US" sz="2900" b="0" i="0" u="none" strike="noStrike" cap="none" baseline="0">
                <a:solidFill>
                  <a:schemeClr val="dk1"/>
                </a:solidFill>
                <a:latin typeface="Arial"/>
                <a:ea typeface="Arial"/>
                <a:cs typeface="Arial"/>
                <a:sym typeface="Arial"/>
              </a:rPr>
              <a:t>Obligatorio para una clasificación de calidad</a:t>
            </a:r>
          </a:p>
          <a:p>
            <a:pPr marL="320040" marR="0" lvl="0" indent="-266700" algn="l" rtl="0">
              <a:spcBef>
                <a:spcPts val="700"/>
              </a:spcBef>
              <a:buClr>
                <a:schemeClr val="accent2"/>
              </a:buClr>
              <a:buFont typeface="Arial"/>
              <a:buNone/>
            </a:pPr>
            <a:endParaRPr sz="1400" b="0" i="0" u="none" strike="noStrike" cap="none" baseline="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n-US" sz="2900" b="0" i="0" u="none" strike="noStrike" cap="none" baseline="0">
                <a:solidFill>
                  <a:schemeClr val="dk1"/>
                </a:solidFill>
                <a:latin typeface="Arial"/>
                <a:ea typeface="Arial"/>
                <a:cs typeface="Arial"/>
                <a:sym typeface="Arial"/>
              </a:rPr>
              <a:t>Las clasificaciones nunca son definitivas: puede volver a presentarse tantas veces como desee</a:t>
            </a:r>
          </a:p>
          <a:p>
            <a:pPr marL="320040" marR="0" lvl="0" indent="-209550" algn="l" rtl="0">
              <a:spcBef>
                <a:spcPts val="700"/>
              </a:spcBef>
              <a:buClr>
                <a:schemeClr val="accent2"/>
              </a:buClr>
              <a:buFont typeface="Arial"/>
              <a:buNone/>
            </a:pPr>
            <a:endParaRPr sz="2900" b="0" i="0" u="none" strike="noStrike" cap="none" baseline="0">
              <a:solidFill>
                <a:schemeClr val="dk1"/>
              </a:solidFill>
              <a:latin typeface="Arial"/>
              <a:ea typeface="Arial"/>
              <a:cs typeface="Arial"/>
              <a:sym typeface="Arial"/>
            </a:endParaRPr>
          </a:p>
        </p:txBody>
      </p:sp>
      <p:sp>
        <p:nvSpPr>
          <p:cNvPr id="916" name="Shape 916"/>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Shape 92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a:solidFill>
                  <a:schemeClr val="dk2"/>
                </a:solidFill>
                <a:latin typeface="Arial"/>
                <a:ea typeface="Arial"/>
                <a:cs typeface="Arial"/>
                <a:sym typeface="Arial"/>
              </a:rPr>
              <a:t>Evidencias</a:t>
            </a:r>
          </a:p>
        </p:txBody>
      </p:sp>
      <p:sp>
        <p:nvSpPr>
          <p:cNvPr id="923" name="Shape 92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a:bodyPr>
          <a:lstStyle/>
          <a:p>
            <a:pPr marL="320040" marR="0" lvl="0" indent="-320040" algn="l" rtl="0">
              <a:spcBef>
                <a:spcPts val="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El propósito de la evidencia es ser un indicador medible de la calidad de un programa</a:t>
            </a:r>
          </a:p>
          <a:p>
            <a:pPr marL="320040" marR="0" lvl="0" indent="-266700" algn="l" rtl="0">
              <a:spcBef>
                <a:spcPts val="700"/>
              </a:spcBef>
              <a:buClr>
                <a:schemeClr val="accent2"/>
              </a:buClr>
              <a:buFont typeface="Arial"/>
              <a:buNone/>
            </a:pPr>
            <a:endParaRPr lang="es-MX" sz="1400" b="0" i="0" u="none" strike="noStrike" cap="none" baseline="0" dirty="0" smtClean="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Preste atención especial al tipo de evidencia que se pide en el portafolio</a:t>
            </a:r>
          </a:p>
          <a:p>
            <a:pPr marL="320040" marR="0" lvl="0" indent="-266700" algn="l" rtl="0">
              <a:spcBef>
                <a:spcPts val="700"/>
              </a:spcBef>
              <a:buClr>
                <a:schemeClr val="accent2"/>
              </a:buClr>
              <a:buFont typeface="Arial"/>
              <a:buNone/>
            </a:pPr>
            <a:endParaRPr lang="es-MX" sz="1400" b="0" i="0" u="none" strike="noStrike" cap="none" baseline="0" dirty="0" smtClean="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Usted puede agregar evidencia complementaria, pero no omita la que es obligatoria</a:t>
            </a:r>
            <a:endParaRPr lang="es-MX" sz="2900" b="0" i="0" u="none" strike="noStrike" cap="none" baseline="0" dirty="0">
              <a:solidFill>
                <a:schemeClr val="dk1"/>
              </a:solidFill>
              <a:latin typeface="Arial"/>
              <a:ea typeface="Arial"/>
              <a:cs typeface="Arial"/>
              <a:sym typeface="Arial"/>
            </a:endParaRPr>
          </a:p>
        </p:txBody>
      </p:sp>
      <p:sp>
        <p:nvSpPr>
          <p:cNvPr id="924" name="Shape 924"/>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Shape 93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dirty="0">
                <a:solidFill>
                  <a:schemeClr val="dk2"/>
                </a:solidFill>
                <a:latin typeface="Arial"/>
                <a:ea typeface="Arial"/>
                <a:cs typeface="Arial"/>
                <a:sym typeface="Arial"/>
              </a:rPr>
              <a:t>Ejemplo de Evidencia</a:t>
            </a:r>
          </a:p>
        </p:txBody>
      </p:sp>
      <p:sp>
        <p:nvSpPr>
          <p:cNvPr id="931" name="Shape 931"/>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fontScale="92500"/>
          </a:bodyPr>
          <a:lstStyle/>
          <a:p>
            <a:pPr marL="320040" marR="0" lvl="0" indent="-320040" algn="l" rtl="0">
              <a:lnSpc>
                <a:spcPct val="90000"/>
              </a:lnSpc>
              <a:spcBef>
                <a:spcPts val="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Póliza, procedimiento escrito o directrices del programa</a:t>
            </a:r>
          </a:p>
          <a:p>
            <a:pPr marL="640080" marR="0" lvl="1" indent="-284480" algn="l" rtl="0">
              <a:lnSpc>
                <a:spcPct val="90000"/>
              </a:lnSpc>
              <a:spcBef>
                <a:spcPts val="550"/>
              </a:spcBef>
              <a:buClr>
                <a:schemeClr val="accent1"/>
              </a:buClr>
              <a:buSzPct val="70000"/>
              <a:buFont typeface="Arial"/>
              <a:buChar char="⬜"/>
            </a:pPr>
            <a:r>
              <a:rPr lang="es-MX" sz="2200" b="0" i="1" u="none" strike="noStrike" cap="none" baseline="0" dirty="0" smtClean="0">
                <a:solidFill>
                  <a:schemeClr val="dk1"/>
                </a:solidFill>
                <a:latin typeface="Arial"/>
                <a:ea typeface="Arial"/>
                <a:cs typeface="Arial"/>
                <a:sym typeface="Arial"/>
              </a:rPr>
              <a:t>Copia de póliza, procedimiento, directrices, filosofía, código de ética, reglas, etc. del programa, a partir de un documento del programa, tal como un manual para padres o manual de operador seleccionado para demostrar con claridad los criterios</a:t>
            </a:r>
          </a:p>
          <a:p>
            <a:pPr marL="320040" marR="0" lvl="0" indent="-277939" algn="l" rtl="0">
              <a:lnSpc>
                <a:spcPct val="90000"/>
              </a:lnSpc>
              <a:spcBef>
                <a:spcPts val="700"/>
              </a:spcBef>
              <a:buClr>
                <a:schemeClr val="accent2"/>
              </a:buClr>
              <a:buFont typeface="Arial"/>
              <a:buNone/>
            </a:pPr>
            <a:endParaRPr lang="es-MX" sz="1100" b="0" i="0" u="none" strike="noStrike" cap="none" baseline="0" dirty="0" smtClean="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Descripción escrita</a:t>
            </a:r>
          </a:p>
          <a:p>
            <a:pPr marL="640080" marR="0" lvl="1" indent="-284480" algn="l" rtl="0">
              <a:lnSpc>
                <a:spcPct val="90000"/>
              </a:lnSpc>
              <a:spcBef>
                <a:spcPts val="550"/>
              </a:spcBef>
              <a:buClr>
                <a:schemeClr val="accent1"/>
              </a:buClr>
              <a:buSzPct val="70000"/>
              <a:buFont typeface="Arial"/>
              <a:buChar char="⬜"/>
            </a:pPr>
            <a:r>
              <a:rPr lang="es-MX" sz="2200" b="0" i="1" u="none" strike="noStrike" cap="none" baseline="0" dirty="0" smtClean="0">
                <a:solidFill>
                  <a:schemeClr val="dk1"/>
                </a:solidFill>
                <a:latin typeface="Arial"/>
                <a:ea typeface="Arial"/>
                <a:cs typeface="Arial"/>
                <a:sym typeface="Arial"/>
              </a:rPr>
              <a:t>Descripción de una actividad, enfoque o procedimiento que demuestre los criterios. Esta puede incluir: una experiencia que demuestre los criterios de rendimiento, la estrategia de enseñanza empleada, o el entorno físico o la disposición del aula</a:t>
            </a:r>
          </a:p>
          <a:p>
            <a:pPr marL="320040" marR="0" lvl="0" indent="-274701" algn="l" rtl="0">
              <a:lnSpc>
                <a:spcPct val="90000"/>
              </a:lnSpc>
              <a:spcBef>
                <a:spcPts val="700"/>
              </a:spcBef>
              <a:buClr>
                <a:schemeClr val="accent2"/>
              </a:buClr>
              <a:buFont typeface="Arial"/>
              <a:buNone/>
            </a:pPr>
            <a:endParaRPr lang="es-MX" sz="1200" b="0" i="0" u="none" strike="noStrike" cap="none" baseline="0" dirty="0" smtClean="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¿Qué diferencia hay? ¿Por qué son diferentes?</a:t>
            </a:r>
          </a:p>
          <a:p>
            <a:pPr marL="320040" marR="0" lvl="0" indent="-226123" algn="l" rtl="0">
              <a:lnSpc>
                <a:spcPct val="90000"/>
              </a:lnSpc>
              <a:spcBef>
                <a:spcPts val="700"/>
              </a:spcBef>
              <a:buClr>
                <a:schemeClr val="accent2"/>
              </a:buClr>
              <a:buFont typeface="Arial"/>
              <a:buNone/>
            </a:pPr>
            <a:endParaRPr sz="2450" b="0" i="0" u="none" strike="noStrike" cap="none" baseline="0" dirty="0">
              <a:solidFill>
                <a:schemeClr val="dk1"/>
              </a:solidFill>
              <a:latin typeface="Arial"/>
              <a:ea typeface="Arial"/>
              <a:cs typeface="Arial"/>
              <a:sym typeface="Arial"/>
            </a:endParaRPr>
          </a:p>
        </p:txBody>
      </p:sp>
      <p:sp>
        <p:nvSpPr>
          <p:cNvPr id="932" name="Shape 932"/>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Shape 93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n-US" sz="3950" b="0" i="0" u="none" strike="noStrike" cap="none" baseline="0">
                <a:solidFill>
                  <a:schemeClr val="dk2"/>
                </a:solidFill>
                <a:latin typeface="Arial"/>
                <a:ea typeface="Arial"/>
                <a:cs typeface="Arial"/>
                <a:sym typeface="Arial"/>
              </a:rPr>
              <a:t>Requisitos del Portafolio</a:t>
            </a:r>
            <a:r>
              <a:rPr lang="en-US" sz="2050" b="0" i="0" u="none" strike="noStrike" cap="none" baseline="0">
                <a:solidFill>
                  <a:schemeClr val="dk2"/>
                </a:solidFill>
                <a:latin typeface="Arial"/>
                <a:ea typeface="Arial"/>
                <a:cs typeface="Arial"/>
                <a:sym typeface="Arial"/>
              </a:rPr>
              <a:t>(Nota: Designación del QRIS otorgada por el centro de licencias del OCC)</a:t>
            </a:r>
          </a:p>
        </p:txBody>
      </p:sp>
      <p:grpSp>
        <p:nvGrpSpPr>
          <p:cNvPr id="2" name="Shape 939"/>
          <p:cNvGrpSpPr/>
          <p:nvPr/>
        </p:nvGrpSpPr>
        <p:grpSpPr>
          <a:xfrm>
            <a:off x="381000" y="1719263"/>
            <a:ext cx="8407400" cy="4406897"/>
            <a:chOff x="0" y="0"/>
            <a:chExt cx="8407400" cy="4406897"/>
          </a:xfrm>
        </p:grpSpPr>
        <p:sp>
          <p:nvSpPr>
            <p:cNvPr id="940" name="Shape 940"/>
            <p:cNvSpPr/>
            <p:nvPr/>
          </p:nvSpPr>
          <p:spPr>
            <a:xfrm>
              <a:off x="3362958" y="0"/>
              <a:ext cx="5044440" cy="1377155"/>
            </a:xfrm>
            <a:prstGeom prst="rightArrow">
              <a:avLst>
                <a:gd name="adj1" fmla="val 75000"/>
                <a:gd name="adj2" fmla="val 50000"/>
              </a:avLst>
            </a:prstGeom>
            <a:solidFill>
              <a:schemeClr val="accent1">
                <a:lumMod val="20000"/>
                <a:lumOff val="80000"/>
                <a:alpha val="89803"/>
              </a:schemeClr>
            </a:solidFill>
            <a:ln w="19050" cap="flat">
              <a:solidFill>
                <a:schemeClr val="accent1">
                  <a:lumMod val="20000"/>
                  <a:lumOff val="80000"/>
                  <a:alpha val="89803"/>
                </a:schemeClr>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1" name="Shape 941"/>
            <p:cNvSpPr txBox="1"/>
            <p:nvPr/>
          </p:nvSpPr>
          <p:spPr>
            <a:xfrm>
              <a:off x="3276600" y="185737"/>
              <a:ext cx="4528006" cy="1032867"/>
            </a:xfrm>
            <a:prstGeom prst="rect">
              <a:avLst/>
            </a:prstGeom>
            <a:noFill/>
            <a:ln>
              <a:noFill/>
            </a:ln>
          </p:spPr>
          <p:txBody>
            <a:bodyPr lIns="12050" tIns="12050" rIns="12050" bIns="12050" anchor="ctr" anchorCtr="0">
              <a:normAutofit/>
            </a:bodyPr>
            <a:lstStyle/>
            <a:p>
              <a:pPr marL="231775" marR="0" lvl="1" indent="-231775" algn="l" rtl="0">
                <a:lnSpc>
                  <a:spcPct val="100000"/>
                </a:lnSpc>
                <a:spcBef>
                  <a:spcPts val="0"/>
                </a:spcBef>
                <a:spcAft>
                  <a:spcPts val="0"/>
                </a:spcAft>
                <a:buClr>
                  <a:schemeClr val="dk1"/>
                </a:buClr>
                <a:buSzPct val="100000"/>
                <a:buFont typeface="Arial"/>
                <a:buChar char="••"/>
              </a:pPr>
              <a:r>
                <a:rPr lang="es-MX" sz="1900" b="0" i="0" u="none" strike="noStrike" cap="none" baseline="0" dirty="0" smtClean="0">
                  <a:solidFill>
                    <a:schemeClr val="dk1"/>
                  </a:solidFill>
                  <a:latin typeface="Arial"/>
                  <a:ea typeface="Arial"/>
                  <a:cs typeface="Arial"/>
                  <a:sym typeface="Arial"/>
                </a:rPr>
                <a:t>Los programas con varias aulas deben presentar evidencia para cada aula</a:t>
              </a:r>
              <a:endParaRPr lang="es-MX" sz="1900" b="0" i="0" u="none" strike="noStrike" cap="none" baseline="0" dirty="0">
                <a:solidFill>
                  <a:schemeClr val="dk1"/>
                </a:solidFill>
                <a:latin typeface="Arial"/>
                <a:ea typeface="Arial"/>
                <a:cs typeface="Arial"/>
                <a:sym typeface="Arial"/>
              </a:endParaRPr>
            </a:p>
          </p:txBody>
        </p:sp>
        <p:sp>
          <p:nvSpPr>
            <p:cNvPr id="942" name="Shape 942"/>
            <p:cNvSpPr/>
            <p:nvPr/>
          </p:nvSpPr>
          <p:spPr>
            <a:xfrm>
              <a:off x="0" y="0"/>
              <a:ext cx="3362960" cy="1377155"/>
            </a:xfrm>
            <a:prstGeom prst="roundRect">
              <a:avLst>
                <a:gd name="adj" fmla="val 16667"/>
              </a:avLst>
            </a:prstGeom>
            <a:solidFill>
              <a:schemeClr val="accent1"/>
            </a:solidFill>
            <a:ln w="19050" cap="flat">
              <a:solidFill>
                <a:schemeClr val="accen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3" name="Shape 943"/>
            <p:cNvSpPr txBox="1"/>
            <p:nvPr/>
          </p:nvSpPr>
          <p:spPr>
            <a:xfrm>
              <a:off x="67227" y="67227"/>
              <a:ext cx="3228505" cy="1242702"/>
            </a:xfrm>
            <a:prstGeom prst="rect">
              <a:avLst/>
            </a:prstGeom>
            <a:noFill/>
            <a:ln>
              <a:noFill/>
            </a:ln>
          </p:spPr>
          <p:txBody>
            <a:bodyPr lIns="102850" tIns="51425" rIns="102850" bIns="51425" anchor="ctr" anchorCtr="0">
              <a:normAutofit lnSpcReduction="10000"/>
            </a:bodyPr>
            <a:lstStyle/>
            <a:p>
              <a:pPr marL="0" marR="0" lvl="0" indent="0" algn="ctr" rtl="0">
                <a:lnSpc>
                  <a:spcPct val="100000"/>
                </a:lnSpc>
                <a:spcBef>
                  <a:spcPts val="0"/>
                </a:spcBef>
                <a:spcAft>
                  <a:spcPts val="0"/>
                </a:spcAft>
                <a:buSzPct val="25000"/>
                <a:buNone/>
              </a:pPr>
              <a:r>
                <a:rPr lang="es-MX" sz="2700" b="1" i="0" u="none" strike="noStrike" cap="none" baseline="0" dirty="0" smtClean="0">
                  <a:solidFill>
                    <a:schemeClr val="dk1"/>
                  </a:solidFill>
                  <a:latin typeface="Arial"/>
                  <a:ea typeface="Arial"/>
                  <a:cs typeface="Arial"/>
                  <a:sym typeface="Arial"/>
                </a:rPr>
                <a:t>Algunas normas son específicas del aula</a:t>
              </a:r>
              <a:endParaRPr lang="es-MX" sz="2700" b="1" i="0" u="none" strike="noStrike" cap="none" baseline="0" dirty="0">
                <a:solidFill>
                  <a:schemeClr val="dk1"/>
                </a:solidFill>
                <a:latin typeface="Arial"/>
                <a:ea typeface="Arial"/>
                <a:cs typeface="Arial"/>
                <a:sym typeface="Arial"/>
              </a:endParaRPr>
            </a:p>
          </p:txBody>
        </p:sp>
        <p:sp>
          <p:nvSpPr>
            <p:cNvPr id="944" name="Shape 944"/>
            <p:cNvSpPr/>
            <p:nvPr/>
          </p:nvSpPr>
          <p:spPr>
            <a:xfrm>
              <a:off x="3362960" y="1514870"/>
              <a:ext cx="5044440" cy="1377155"/>
            </a:xfrm>
            <a:prstGeom prst="rightArrow">
              <a:avLst>
                <a:gd name="adj1" fmla="val 75000"/>
                <a:gd name="adj2" fmla="val 50000"/>
              </a:avLst>
            </a:prstGeom>
            <a:solidFill>
              <a:schemeClr val="accent4">
                <a:lumMod val="20000"/>
                <a:lumOff val="80000"/>
                <a:alpha val="89803"/>
              </a:schemeClr>
            </a:solidFill>
            <a:ln w="19050" cap="flat">
              <a:solidFill>
                <a:schemeClr val="accent4">
                  <a:lumMod val="20000"/>
                  <a:lumOff val="80000"/>
                  <a:alpha val="89803"/>
                </a:schemeClr>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5" name="Shape 945"/>
            <p:cNvSpPr txBox="1"/>
            <p:nvPr/>
          </p:nvSpPr>
          <p:spPr>
            <a:xfrm>
              <a:off x="3276600" y="1709737"/>
              <a:ext cx="4528006" cy="1032867"/>
            </a:xfrm>
            <a:prstGeom prst="rect">
              <a:avLst/>
            </a:prstGeom>
            <a:noFill/>
            <a:ln>
              <a:noFill/>
            </a:ln>
          </p:spPr>
          <p:txBody>
            <a:bodyPr lIns="12050" tIns="12050" rIns="12050" bIns="12050" anchor="ctr" anchorCtr="0">
              <a:normAutofit/>
            </a:bodyPr>
            <a:lstStyle/>
            <a:p>
              <a:pPr marL="171450" marR="0" lvl="1" indent="-171450" algn="l" rtl="0">
                <a:lnSpc>
                  <a:spcPct val="90000"/>
                </a:lnSpc>
                <a:spcBef>
                  <a:spcPts val="0"/>
                </a:spcBef>
                <a:spcAft>
                  <a:spcPts val="285"/>
                </a:spcAft>
                <a:buClr>
                  <a:schemeClr val="dk1"/>
                </a:buClr>
                <a:buSzPct val="100000"/>
                <a:buFont typeface="Arial"/>
                <a:buChar char="••"/>
              </a:pPr>
              <a:r>
                <a:rPr lang="es-MX" sz="1900" b="0" i="0" u="none" strike="noStrike" cap="none" baseline="0" dirty="0" smtClean="0">
                  <a:solidFill>
                    <a:schemeClr val="dk1"/>
                  </a:solidFill>
                  <a:latin typeface="Arial"/>
                  <a:ea typeface="Arial"/>
                  <a:cs typeface="Arial"/>
                  <a:sym typeface="Arial"/>
                </a:rPr>
                <a:t>Los programas con varios grupos etarios deberán presentar evidencia por cada uno de ellos</a:t>
              </a:r>
              <a:endParaRPr lang="es-MX" sz="1900" b="0" i="0" u="none" strike="noStrike" cap="none" baseline="0" dirty="0">
                <a:solidFill>
                  <a:schemeClr val="dk1"/>
                </a:solidFill>
                <a:latin typeface="Arial"/>
                <a:ea typeface="Arial"/>
                <a:cs typeface="Arial"/>
                <a:sym typeface="Arial"/>
              </a:endParaRPr>
            </a:p>
          </p:txBody>
        </p:sp>
        <p:sp>
          <p:nvSpPr>
            <p:cNvPr id="946" name="Shape 946"/>
            <p:cNvSpPr/>
            <p:nvPr/>
          </p:nvSpPr>
          <p:spPr>
            <a:xfrm>
              <a:off x="0" y="1514870"/>
              <a:ext cx="3362960" cy="1377155"/>
            </a:xfrm>
            <a:prstGeom prst="roundRect">
              <a:avLst>
                <a:gd name="adj" fmla="val 16667"/>
              </a:avLst>
            </a:prstGeom>
            <a:solidFill>
              <a:schemeClr val="accent4"/>
            </a:solidFill>
            <a:ln w="19050" cap="flat">
              <a:solidFill>
                <a:schemeClr val="accent4"/>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7" name="Shape 947"/>
            <p:cNvSpPr txBox="1"/>
            <p:nvPr/>
          </p:nvSpPr>
          <p:spPr>
            <a:xfrm>
              <a:off x="67227" y="1582098"/>
              <a:ext cx="3228505" cy="1242702"/>
            </a:xfrm>
            <a:prstGeom prst="rect">
              <a:avLst/>
            </a:prstGeom>
            <a:noFill/>
            <a:ln>
              <a:noFill/>
            </a:ln>
          </p:spPr>
          <p:txBody>
            <a:bodyPr lIns="102850" tIns="51425" rIns="102850" bIns="51425" anchor="ctr" anchorCtr="0">
              <a:normAutofit lnSpcReduction="10000"/>
            </a:bodyPr>
            <a:lstStyle/>
            <a:p>
              <a:pPr marL="0" marR="0" lvl="0" indent="0" algn="ctr" rtl="0">
                <a:lnSpc>
                  <a:spcPct val="100000"/>
                </a:lnSpc>
                <a:spcBef>
                  <a:spcPts val="0"/>
                </a:spcBef>
                <a:spcAft>
                  <a:spcPts val="0"/>
                </a:spcAft>
                <a:buClr>
                  <a:schemeClr val="dk1"/>
                </a:buClr>
                <a:buSzPct val="25000"/>
                <a:buFont typeface="Arial"/>
                <a:buNone/>
              </a:pPr>
              <a:r>
                <a:rPr lang="es-MX" sz="2700" b="1" i="0" u="none" strike="noStrike" cap="none" baseline="0" dirty="0" smtClean="0">
                  <a:solidFill>
                    <a:schemeClr val="dk1"/>
                  </a:solidFill>
                  <a:latin typeface="Arial"/>
                  <a:ea typeface="Arial"/>
                  <a:cs typeface="Arial"/>
                  <a:sym typeface="Arial"/>
                </a:rPr>
                <a:t>Algunas normas son específicas a la edad</a:t>
              </a:r>
              <a:endParaRPr lang="es-MX" sz="2700" b="1" i="0" u="none" strike="noStrike" cap="none" baseline="0" dirty="0">
                <a:solidFill>
                  <a:schemeClr val="dk1"/>
                </a:solidFill>
                <a:latin typeface="Arial"/>
                <a:ea typeface="Arial"/>
                <a:cs typeface="Arial"/>
                <a:sym typeface="Arial"/>
              </a:endParaRPr>
            </a:p>
          </p:txBody>
        </p:sp>
        <p:sp>
          <p:nvSpPr>
            <p:cNvPr id="948" name="Shape 948"/>
            <p:cNvSpPr/>
            <p:nvPr/>
          </p:nvSpPr>
          <p:spPr>
            <a:xfrm>
              <a:off x="3362958" y="3029742"/>
              <a:ext cx="5044440" cy="1377155"/>
            </a:xfrm>
            <a:prstGeom prst="rightArrow">
              <a:avLst>
                <a:gd name="adj1" fmla="val 75000"/>
                <a:gd name="adj2" fmla="val 50000"/>
              </a:avLst>
            </a:prstGeom>
            <a:solidFill>
              <a:schemeClr val="accent5">
                <a:lumMod val="20000"/>
                <a:lumOff val="80000"/>
                <a:alpha val="89803"/>
              </a:schemeClr>
            </a:solidFill>
            <a:ln w="19050" cap="flat">
              <a:solidFill>
                <a:schemeClr val="accent5">
                  <a:lumMod val="20000"/>
                  <a:lumOff val="80000"/>
                  <a:alpha val="89803"/>
                </a:schemeClr>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9" name="Shape 949"/>
            <p:cNvSpPr txBox="1"/>
            <p:nvPr/>
          </p:nvSpPr>
          <p:spPr>
            <a:xfrm>
              <a:off x="3276600" y="3233737"/>
              <a:ext cx="4528006" cy="1032867"/>
            </a:xfrm>
            <a:prstGeom prst="rect">
              <a:avLst/>
            </a:prstGeom>
            <a:noFill/>
            <a:ln>
              <a:noFill/>
            </a:ln>
          </p:spPr>
          <p:txBody>
            <a:bodyPr lIns="12050" tIns="12050" rIns="12050" bIns="12050" anchor="ctr" anchorCtr="0">
              <a:normAutofit fontScale="92500" lnSpcReduction="10000"/>
            </a:bodyPr>
            <a:lstStyle/>
            <a:p>
              <a:pPr marL="171450" marR="0" lvl="1" indent="-171450" algn="l" rtl="0">
                <a:lnSpc>
                  <a:spcPct val="90000"/>
                </a:lnSpc>
                <a:spcBef>
                  <a:spcPts val="0"/>
                </a:spcBef>
                <a:spcAft>
                  <a:spcPts val="0"/>
                </a:spcAft>
                <a:buClr>
                  <a:schemeClr val="dk1"/>
                </a:buClr>
                <a:buSzPct val="100000"/>
                <a:buFont typeface="Arial"/>
                <a:buChar char="••"/>
              </a:pPr>
              <a:r>
                <a:rPr lang="es-MX" sz="1900" b="0" i="0" u="none" strike="noStrike" cap="none" baseline="0" dirty="0" smtClean="0">
                  <a:solidFill>
                    <a:schemeClr val="dk1"/>
                  </a:solidFill>
                  <a:latin typeface="Arial"/>
                  <a:ea typeface="Arial"/>
                  <a:cs typeface="Arial"/>
                  <a:sym typeface="Arial"/>
                </a:rPr>
                <a:t>Los programas pueden elegir si se presentan para una, algunas o todas las ubicaciones</a:t>
              </a:r>
            </a:p>
            <a:p>
              <a:pPr marL="171450" marR="0" lvl="1" indent="-171450" algn="l" rtl="0">
                <a:lnSpc>
                  <a:spcPct val="90000"/>
                </a:lnSpc>
                <a:spcBef>
                  <a:spcPts val="285"/>
                </a:spcBef>
                <a:spcAft>
                  <a:spcPts val="285"/>
                </a:spcAft>
                <a:buClr>
                  <a:schemeClr val="dk1"/>
                </a:buClr>
                <a:buSzPct val="100000"/>
                <a:buFont typeface="Arial"/>
                <a:buChar char="••"/>
              </a:pPr>
              <a:r>
                <a:rPr lang="es-MX" sz="1900" b="0" i="0" u="none" strike="noStrike" cap="none" baseline="0" dirty="0" smtClean="0">
                  <a:solidFill>
                    <a:schemeClr val="dk1"/>
                  </a:solidFill>
                  <a:latin typeface="Arial"/>
                  <a:ea typeface="Arial"/>
                  <a:cs typeface="Arial"/>
                  <a:sym typeface="Arial"/>
                </a:rPr>
                <a:t>Contacte con el TRI para conocer detalle</a:t>
              </a:r>
              <a:r>
                <a:rPr lang="en-US" sz="1900" b="0" i="0" u="none" strike="noStrike" cap="none" baseline="0" dirty="0" smtClean="0">
                  <a:solidFill>
                    <a:schemeClr val="dk1"/>
                  </a:solidFill>
                  <a:latin typeface="Arial"/>
                  <a:ea typeface="Arial"/>
                  <a:cs typeface="Arial"/>
                  <a:sym typeface="Arial"/>
                </a:rPr>
                <a:t>s</a:t>
              </a:r>
              <a:endParaRPr lang="en-US" sz="1900" b="0" i="0" u="none" strike="noStrike" cap="none" baseline="0" dirty="0">
                <a:solidFill>
                  <a:schemeClr val="dk1"/>
                </a:solidFill>
                <a:latin typeface="Arial"/>
                <a:ea typeface="Arial"/>
                <a:cs typeface="Arial"/>
                <a:sym typeface="Arial"/>
              </a:endParaRPr>
            </a:p>
          </p:txBody>
        </p:sp>
        <p:sp>
          <p:nvSpPr>
            <p:cNvPr id="950" name="Shape 950"/>
            <p:cNvSpPr/>
            <p:nvPr/>
          </p:nvSpPr>
          <p:spPr>
            <a:xfrm>
              <a:off x="0" y="3029742"/>
              <a:ext cx="3362960" cy="1377155"/>
            </a:xfrm>
            <a:prstGeom prst="roundRect">
              <a:avLst>
                <a:gd name="adj" fmla="val 16667"/>
              </a:avLst>
            </a:prstGeom>
            <a:solidFill>
              <a:schemeClr val="accent5"/>
            </a:solidFill>
            <a:ln w="19050" cap="flat">
              <a:solidFill>
                <a:schemeClr val="accent5"/>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51" name="Shape 951"/>
            <p:cNvSpPr txBox="1"/>
            <p:nvPr/>
          </p:nvSpPr>
          <p:spPr>
            <a:xfrm>
              <a:off x="67227" y="3096969"/>
              <a:ext cx="3228505" cy="1242702"/>
            </a:xfrm>
            <a:prstGeom prst="rect">
              <a:avLst/>
            </a:prstGeom>
            <a:noFill/>
            <a:ln>
              <a:noFill/>
            </a:ln>
          </p:spPr>
          <p:txBody>
            <a:bodyPr lIns="102850" tIns="51425" rIns="102850" bIns="51425" anchor="ctr" anchorCtr="0">
              <a:normAutofit/>
            </a:bodyPr>
            <a:lstStyle/>
            <a:p>
              <a:pPr marL="0" marR="0" lvl="0" indent="0" algn="ctr" rtl="0">
                <a:lnSpc>
                  <a:spcPct val="90000"/>
                </a:lnSpc>
                <a:spcBef>
                  <a:spcPts val="0"/>
                </a:spcBef>
                <a:spcAft>
                  <a:spcPts val="945"/>
                </a:spcAft>
                <a:buSzPct val="25000"/>
                <a:buNone/>
              </a:pPr>
              <a:r>
                <a:rPr lang="en-US" sz="2700" b="1" i="0" u="none" strike="noStrike" cap="none" baseline="0">
                  <a:solidFill>
                    <a:schemeClr val="dk1"/>
                  </a:solidFill>
                  <a:latin typeface="Arial"/>
                  <a:ea typeface="Arial"/>
                  <a:cs typeface="Arial"/>
                  <a:sym typeface="Arial"/>
                </a:rPr>
                <a:t>Múltiples ubicaciones con licencia</a:t>
              </a:r>
            </a:p>
          </p:txBody>
        </p:sp>
      </p:grpSp>
      <p:sp>
        <p:nvSpPr>
          <p:cNvPr id="952" name="Shape 952"/>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Shape 96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n-US" sz="3950" b="0" i="0" u="none" strike="noStrike" cap="none" baseline="0">
                <a:solidFill>
                  <a:schemeClr val="dk2"/>
                </a:solidFill>
                <a:latin typeface="Arial"/>
                <a:ea typeface="Arial"/>
                <a:cs typeface="Arial"/>
                <a:sym typeface="Arial"/>
              </a:rPr>
              <a:t>Proceso de Desarrollo y Presentación del Portafolio</a:t>
            </a:r>
          </a:p>
        </p:txBody>
      </p:sp>
      <p:grpSp>
        <p:nvGrpSpPr>
          <p:cNvPr id="2" name="Shape 967"/>
          <p:cNvGrpSpPr/>
          <p:nvPr/>
        </p:nvGrpSpPr>
        <p:grpSpPr>
          <a:xfrm>
            <a:off x="381000" y="1719263"/>
            <a:ext cx="8407400" cy="4406900"/>
            <a:chOff x="0" y="0"/>
            <a:chExt cx="8407400" cy="4406900"/>
          </a:xfrm>
        </p:grpSpPr>
        <p:sp>
          <p:nvSpPr>
            <p:cNvPr id="968" name="Shape 968"/>
            <p:cNvSpPr/>
            <p:nvPr/>
          </p:nvSpPr>
          <p:spPr>
            <a:xfrm>
              <a:off x="0" y="0"/>
              <a:ext cx="6725920" cy="969517"/>
            </a:xfrm>
            <a:prstGeom prst="roundRect">
              <a:avLst>
                <a:gd name="adj" fmla="val 10000"/>
              </a:avLst>
            </a:prstGeom>
            <a:solidFill>
              <a:schemeClr val="accent2"/>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69" name="Shape 969"/>
            <p:cNvSpPr txBox="1"/>
            <p:nvPr/>
          </p:nvSpPr>
          <p:spPr>
            <a:xfrm>
              <a:off x="28395" y="28395"/>
              <a:ext cx="5597809" cy="912726"/>
            </a:xfrm>
            <a:prstGeom prst="rect">
              <a:avLst/>
            </a:prstGeom>
            <a:noFill/>
            <a:ln>
              <a:noFill/>
            </a:ln>
          </p:spPr>
          <p:txBody>
            <a:bodyPr lIns="76200" tIns="76200" rIns="76200" bIns="76200" anchor="ctr" anchorCtr="0">
              <a:normAutofit lnSpcReduction="10000"/>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Recopile evidencia para el nivel por estrellas — se debe proporcionar evidencias para CADA indicador</a:t>
              </a:r>
              <a:endParaRPr lang="es-MX" sz="2000" b="1" i="0" u="none" strike="noStrike" cap="none" baseline="0" dirty="0">
                <a:solidFill>
                  <a:schemeClr val="dk1"/>
                </a:solidFill>
                <a:latin typeface="Arial"/>
                <a:ea typeface="Arial"/>
                <a:cs typeface="Arial"/>
                <a:sym typeface="Arial"/>
              </a:endParaRPr>
            </a:p>
          </p:txBody>
        </p:sp>
        <p:sp>
          <p:nvSpPr>
            <p:cNvPr id="970" name="Shape 970"/>
            <p:cNvSpPr/>
            <p:nvPr/>
          </p:nvSpPr>
          <p:spPr>
            <a:xfrm>
              <a:off x="563295" y="1145794"/>
              <a:ext cx="6725920" cy="969517"/>
            </a:xfrm>
            <a:prstGeom prst="roundRect">
              <a:avLst>
                <a:gd name="adj" fmla="val 10000"/>
              </a:avLst>
            </a:prstGeom>
            <a:solidFill>
              <a:srgbClr val="E58923"/>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1" name="Shape 971"/>
            <p:cNvSpPr txBox="1"/>
            <p:nvPr/>
          </p:nvSpPr>
          <p:spPr>
            <a:xfrm>
              <a:off x="591691" y="1174190"/>
              <a:ext cx="5475644" cy="912726"/>
            </a:xfrm>
            <a:prstGeom prst="rect">
              <a:avLst/>
            </a:prstGeom>
            <a:noFill/>
            <a:ln>
              <a:noFill/>
            </a:ln>
          </p:spPr>
          <p:txBody>
            <a:bodyPr lIns="76200" tIns="76200" rIns="76200" bIns="76200" anchor="ctr" anchorCtr="0">
              <a:normAutofit lnSpcReduction="10000"/>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Coloque la evidencia etiquetada en el portafolio empleando las instrucciones y páginas de evidencia incluidas</a:t>
              </a:r>
              <a:endParaRPr lang="es-MX" sz="2000" b="1" i="0" u="none" strike="noStrike" cap="none" baseline="0" dirty="0">
                <a:solidFill>
                  <a:schemeClr val="dk1"/>
                </a:solidFill>
                <a:latin typeface="Arial"/>
                <a:ea typeface="Arial"/>
                <a:cs typeface="Arial"/>
                <a:sym typeface="Arial"/>
              </a:endParaRPr>
            </a:p>
          </p:txBody>
        </p:sp>
        <p:sp>
          <p:nvSpPr>
            <p:cNvPr id="972" name="Shape 972"/>
            <p:cNvSpPr/>
            <p:nvPr/>
          </p:nvSpPr>
          <p:spPr>
            <a:xfrm>
              <a:off x="1118183" y="2291588"/>
              <a:ext cx="6725920" cy="969517"/>
            </a:xfrm>
            <a:prstGeom prst="roundRect">
              <a:avLst>
                <a:gd name="adj" fmla="val 10000"/>
              </a:avLst>
            </a:prstGeom>
            <a:solidFill>
              <a:srgbClr val="3F766F"/>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3" name="Shape 973"/>
            <p:cNvSpPr txBox="1"/>
            <p:nvPr/>
          </p:nvSpPr>
          <p:spPr>
            <a:xfrm>
              <a:off x="1146579" y="2319983"/>
              <a:ext cx="5484052" cy="912726"/>
            </a:xfrm>
            <a:prstGeom prst="rect">
              <a:avLst/>
            </a:prstGeom>
            <a:noFill/>
            <a:ln>
              <a:noFill/>
            </a:ln>
          </p:spPr>
          <p:txBody>
            <a:bodyPr lIns="76200" tIns="76200" rIns="76200" bIns="76200" anchor="ctr" anchorCtr="0">
              <a:normAutofit/>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Marque la casilla que indica que la evidencia ha sido proporcionada</a:t>
              </a:r>
              <a:endParaRPr lang="es-MX" sz="2000" b="1" i="0" u="none" strike="noStrike" cap="none" baseline="0" dirty="0">
                <a:solidFill>
                  <a:schemeClr val="dk1"/>
                </a:solidFill>
                <a:latin typeface="Arial"/>
                <a:ea typeface="Arial"/>
                <a:cs typeface="Arial"/>
                <a:sym typeface="Arial"/>
              </a:endParaRPr>
            </a:p>
          </p:txBody>
        </p:sp>
        <p:sp>
          <p:nvSpPr>
            <p:cNvPr id="974" name="Shape 974"/>
            <p:cNvSpPr/>
            <p:nvPr/>
          </p:nvSpPr>
          <p:spPr>
            <a:xfrm>
              <a:off x="1681480" y="3437382"/>
              <a:ext cx="6725920" cy="969517"/>
            </a:xfrm>
            <a:prstGeom prst="roundRect">
              <a:avLst>
                <a:gd name="adj" fmla="val 10000"/>
              </a:avLst>
            </a:prstGeom>
            <a:solidFill>
              <a:srgbClr val="D01D26"/>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5" name="Shape 975"/>
            <p:cNvSpPr txBox="1"/>
            <p:nvPr/>
          </p:nvSpPr>
          <p:spPr>
            <a:xfrm>
              <a:off x="1709875" y="3465778"/>
              <a:ext cx="5475644" cy="912726"/>
            </a:xfrm>
            <a:prstGeom prst="rect">
              <a:avLst/>
            </a:prstGeom>
            <a:noFill/>
            <a:ln>
              <a:noFill/>
            </a:ln>
          </p:spPr>
          <p:txBody>
            <a:bodyPr lIns="76200" tIns="76200" rIns="76200" bIns="76200" anchor="ctr" anchorCtr="0">
              <a:normAutofit/>
            </a:bodyPr>
            <a:lstStyle/>
            <a:p>
              <a:pPr marL="0" marR="0" lvl="0" indent="0" algn="l" rtl="0">
                <a:lnSpc>
                  <a:spcPct val="90000"/>
                </a:lnSpc>
                <a:spcBef>
                  <a:spcPts val="0"/>
                </a:spcBef>
                <a:spcAft>
                  <a:spcPts val="700"/>
                </a:spcAft>
                <a:buSzPct val="25000"/>
                <a:buNone/>
              </a:pPr>
              <a:r>
                <a:rPr lang="en-US" sz="2000" b="1" i="0" u="none" strike="noStrike" cap="none" baseline="0">
                  <a:solidFill>
                    <a:schemeClr val="dk1"/>
                  </a:solidFill>
                  <a:latin typeface="Arial"/>
                  <a:ea typeface="Arial"/>
                  <a:cs typeface="Arial"/>
                  <a:sym typeface="Arial"/>
                </a:rPr>
                <a:t>Presente el portafolio al Teaching Research Institute para su revisión</a:t>
              </a:r>
            </a:p>
          </p:txBody>
        </p:sp>
        <p:sp>
          <p:nvSpPr>
            <p:cNvPr id="976" name="Shape 976"/>
            <p:cNvSpPr/>
            <p:nvPr/>
          </p:nvSpPr>
          <p:spPr>
            <a:xfrm>
              <a:off x="6223075" y="742562"/>
              <a:ext cx="630185" cy="630185"/>
            </a:xfrm>
            <a:prstGeom prst="downArrow">
              <a:avLst>
                <a:gd name="adj1" fmla="val 55000"/>
                <a:gd name="adj2" fmla="val 45000"/>
              </a:avLst>
            </a:prstGeom>
            <a:solidFill>
              <a:schemeClr val="accent2"/>
            </a:solidFill>
            <a:ln>
              <a:noFill/>
            </a:ln>
          </p:spPr>
          <p:txBody>
            <a:bodyPr lIns="91425" tIns="91425" rIns="91425" bIns="91425" anchor="ctr" anchorCtr="0">
              <a:normAutofit/>
            </a:bodyPr>
            <a:lstStyle/>
            <a:p>
              <a:pPr>
                <a:spcBef>
                  <a:spcPts val="0"/>
                </a:spcBef>
                <a:buNone/>
              </a:pPr>
              <a:endParaRPr/>
            </a:p>
          </p:txBody>
        </p:sp>
        <p:sp>
          <p:nvSpPr>
            <p:cNvPr id="977" name="Shape 977"/>
            <p:cNvSpPr txBox="1"/>
            <p:nvPr/>
          </p:nvSpPr>
          <p:spPr>
            <a:xfrm>
              <a:off x="6364867" y="742562"/>
              <a:ext cx="346602" cy="474215"/>
            </a:xfrm>
            <a:prstGeom prst="rect">
              <a:avLst/>
            </a:prstGeom>
            <a:noFill/>
            <a:ln>
              <a:no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sp>
          <p:nvSpPr>
            <p:cNvPr id="978" name="Shape 978"/>
            <p:cNvSpPr/>
            <p:nvPr/>
          </p:nvSpPr>
          <p:spPr>
            <a:xfrm>
              <a:off x="6786370" y="1888356"/>
              <a:ext cx="630185" cy="630185"/>
            </a:xfrm>
            <a:prstGeom prst="downArrow">
              <a:avLst>
                <a:gd name="adj1" fmla="val 55000"/>
                <a:gd name="adj2" fmla="val 45000"/>
              </a:avLst>
            </a:prstGeom>
            <a:solidFill>
              <a:schemeClr val="accent3"/>
            </a:solidFill>
            <a:ln>
              <a:noFill/>
            </a:ln>
          </p:spPr>
          <p:txBody>
            <a:bodyPr lIns="91425" tIns="91425" rIns="91425" bIns="91425" anchor="ctr" anchorCtr="0">
              <a:normAutofit/>
            </a:bodyPr>
            <a:lstStyle/>
            <a:p>
              <a:pPr>
                <a:spcBef>
                  <a:spcPts val="0"/>
                </a:spcBef>
                <a:buNone/>
              </a:pPr>
              <a:endParaRPr/>
            </a:p>
          </p:txBody>
        </p:sp>
        <p:sp>
          <p:nvSpPr>
            <p:cNvPr id="979" name="Shape 979"/>
            <p:cNvSpPr txBox="1"/>
            <p:nvPr/>
          </p:nvSpPr>
          <p:spPr>
            <a:xfrm>
              <a:off x="6928161" y="1888356"/>
              <a:ext cx="346602" cy="474215"/>
            </a:xfrm>
            <a:prstGeom prst="rect">
              <a:avLst/>
            </a:prstGeom>
            <a:noFill/>
            <a:ln>
              <a:no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sp>
          <p:nvSpPr>
            <p:cNvPr id="980" name="Shape 980"/>
            <p:cNvSpPr/>
            <p:nvPr/>
          </p:nvSpPr>
          <p:spPr>
            <a:xfrm>
              <a:off x="7341259" y="3034150"/>
              <a:ext cx="630185" cy="630185"/>
            </a:xfrm>
            <a:prstGeom prst="downArrow">
              <a:avLst>
                <a:gd name="adj1" fmla="val 55000"/>
                <a:gd name="adj2" fmla="val 45000"/>
              </a:avLst>
            </a:prstGeom>
            <a:solidFill>
              <a:schemeClr val="accent4"/>
            </a:solidFill>
            <a:ln>
              <a:noFill/>
            </a:ln>
          </p:spPr>
          <p:txBody>
            <a:bodyPr lIns="91425" tIns="91425" rIns="91425" bIns="91425" anchor="ctr" anchorCtr="0">
              <a:normAutofit/>
            </a:bodyPr>
            <a:lstStyle/>
            <a:p>
              <a:pPr>
                <a:spcBef>
                  <a:spcPts val="0"/>
                </a:spcBef>
                <a:buNone/>
              </a:pPr>
              <a:endParaRPr/>
            </a:p>
          </p:txBody>
        </p:sp>
        <p:sp>
          <p:nvSpPr>
            <p:cNvPr id="981" name="Shape 981"/>
            <p:cNvSpPr txBox="1"/>
            <p:nvPr/>
          </p:nvSpPr>
          <p:spPr>
            <a:xfrm>
              <a:off x="7483050" y="3034150"/>
              <a:ext cx="346602" cy="474215"/>
            </a:xfrm>
            <a:prstGeom prst="rect">
              <a:avLst/>
            </a:prstGeom>
            <a:noFill/>
            <a:ln>
              <a:no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grpSp>
      <p:sp>
        <p:nvSpPr>
          <p:cNvPr id="982" name="Shape 982"/>
          <p:cNvSpPr txBox="1"/>
          <p:nvPr/>
        </p:nvSpPr>
        <p:spPr>
          <a:xfrm>
            <a:off x="131458" y="6231942"/>
            <a:ext cx="9097683" cy="338554"/>
          </a:xfrm>
          <a:prstGeom prst="rect">
            <a:avLst/>
          </a:prstGeom>
          <a:noFill/>
          <a:ln>
            <a:noFill/>
          </a:ln>
        </p:spPr>
        <p:txBody>
          <a:bodyPr lIns="91425" tIns="45700" rIns="91425" bIns="45700" anchor="t" anchorCtr="0">
            <a:normAutofit fontScale="85000" lnSpcReduction="10000"/>
          </a:bodyPr>
          <a:lstStyle/>
          <a:p>
            <a:pPr marL="0" marR="0" lvl="0" indent="0" algn="l" rtl="0">
              <a:spcBef>
                <a:spcPts val="0"/>
              </a:spcBef>
              <a:buSzPct val="25000"/>
              <a:buNone/>
            </a:pPr>
            <a:r>
              <a:rPr lang="en-US" sz="1600" b="0" i="0" u="none" strike="noStrike" cap="none" baseline="0">
                <a:solidFill>
                  <a:srgbClr val="1D1B16"/>
                </a:solidFill>
                <a:latin typeface="Arial"/>
                <a:ea typeface="Arial"/>
                <a:cs typeface="Arial"/>
                <a:sym typeface="Arial"/>
              </a:rPr>
              <a:t>¡No olvide analizar la guía de puntuación para que le ayude a entender cómo será clasificado su portafolio!</a:t>
            </a:r>
          </a:p>
        </p:txBody>
      </p:sp>
      <p:sp>
        <p:nvSpPr>
          <p:cNvPr id="983" name="Shape 983"/>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Shape 1011"/>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n-US" sz="3500" b="0" i="0" u="none" strike="noStrike" cap="none" baseline="0">
                <a:solidFill>
                  <a:schemeClr val="dk2"/>
                </a:solidFill>
                <a:latin typeface="Arial"/>
                <a:ea typeface="Arial"/>
                <a:cs typeface="Arial"/>
                <a:sym typeface="Arial"/>
              </a:rPr>
              <a:t>Puntuación Porcentual – Mínimo para Lograr la Clasificación</a:t>
            </a:r>
          </a:p>
        </p:txBody>
      </p:sp>
      <p:graphicFrame>
        <p:nvGraphicFramePr>
          <p:cNvPr id="1012" name="Shape 1012"/>
          <p:cNvGraphicFramePr/>
          <p:nvPr/>
        </p:nvGraphicFramePr>
        <p:xfrm>
          <a:off x="228600" y="1828800"/>
          <a:ext cx="8686800" cy="3276620"/>
        </p:xfrm>
        <a:graphic>
          <a:graphicData uri="http://schemas.openxmlformats.org/drawingml/2006/table">
            <a:tbl>
              <a:tblPr firstRow="1" bandRow="1">
                <a:noFill/>
              </a:tblPr>
              <a:tblGrid>
                <a:gridCol w="1333875"/>
                <a:gridCol w="1561725"/>
                <a:gridCol w="1295400"/>
                <a:gridCol w="1524000"/>
                <a:gridCol w="1371600"/>
                <a:gridCol w="1600200"/>
              </a:tblGrid>
              <a:tr h="1143000">
                <a:tc>
                  <a:txBody>
                    <a:bodyPr/>
                    <a:lstStyle/>
                    <a:p>
                      <a:pPr lvl="0" algn="ctr" rtl="0">
                        <a:spcBef>
                          <a:spcPts val="0"/>
                        </a:spcBef>
                        <a:buNone/>
                      </a:pPr>
                      <a:endParaRPr dirty="0"/>
                    </a:p>
                  </a:txBody>
                  <a:tcPr marL="91450" marR="91450" marT="45725" marB="45725" anchor="ctr"/>
                </a:tc>
                <a:tc>
                  <a:txBody>
                    <a:bodyPr/>
                    <a:lstStyle/>
                    <a:p>
                      <a:pPr lvl="0" algn="ctr" rtl="0">
                        <a:spcBef>
                          <a:spcPts val="0"/>
                        </a:spcBef>
                        <a:buSzPct val="25000"/>
                        <a:buNone/>
                      </a:pPr>
                      <a:r>
                        <a:rPr lang="en-US" sz="1600">
                          <a:solidFill>
                            <a:schemeClr val="dk1"/>
                          </a:solidFill>
                        </a:rPr>
                        <a:t>Aprendizaje y Desarrollo</a:t>
                      </a:r>
                    </a:p>
                  </a:txBody>
                  <a:tcPr marL="91450" marR="91450" marT="45725" marB="45725" anchor="ctr"/>
                </a:tc>
                <a:tc>
                  <a:txBody>
                    <a:bodyPr/>
                    <a:lstStyle/>
                    <a:p>
                      <a:pPr lvl="0" algn="ctr" rtl="0">
                        <a:spcBef>
                          <a:spcPts val="0"/>
                        </a:spcBef>
                        <a:buSzPct val="25000"/>
                        <a:buNone/>
                      </a:pPr>
                      <a:r>
                        <a:rPr lang="en-US" sz="1600">
                          <a:solidFill>
                            <a:schemeClr val="dk1"/>
                          </a:solidFill>
                        </a:rPr>
                        <a:t>Salud y Seguridad</a:t>
                      </a:r>
                    </a:p>
                  </a:txBody>
                  <a:tcPr marL="91450" marR="91450" marT="45725" marB="45725" anchor="ctr"/>
                </a:tc>
                <a:tc>
                  <a:txBody>
                    <a:bodyPr/>
                    <a:lstStyle/>
                    <a:p>
                      <a:pPr lvl="0" algn="ctr" rtl="0">
                        <a:spcBef>
                          <a:spcPts val="0"/>
                        </a:spcBef>
                        <a:buSzPct val="25000"/>
                        <a:buNone/>
                      </a:pPr>
                      <a:r>
                        <a:rPr lang="en-US" sz="1600">
                          <a:solidFill>
                            <a:schemeClr val="dk1"/>
                          </a:solidFill>
                        </a:rPr>
                        <a:t>Cualificación del personal</a:t>
                      </a:r>
                    </a:p>
                  </a:txBody>
                  <a:tcPr marL="91450" marR="91450" marT="45725" marB="45725" anchor="ctr"/>
                </a:tc>
                <a:tc>
                  <a:txBody>
                    <a:bodyPr/>
                    <a:lstStyle/>
                    <a:p>
                      <a:pPr lvl="0" algn="ctr" rtl="0">
                        <a:spcBef>
                          <a:spcPts val="0"/>
                        </a:spcBef>
                        <a:buSzPct val="25000"/>
                        <a:buNone/>
                      </a:pPr>
                      <a:r>
                        <a:rPr lang="en-US" sz="1600" dirty="0">
                          <a:solidFill>
                            <a:schemeClr val="dk1"/>
                          </a:solidFill>
                        </a:rPr>
                        <a:t>Colaboración con las familias</a:t>
                      </a:r>
                    </a:p>
                  </a:txBody>
                  <a:tcPr marL="91450" marR="91450" marT="45725" marB="45725" anchor="ctr"/>
                </a:tc>
                <a:tc>
                  <a:txBody>
                    <a:bodyPr/>
                    <a:lstStyle/>
                    <a:p>
                      <a:pPr lvl="0" algn="ctr" rtl="0">
                        <a:spcBef>
                          <a:spcPts val="0"/>
                        </a:spcBef>
                        <a:buSzPct val="25000"/>
                        <a:buNone/>
                      </a:pPr>
                      <a:r>
                        <a:rPr lang="en-US" sz="1600">
                          <a:solidFill>
                            <a:schemeClr val="dk1"/>
                          </a:solidFill>
                        </a:rPr>
                        <a:t>Prácticas Administrativas y Comerciales</a:t>
                      </a:r>
                    </a:p>
                  </a:txBody>
                  <a:tcPr marL="91450" marR="91450" marT="45725" marB="45725" anchor="ctr"/>
                </a:tc>
              </a:tr>
              <a:tr h="801975">
                <a:tc>
                  <a:txBody>
                    <a:bodyPr/>
                    <a:lstStyle/>
                    <a:p>
                      <a:pPr lvl="0" algn="ctr" rtl="0">
                        <a:spcBef>
                          <a:spcPts val="0"/>
                        </a:spcBef>
                        <a:buSzPct val="25000"/>
                        <a:buNone/>
                      </a:pPr>
                      <a:r>
                        <a:rPr lang="en-US" sz="1600"/>
                        <a:t>Número total de normas por ámbito</a:t>
                      </a:r>
                    </a:p>
                  </a:txBody>
                  <a:tcPr marL="91450" marR="91450" marT="45725" marB="45725"/>
                </a:tc>
                <a:tc>
                  <a:txBody>
                    <a:bodyPr/>
                    <a:lstStyle/>
                    <a:p>
                      <a:pPr lvl="0" algn="ctr" rtl="0">
                        <a:spcBef>
                          <a:spcPts val="0"/>
                        </a:spcBef>
                        <a:buSzPct val="25000"/>
                        <a:buNone/>
                      </a:pPr>
                      <a:r>
                        <a:rPr lang="en-US" sz="3200"/>
                        <a:t>12</a:t>
                      </a:r>
                    </a:p>
                  </a:txBody>
                  <a:tcPr marL="91450" marR="91450" marT="45725" marB="45725" anchor="ctr"/>
                </a:tc>
                <a:tc>
                  <a:txBody>
                    <a:bodyPr/>
                    <a:lstStyle/>
                    <a:p>
                      <a:pPr lvl="0" algn="ctr" rtl="0">
                        <a:spcBef>
                          <a:spcPts val="0"/>
                        </a:spcBef>
                        <a:buSzPct val="25000"/>
                        <a:buNone/>
                      </a:pPr>
                      <a:r>
                        <a:rPr lang="en-US" sz="3200"/>
                        <a:t>6</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c>
                  <a:txBody>
                    <a:bodyPr/>
                    <a:lstStyle/>
                    <a:p>
                      <a:pPr lvl="0" algn="ctr" rtl="0">
                        <a:spcBef>
                          <a:spcPts val="0"/>
                        </a:spcBef>
                        <a:buSzPct val="25000"/>
                        <a:buNone/>
                      </a:pPr>
                      <a:r>
                        <a:rPr lang="en-US" sz="3200" dirty="0"/>
                        <a:t>4</a:t>
                      </a:r>
                    </a:p>
                  </a:txBody>
                  <a:tcPr marL="91450" marR="91450" marT="45725" marB="45725" anchor="ctr"/>
                </a:tc>
                <a:tc>
                  <a:txBody>
                    <a:bodyPr/>
                    <a:lstStyle/>
                    <a:p>
                      <a:pPr lvl="0" algn="ctr" rtl="0">
                        <a:spcBef>
                          <a:spcPts val="0"/>
                        </a:spcBef>
                        <a:buSzPct val="25000"/>
                        <a:buNone/>
                      </a:pPr>
                      <a:r>
                        <a:rPr lang="en-US" sz="3200"/>
                        <a:t>6</a:t>
                      </a:r>
                    </a:p>
                  </a:txBody>
                  <a:tcPr marL="91450" marR="91450" marT="45725" marB="45725" anchor="ctr"/>
                </a:tc>
              </a:tr>
              <a:tr h="801975">
                <a:tc>
                  <a:txBody>
                    <a:bodyPr/>
                    <a:lstStyle/>
                    <a:p>
                      <a:pPr lvl="0" algn="ctr" rtl="0">
                        <a:spcBef>
                          <a:spcPts val="0"/>
                        </a:spcBef>
                        <a:buSzPct val="25000"/>
                        <a:buNone/>
                      </a:pPr>
                      <a:r>
                        <a:rPr lang="en-US" sz="1600"/>
                        <a:t>Número total de normas necesarias para aprobar cada ámbito</a:t>
                      </a:r>
                    </a:p>
                  </a:txBody>
                  <a:tcPr marL="91450" marR="91450" marT="45725" marB="45725"/>
                </a:tc>
                <a:tc>
                  <a:txBody>
                    <a:bodyPr/>
                    <a:lstStyle/>
                    <a:p>
                      <a:pPr lvl="0" algn="ctr" rtl="0">
                        <a:spcBef>
                          <a:spcPts val="0"/>
                        </a:spcBef>
                        <a:buSzPct val="25000"/>
                        <a:buNone/>
                      </a:pPr>
                      <a:r>
                        <a:rPr lang="en-US" sz="3200"/>
                        <a:t>10</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c>
                  <a:txBody>
                    <a:bodyPr/>
                    <a:lstStyle/>
                    <a:p>
                      <a:pPr lvl="0" algn="ctr" rtl="0">
                        <a:spcBef>
                          <a:spcPts val="0"/>
                        </a:spcBef>
                        <a:buSzPct val="25000"/>
                        <a:buNone/>
                      </a:pPr>
                      <a:r>
                        <a:rPr lang="en-US" sz="3200"/>
                        <a:t>3</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r>
            </a:tbl>
          </a:graphicData>
        </a:graphic>
      </p:graphicFrame>
      <p:sp>
        <p:nvSpPr>
          <p:cNvPr id="1013" name="Shape 1013"/>
          <p:cNvSpPr txBox="1"/>
          <p:nvPr/>
        </p:nvSpPr>
        <p:spPr>
          <a:xfrm>
            <a:off x="2" y="5715021"/>
            <a:ext cx="9143998" cy="1142979"/>
          </a:xfrm>
          <a:prstGeom prst="rect">
            <a:avLst/>
          </a:prstGeom>
          <a:noFill/>
          <a:ln>
            <a:noFill/>
          </a:ln>
        </p:spPr>
        <p:txBody>
          <a:bodyPr lIns="91425" tIns="45700" rIns="91425" bIns="45700" anchor="t" anchorCtr="0">
            <a:normAutofit/>
          </a:bodyPr>
          <a:lstStyle/>
          <a:p>
            <a:pPr marL="0" marR="0" lvl="0" indent="0" algn="ctr" rtl="0">
              <a:spcBef>
                <a:spcPts val="0"/>
              </a:spcBef>
              <a:buSzPct val="25000"/>
              <a:buNone/>
            </a:pPr>
            <a:r>
              <a:rPr lang="es-MX" sz="1800" b="0" i="0" u="none" strike="noStrike" cap="none" baseline="0" dirty="0" smtClean="0">
                <a:solidFill>
                  <a:srgbClr val="1D1B16"/>
                </a:solidFill>
                <a:latin typeface="Arial"/>
                <a:ea typeface="Arial"/>
                <a:cs typeface="Arial"/>
                <a:sym typeface="Arial"/>
              </a:rPr>
              <a:t>Recuerde que debe presentar evidencia por cada indicador. </a:t>
            </a:r>
          </a:p>
          <a:p>
            <a:pPr marL="0" marR="0" lvl="0" indent="0" algn="ctr" rtl="0">
              <a:spcBef>
                <a:spcPts val="0"/>
              </a:spcBef>
              <a:buSzPct val="25000"/>
              <a:buNone/>
            </a:pPr>
            <a:r>
              <a:rPr lang="es-MX" sz="1800" b="0" i="0" u="none" strike="noStrike" cap="none" baseline="0" dirty="0" smtClean="0">
                <a:solidFill>
                  <a:srgbClr val="1D1B16"/>
                </a:solidFill>
                <a:latin typeface="Arial"/>
                <a:ea typeface="Arial"/>
                <a:cs typeface="Arial"/>
                <a:sym typeface="Arial"/>
              </a:rPr>
              <a:t>¡Su portafolio no aprobará el examen inicial ni llegará al equipo de revisión si no está completo!</a:t>
            </a:r>
            <a:endParaRPr lang="es-MX" sz="1800" b="0" i="0" u="none" strike="noStrike" cap="none" baseline="0" dirty="0">
              <a:solidFill>
                <a:srgbClr val="1D1B16"/>
              </a:solidFill>
              <a:latin typeface="Arial"/>
              <a:ea typeface="Arial"/>
              <a:cs typeface="Arial"/>
              <a:sym typeface="Arial"/>
            </a:endParaRPr>
          </a:p>
        </p:txBody>
      </p:sp>
      <p:sp>
        <p:nvSpPr>
          <p:cNvPr id="1014" name="Shape 1014"/>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
        <p:nvSpPr>
          <p:cNvPr id="6" name="Oval 5"/>
          <p:cNvSpPr/>
          <p:nvPr/>
        </p:nvSpPr>
        <p:spPr>
          <a:xfrm>
            <a:off x="5919508" y="2884714"/>
            <a:ext cx="1395692" cy="2220706"/>
          </a:xfrm>
          <a:prstGeom prst="ellipse">
            <a:avLst/>
          </a:prstGeom>
          <a:noFill/>
          <a:ln w="57150">
            <a:solidFill>
              <a:srgbClr val="D020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fontScale="90000"/>
          </a:bodyPr>
          <a:lstStyle/>
          <a:p>
            <a:pPr lvl="0"/>
            <a:r>
              <a:rPr lang="es-ES" sz="2800" dirty="0" smtClean="0"/>
              <a:t>FP1: El programa utiliza los comentarios y aportaciones de la familia para guiar la planificación y las decisiones de política.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dirty="0" smtClean="0"/>
              <a:t>Evidencia</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MX" sz="3600" dirty="0" smtClean="0"/>
              <a:t>¿Como podríamos implementar esto</a:t>
            </a:r>
            <a:r>
              <a:rPr lang="en-US" sz="3600" dirty="0" smtClean="0"/>
              <a:t>?</a:t>
            </a:r>
            <a:endParaRPr lang="en-US" sz="3600" dirty="0"/>
          </a:p>
        </p:txBody>
      </p:sp>
      <p:sp>
        <p:nvSpPr>
          <p:cNvPr id="14" name="Text Placeholder 13"/>
          <p:cNvSpPr>
            <a:spLocks noGrp="1"/>
          </p:cNvSpPr>
          <p:nvPr>
            <p:ph sz="quarter" idx="1"/>
          </p:nvPr>
        </p:nvSpPr>
        <p:spPr>
          <a:xfrm>
            <a:off x="314325" y="1839433"/>
            <a:ext cx="4544754" cy="4346487"/>
          </a:xfrm>
          <a:effectLst/>
        </p:spPr>
        <p:txBody>
          <a:bodyPr anchor="ctr">
            <a:normAutofit/>
          </a:bodyPr>
          <a:lstStyle/>
          <a:p>
            <a:pPr lvl="0" indent="0">
              <a:buNone/>
            </a:pPr>
            <a:r>
              <a:rPr lang="es-ES" sz="2800" dirty="0" smtClean="0"/>
              <a:t>El programa aplica una encuesta a las familias una vez al año en el idioma de su preferencia y utiliza sus aportaciones para tomar decisiones sobre su póliza. </a:t>
            </a:r>
            <a:endParaRPr lang="en-US" sz="2800" dirty="0" smtClean="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12</a:t>
            </a:fld>
            <a:endParaRPr lang="en-US">
              <a:latin typeface="Tw Cen MT"/>
            </a:endParaRPr>
          </a:p>
        </p:txBody>
      </p:sp>
      <p:grpSp>
        <p:nvGrpSpPr>
          <p:cNvPr id="7" name="Group 7"/>
          <p:cNvGrpSpPr/>
          <p:nvPr/>
        </p:nvGrpSpPr>
        <p:grpSpPr>
          <a:xfrm>
            <a:off x="6087350" y="2495297"/>
            <a:ext cx="1919438" cy="874417"/>
            <a:chOff x="2026595" y="939473"/>
            <a:chExt cx="3197158" cy="1623306"/>
          </a:xfrm>
        </p:grpSpPr>
        <p:grpSp>
          <p:nvGrpSpPr>
            <p:cNvPr id="8" name="Group 39"/>
            <p:cNvGrpSpPr/>
            <p:nvPr/>
          </p:nvGrpSpPr>
          <p:grpSpPr>
            <a:xfrm>
              <a:off x="2026595" y="939473"/>
              <a:ext cx="3197158" cy="1008888"/>
              <a:chOff x="2026595" y="939473"/>
              <a:chExt cx="3197158" cy="1008888"/>
            </a:xfrm>
          </p:grpSpPr>
          <p:grpSp>
            <p:nvGrpSpPr>
              <p:cNvPr id="13" name="Group 24"/>
              <p:cNvGrpSpPr/>
              <p:nvPr/>
            </p:nvGrpSpPr>
            <p:grpSpPr>
              <a:xfrm>
                <a:off x="2026595" y="939473"/>
                <a:ext cx="911157" cy="914400"/>
                <a:chOff x="1828800" y="1600200"/>
                <a:chExt cx="911157" cy="904672"/>
              </a:xfrm>
            </p:grpSpPr>
            <p:sp>
              <p:nvSpPr>
                <p:cNvPr id="25" name="Oval 24"/>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Arc 27"/>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5" name="Group 22"/>
              <p:cNvGrpSpPr/>
              <p:nvPr/>
            </p:nvGrpSpPr>
            <p:grpSpPr>
              <a:xfrm>
                <a:off x="3169596" y="939473"/>
                <a:ext cx="911157" cy="914400"/>
                <a:chOff x="2525949" y="3429000"/>
                <a:chExt cx="911157" cy="904672"/>
              </a:xfrm>
            </p:grpSpPr>
            <p:sp>
              <p:nvSpPr>
                <p:cNvPr id="21" name="Oval 20"/>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38"/>
              <p:cNvGrpSpPr/>
              <p:nvPr/>
            </p:nvGrpSpPr>
            <p:grpSpPr>
              <a:xfrm>
                <a:off x="4312596" y="939473"/>
                <a:ext cx="911157" cy="1008888"/>
                <a:chOff x="4312596" y="939473"/>
                <a:chExt cx="911157" cy="1008888"/>
              </a:xfrm>
            </p:grpSpPr>
            <p:sp>
              <p:nvSpPr>
                <p:cNvPr id="17" name="Oval 16"/>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Arc 19"/>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9" name="Group 34"/>
            <p:cNvGrpSpPr/>
            <p:nvPr/>
          </p:nvGrpSpPr>
          <p:grpSpPr>
            <a:xfrm>
              <a:off x="2230876" y="2105579"/>
              <a:ext cx="2770355" cy="457200"/>
              <a:chOff x="2811293" y="2971800"/>
              <a:chExt cx="2770355" cy="457200"/>
            </a:xfrm>
          </p:grpSpPr>
          <p:sp>
            <p:nvSpPr>
              <p:cNvPr id="10" name="Rectangle 9"/>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2"/>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9" name="Rectangle 28"/>
          <p:cNvSpPr/>
          <p:nvPr/>
        </p:nvSpPr>
        <p:spPr>
          <a:xfrm>
            <a:off x="6087350" y="2903111"/>
            <a:ext cx="457200" cy="646331"/>
          </a:xfrm>
          <a:prstGeom prst="rect">
            <a:avLst/>
          </a:prstGeom>
        </p:spPr>
        <p:txBody>
          <a:bodyPr wrap="square">
            <a:spAutoFit/>
          </a:bodyPr>
          <a:lstStyle/>
          <a:p>
            <a:r>
              <a:rPr lang="en-US" sz="3600" b="1" i="1" dirty="0" smtClean="0">
                <a:sym typeface="Wingdings"/>
              </a:rPr>
              <a:t></a:t>
            </a:r>
            <a:endParaRPr lang="en-US" sz="3600" b="1" dirty="0"/>
          </a:p>
        </p:txBody>
      </p:sp>
      <p:grpSp>
        <p:nvGrpSpPr>
          <p:cNvPr id="30" name="Group 95"/>
          <p:cNvGrpSpPr/>
          <p:nvPr/>
        </p:nvGrpSpPr>
        <p:grpSpPr>
          <a:xfrm>
            <a:off x="6087350" y="3524800"/>
            <a:ext cx="1919438" cy="874417"/>
            <a:chOff x="2026595" y="939473"/>
            <a:chExt cx="3197158" cy="1623306"/>
          </a:xfrm>
        </p:grpSpPr>
        <p:grpSp>
          <p:nvGrpSpPr>
            <p:cNvPr id="31" name="Group 39"/>
            <p:cNvGrpSpPr/>
            <p:nvPr/>
          </p:nvGrpSpPr>
          <p:grpSpPr>
            <a:xfrm>
              <a:off x="2026595" y="939473"/>
              <a:ext cx="3197158" cy="1008888"/>
              <a:chOff x="2026595" y="939473"/>
              <a:chExt cx="3197158" cy="1008888"/>
            </a:xfrm>
          </p:grpSpPr>
          <p:grpSp>
            <p:nvGrpSpPr>
              <p:cNvPr id="36" name="Group 24"/>
              <p:cNvGrpSpPr/>
              <p:nvPr/>
            </p:nvGrpSpPr>
            <p:grpSpPr>
              <a:xfrm>
                <a:off x="2026595" y="939473"/>
                <a:ext cx="911157" cy="914400"/>
                <a:chOff x="1828800" y="1600200"/>
                <a:chExt cx="911157" cy="904672"/>
              </a:xfrm>
            </p:grpSpPr>
            <p:sp>
              <p:nvSpPr>
                <p:cNvPr id="47" name="Oval 46"/>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Arc 49"/>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7" name="Group 22"/>
              <p:cNvGrpSpPr/>
              <p:nvPr/>
            </p:nvGrpSpPr>
            <p:grpSpPr>
              <a:xfrm>
                <a:off x="3169596" y="939473"/>
                <a:ext cx="911157" cy="914400"/>
                <a:chOff x="2525949" y="3429000"/>
                <a:chExt cx="911157" cy="904672"/>
              </a:xfrm>
            </p:grpSpPr>
            <p:sp>
              <p:nvSpPr>
                <p:cNvPr id="43" name="Oval 42"/>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Connector 45"/>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38" name="Group 38"/>
              <p:cNvGrpSpPr/>
              <p:nvPr/>
            </p:nvGrpSpPr>
            <p:grpSpPr>
              <a:xfrm>
                <a:off x="4312596" y="939473"/>
                <a:ext cx="911157" cy="1008888"/>
                <a:chOff x="4312596" y="939473"/>
                <a:chExt cx="911157" cy="1008888"/>
              </a:xfrm>
            </p:grpSpPr>
            <p:sp>
              <p:nvSpPr>
                <p:cNvPr id="39" name="Oval 38"/>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Arc 41"/>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32" name="Group 34"/>
            <p:cNvGrpSpPr/>
            <p:nvPr/>
          </p:nvGrpSpPr>
          <p:grpSpPr>
            <a:xfrm>
              <a:off x="2230876" y="2105579"/>
              <a:ext cx="2770355" cy="457200"/>
              <a:chOff x="2811293" y="2971800"/>
              <a:chExt cx="2770355" cy="457200"/>
            </a:xfrm>
          </p:grpSpPr>
          <p:sp>
            <p:nvSpPr>
              <p:cNvPr id="33" name="Rectangle 32"/>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1" name="Group 116"/>
          <p:cNvGrpSpPr/>
          <p:nvPr/>
        </p:nvGrpSpPr>
        <p:grpSpPr>
          <a:xfrm>
            <a:off x="6087350" y="4554303"/>
            <a:ext cx="1919438" cy="874417"/>
            <a:chOff x="2026595" y="939473"/>
            <a:chExt cx="3197158" cy="1623306"/>
          </a:xfrm>
        </p:grpSpPr>
        <p:grpSp>
          <p:nvGrpSpPr>
            <p:cNvPr id="52" name="Group 39"/>
            <p:cNvGrpSpPr/>
            <p:nvPr/>
          </p:nvGrpSpPr>
          <p:grpSpPr>
            <a:xfrm>
              <a:off x="2026595" y="939473"/>
              <a:ext cx="3197158" cy="1008888"/>
              <a:chOff x="2026595" y="939473"/>
              <a:chExt cx="3197158" cy="1008888"/>
            </a:xfrm>
          </p:grpSpPr>
          <p:grpSp>
            <p:nvGrpSpPr>
              <p:cNvPr id="57" name="Group 24"/>
              <p:cNvGrpSpPr/>
              <p:nvPr/>
            </p:nvGrpSpPr>
            <p:grpSpPr>
              <a:xfrm>
                <a:off x="2026595" y="939473"/>
                <a:ext cx="911157" cy="914400"/>
                <a:chOff x="1828800" y="1600200"/>
                <a:chExt cx="911157" cy="904672"/>
              </a:xfrm>
            </p:grpSpPr>
            <p:sp>
              <p:nvSpPr>
                <p:cNvPr id="68" name="Oval 67"/>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Arc 70"/>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58" name="Group 22"/>
              <p:cNvGrpSpPr/>
              <p:nvPr/>
            </p:nvGrpSpPr>
            <p:grpSpPr>
              <a:xfrm>
                <a:off x="3169596" y="939473"/>
                <a:ext cx="911157" cy="914400"/>
                <a:chOff x="2525949" y="3429000"/>
                <a:chExt cx="911157" cy="904672"/>
              </a:xfrm>
            </p:grpSpPr>
            <p:sp>
              <p:nvSpPr>
                <p:cNvPr id="64" name="Oval 63"/>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7" name="Straight Connector 66"/>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59" name="Group 38"/>
              <p:cNvGrpSpPr/>
              <p:nvPr/>
            </p:nvGrpSpPr>
            <p:grpSpPr>
              <a:xfrm>
                <a:off x="4312596" y="939473"/>
                <a:ext cx="911157" cy="1008888"/>
                <a:chOff x="4312596" y="939473"/>
                <a:chExt cx="911157" cy="1008888"/>
              </a:xfrm>
            </p:grpSpPr>
            <p:sp>
              <p:nvSpPr>
                <p:cNvPr id="60" name="Oval 59"/>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Arc 62"/>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53" name="Group 34"/>
            <p:cNvGrpSpPr/>
            <p:nvPr/>
          </p:nvGrpSpPr>
          <p:grpSpPr>
            <a:xfrm>
              <a:off x="2230876" y="2105579"/>
              <a:ext cx="2770355" cy="457200"/>
              <a:chOff x="2811293" y="2971800"/>
              <a:chExt cx="2770355" cy="457200"/>
            </a:xfrm>
          </p:grpSpPr>
          <p:sp>
            <p:nvSpPr>
              <p:cNvPr id="54" name="Rectangle 53"/>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72" name="Rectangle 71"/>
          <p:cNvSpPr/>
          <p:nvPr/>
        </p:nvSpPr>
        <p:spPr>
          <a:xfrm>
            <a:off x="6087350" y="3932614"/>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73" name="Rectangle 72"/>
          <p:cNvSpPr/>
          <p:nvPr/>
        </p:nvSpPr>
        <p:spPr>
          <a:xfrm>
            <a:off x="6087350" y="4937475"/>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74" name="TextBox 73"/>
          <p:cNvSpPr txBox="1"/>
          <p:nvPr/>
        </p:nvSpPr>
        <p:spPr>
          <a:xfrm>
            <a:off x="5309387" y="2539224"/>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1.</a:t>
            </a:r>
            <a:endParaRPr lang="en-US" sz="3200" dirty="0">
              <a:latin typeface="Arial" pitchFamily="34" charset="0"/>
              <a:cs typeface="Arial" pitchFamily="34" charset="0"/>
            </a:endParaRPr>
          </a:p>
        </p:txBody>
      </p:sp>
      <p:sp>
        <p:nvSpPr>
          <p:cNvPr id="75" name="TextBox 74"/>
          <p:cNvSpPr txBox="1"/>
          <p:nvPr/>
        </p:nvSpPr>
        <p:spPr>
          <a:xfrm>
            <a:off x="5309387" y="3601299"/>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2.</a:t>
            </a:r>
            <a:endParaRPr lang="en-US" sz="3200" dirty="0">
              <a:latin typeface="Arial" pitchFamily="34" charset="0"/>
              <a:cs typeface="Arial" pitchFamily="34" charset="0"/>
            </a:endParaRPr>
          </a:p>
        </p:txBody>
      </p:sp>
      <p:sp>
        <p:nvSpPr>
          <p:cNvPr id="76" name="TextBox 75"/>
          <p:cNvSpPr txBox="1"/>
          <p:nvPr/>
        </p:nvSpPr>
        <p:spPr>
          <a:xfrm>
            <a:off x="5309387" y="4663374"/>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3.</a:t>
            </a:r>
            <a:endParaRPr lang="en-US" sz="32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323850" y="1921298"/>
            <a:ext cx="4248150" cy="3965158"/>
          </a:xfrm>
          <a:effectLst/>
        </p:spPr>
        <p:txBody>
          <a:bodyPr anchor="ctr">
            <a:normAutofit/>
          </a:bodyPr>
          <a:lstStyle/>
          <a:p>
            <a:pPr lvl="0" indent="0">
              <a:buNone/>
            </a:pPr>
            <a:r>
              <a:rPr lang="es-ES" sz="2800" dirty="0" smtClean="0"/>
              <a:t>El programa recopila información de manera continua a fin de tomar decisiones sobre su póliza mediante el correo electrónico, el buzón de sugerencias, cuadernos, etc. </a:t>
            </a:r>
            <a:endParaRPr lang="en-US" sz="2800" dirty="0" smtClean="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13</a:t>
            </a:fld>
            <a:endParaRPr lang="en-US">
              <a:latin typeface="Tw Cen MT"/>
            </a:endParaRPr>
          </a:p>
        </p:txBody>
      </p:sp>
      <p:pic>
        <p:nvPicPr>
          <p:cNvPr id="21506" name="Picture 2" descr="http://cdn.shopify.com/s/files/1/0267/4223/files/turtlebox.png?1637"/>
          <p:cNvPicPr>
            <a:picLocks noGrp="1" noChangeAspect="1" noChangeArrowheads="1"/>
          </p:cNvPicPr>
          <p:nvPr>
            <p:ph sz="quarter" idx="2"/>
          </p:nvPr>
        </p:nvPicPr>
        <p:blipFill>
          <a:blip r:embed="rId3"/>
          <a:srcRect/>
          <a:stretch>
            <a:fillRect/>
          </a:stretch>
        </p:blipFill>
        <p:spPr bwMode="auto">
          <a:xfrm>
            <a:off x="4974772" y="2578100"/>
            <a:ext cx="3430323" cy="3308356"/>
          </a:xfrm>
          <a:prstGeom prst="rect">
            <a:avLst/>
          </a:prstGeom>
          <a:noFill/>
        </p:spPr>
      </p:pic>
      <p:sp>
        <p:nvSpPr>
          <p:cNvPr id="6" name="Title 5"/>
          <p:cNvSpPr>
            <a:spLocks noGrp="1"/>
          </p:cNvSpPr>
          <p:nvPr>
            <p:ph type="title"/>
          </p:nvPr>
        </p:nvSpPr>
        <p:spPr/>
        <p:txBody>
          <a:bodyPr>
            <a:normAutofit fontScale="90000"/>
          </a:bodyPr>
          <a:lstStyle/>
          <a:p>
            <a:r>
              <a:rPr lang="en-US" dirty="0"/>
              <a:t>¿Como </a:t>
            </a:r>
            <a:r>
              <a:rPr lang="en-US" dirty="0" smtClean="0"/>
              <a:t>podríamos </a:t>
            </a:r>
            <a:r>
              <a:rPr lang="en-US" dirty="0"/>
              <a:t>implementar esto?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333374" y="1818167"/>
            <a:ext cx="4324350" cy="3958805"/>
          </a:xfrm>
          <a:effectLst/>
        </p:spPr>
        <p:txBody>
          <a:bodyPr anchor="ctr">
            <a:noAutofit/>
          </a:bodyPr>
          <a:lstStyle/>
          <a:p>
            <a:pPr lvl="0" indent="0">
              <a:buNone/>
            </a:pPr>
            <a:r>
              <a:rPr lang="es-ES" sz="2800" dirty="0" smtClean="0"/>
              <a:t>Las familias asisten a las reuniones y/o son parte de grupos de consejería a fin de proporcionar aportaciones sobre el programa y las decisiones de pólizas. </a:t>
            </a:r>
            <a:endParaRPr lang="en-US" sz="2800" dirty="0" smtClean="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14</a:t>
            </a:fld>
            <a:endParaRPr lang="en-US">
              <a:latin typeface="Tw Cen MT"/>
            </a:endParaRPr>
          </a:p>
        </p:txBody>
      </p:sp>
      <p:pic>
        <p:nvPicPr>
          <p:cNvPr id="20482" name="Picture 2" descr="http://www.kentdpgs.org.uk/Libraries/Local/881/Images/Meeting%20Calendar/Meeting%20Large%20Square%20Table.gif"/>
          <p:cNvPicPr>
            <a:picLocks noGrp="1" noChangeAspect="1" noChangeArrowheads="1"/>
          </p:cNvPicPr>
          <p:nvPr>
            <p:ph sz="quarter" idx="2"/>
          </p:nvPr>
        </p:nvPicPr>
        <p:blipFill>
          <a:blip r:embed="rId3"/>
          <a:srcRect/>
          <a:stretch>
            <a:fillRect/>
          </a:stretch>
        </p:blipFill>
        <p:spPr bwMode="auto">
          <a:xfrm>
            <a:off x="4657724" y="2584869"/>
            <a:ext cx="4073525" cy="2462612"/>
          </a:xfrm>
          <a:prstGeom prst="rect">
            <a:avLst/>
          </a:prstGeom>
          <a:noFill/>
        </p:spPr>
      </p:pic>
      <p:sp>
        <p:nvSpPr>
          <p:cNvPr id="6" name="Title 5"/>
          <p:cNvSpPr>
            <a:spLocks noGrp="1"/>
          </p:cNvSpPr>
          <p:nvPr>
            <p:ph type="title"/>
          </p:nvPr>
        </p:nvSpPr>
        <p:spPr/>
        <p:txBody>
          <a:bodyPr>
            <a:normAutofit fontScale="90000"/>
          </a:bodyPr>
          <a:lstStyle/>
          <a:p>
            <a:r>
              <a:rPr lang="en-US" dirty="0"/>
              <a:t>¿Como </a:t>
            </a:r>
            <a:r>
              <a:rPr lang="en-US" dirty="0" smtClean="0"/>
              <a:t>podr</a:t>
            </a:r>
            <a:r>
              <a:rPr lang="en-US" dirty="0"/>
              <a:t>í</a:t>
            </a:r>
            <a:r>
              <a:rPr lang="en-US" dirty="0" smtClean="0"/>
              <a:t>amos </a:t>
            </a:r>
            <a:r>
              <a:rPr lang="en-US" dirty="0"/>
              <a:t>implementar esto?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Escribiendo</a:t>
            </a:r>
            <a:r>
              <a:rPr lang="en-US" dirty="0" smtClean="0"/>
              <a:t> </a:t>
            </a:r>
            <a:r>
              <a:rPr lang="en-US" dirty="0" err="1" smtClean="0"/>
              <a:t>su</a:t>
            </a:r>
            <a:r>
              <a:rPr lang="en-US" dirty="0" smtClean="0"/>
              <a:t> </a:t>
            </a:r>
            <a:r>
              <a:rPr lang="es-MX" dirty="0" smtClean="0"/>
              <a:t>descripción</a:t>
            </a:r>
            <a:r>
              <a:rPr lang="en-US" dirty="0" smtClean="0"/>
              <a:t>…</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15</a:t>
            </a:fld>
            <a:endParaRPr lang="en-US">
              <a:latin typeface="Tw Cen MT"/>
            </a:endParaRPr>
          </a:p>
        </p:txBody>
      </p:sp>
      <p:sp>
        <p:nvSpPr>
          <p:cNvPr id="7" name="Content Placeholder 6"/>
          <p:cNvSpPr>
            <a:spLocks noGrp="1"/>
          </p:cNvSpPr>
          <p:nvPr>
            <p:ph sz="quarter" idx="1"/>
          </p:nvPr>
        </p:nvSpPr>
        <p:spPr/>
        <p:txBody>
          <a:bodyPr>
            <a:normAutofit lnSpcReduction="10000"/>
          </a:bodyPr>
          <a:lstStyle/>
          <a:p>
            <a:r>
              <a:rPr lang="en-US" dirty="0" smtClean="0"/>
              <a:t>What will you do to remember to survey families once a year?</a:t>
            </a:r>
          </a:p>
          <a:p>
            <a:pPr lvl="1"/>
            <a:r>
              <a:rPr lang="en-US" dirty="0" smtClean="0"/>
              <a:t>What changes have you made in response to the family survey?</a:t>
            </a:r>
          </a:p>
          <a:p>
            <a:pPr lvl="1"/>
            <a:r>
              <a:rPr lang="en-US" dirty="0" smtClean="0"/>
              <a:t>What changes to do anticipate needing to make?</a:t>
            </a:r>
          </a:p>
          <a:p>
            <a:r>
              <a:rPr lang="en-US" dirty="0" smtClean="0"/>
              <a:t>How do you collect information from families?</a:t>
            </a:r>
          </a:p>
          <a:p>
            <a:pPr lvl="1"/>
            <a:r>
              <a:rPr lang="en-US" dirty="0" smtClean="0"/>
              <a:t>How do you use information from families to guide program and policy decisions?</a:t>
            </a:r>
          </a:p>
          <a:p>
            <a:r>
              <a:rPr lang="en-US" dirty="0" smtClean="0"/>
              <a:t>Do you offer opportunities for parents to attend meetings or participate in advisory groups?</a:t>
            </a:r>
          </a:p>
          <a:p>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612648" y="0"/>
            <a:ext cx="8531352" cy="1219200"/>
          </a:xfrm>
        </p:spPr>
        <p:txBody>
          <a:bodyPr>
            <a:normAutofit/>
          </a:bodyPr>
          <a:lstStyle/>
          <a:p>
            <a:pPr lvl="0"/>
            <a:r>
              <a:rPr lang="es-ES" sz="2400" dirty="0" smtClean="0"/>
              <a:t>FP2: El programa satisface las necesidades individuales de los niños a través de una comunicación respetuosa y recíproca con las familias.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612648" y="0"/>
            <a:ext cx="8531352" cy="1219200"/>
          </a:xfrm>
        </p:spPr>
        <p:txBody>
          <a:bodyPr>
            <a:normAutofit/>
          </a:bodyPr>
          <a:lstStyle/>
          <a:p>
            <a:r>
              <a:rPr lang="en-US" dirty="0" smtClean="0"/>
              <a:t>Evidencia</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17</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609599" y="1925496"/>
            <a:ext cx="4100623" cy="3896833"/>
          </a:xfrm>
          <a:effectLst/>
        </p:spPr>
        <p:txBody>
          <a:bodyPr anchor="ctr">
            <a:normAutofit fontScale="92500"/>
          </a:bodyPr>
          <a:lstStyle/>
          <a:p>
            <a:pPr lvl="0" indent="0">
              <a:buNone/>
            </a:pPr>
            <a:r>
              <a:rPr lang="es-ES" sz="3200" dirty="0" smtClean="0"/>
              <a:t>El programa recopila información recibida de las familias al momento de la inscripción y proporciona un método para comunicar los cambios. </a:t>
            </a:r>
            <a:endParaRPr lang="en-US" sz="3200" dirty="0" smtClean="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18</a:t>
            </a:fld>
            <a:endParaRPr lang="en-US">
              <a:latin typeface="Tw Cen MT"/>
            </a:endParaRPr>
          </a:p>
        </p:txBody>
      </p:sp>
      <p:pic>
        <p:nvPicPr>
          <p:cNvPr id="17410" name="Picture 2" descr="http://www.oswegopreschool.com/wp-content/uploads/2012/11/enrollment-image.jpg"/>
          <p:cNvPicPr>
            <a:picLocks noGrp="1" noChangeAspect="1" noChangeArrowheads="1"/>
          </p:cNvPicPr>
          <p:nvPr>
            <p:ph sz="quarter" idx="2"/>
          </p:nvPr>
        </p:nvPicPr>
        <p:blipFill>
          <a:blip r:embed="rId3"/>
          <a:srcRect/>
          <a:stretch>
            <a:fillRect/>
          </a:stretch>
        </p:blipFill>
        <p:spPr bwMode="auto">
          <a:xfrm>
            <a:off x="5003800" y="2337421"/>
            <a:ext cx="3695700" cy="3484908"/>
          </a:xfrm>
          <a:prstGeom prst="rect">
            <a:avLst/>
          </a:prstGeom>
          <a:noFill/>
        </p:spPr>
      </p:pic>
      <p:sp>
        <p:nvSpPr>
          <p:cNvPr id="6" name="Title 5"/>
          <p:cNvSpPr>
            <a:spLocks noGrp="1"/>
          </p:cNvSpPr>
          <p:nvPr>
            <p:ph type="title"/>
          </p:nvPr>
        </p:nvSpPr>
        <p:spPr/>
        <p:txBody>
          <a:bodyPr>
            <a:normAutofit fontScale="90000"/>
          </a:bodyPr>
          <a:lstStyle/>
          <a:p>
            <a:r>
              <a:rPr lang="en-US" dirty="0" smtClean="0"/>
              <a:t>¿Como podríamos implementar esto?</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314324" y="2094613"/>
            <a:ext cx="3941990" cy="3753293"/>
          </a:xfrm>
          <a:effectLst/>
        </p:spPr>
        <p:txBody>
          <a:bodyPr anchor="ctr">
            <a:normAutofit fontScale="92500"/>
          </a:bodyPr>
          <a:lstStyle/>
          <a:p>
            <a:pPr marL="0" lvl="0" indent="0">
              <a:buNone/>
            </a:pPr>
            <a:r>
              <a:rPr lang="es-ES" sz="2800" dirty="0" smtClean="0"/>
              <a:t>Las familias son consultadas sobre los intereses y preferencias del niño, son informadas sobre el avance del niño, y son alentadas a contribuir con las metas de aprendizaje y desarrollo al menos una vez al año. </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19</a:t>
            </a:fld>
            <a:endParaRPr lang="en-US">
              <a:latin typeface="Tw Cen MT"/>
            </a:endParaRPr>
          </a:p>
        </p:txBody>
      </p:sp>
      <p:sp>
        <p:nvSpPr>
          <p:cNvPr id="6" name="Title 5"/>
          <p:cNvSpPr>
            <a:spLocks noGrp="1"/>
          </p:cNvSpPr>
          <p:nvPr>
            <p:ph type="title"/>
          </p:nvPr>
        </p:nvSpPr>
        <p:spPr>
          <a:xfrm>
            <a:off x="609600" y="228600"/>
            <a:ext cx="8153400" cy="990600"/>
          </a:xfrm>
        </p:spPr>
        <p:txBody>
          <a:bodyPr>
            <a:normAutofit fontScale="90000"/>
          </a:bodyPr>
          <a:lstStyle/>
          <a:p>
            <a:r>
              <a:rPr lang="en-US" dirty="0"/>
              <a:t>¿Como </a:t>
            </a:r>
            <a:r>
              <a:rPr lang="en-US" dirty="0" smtClean="0"/>
              <a:t>podríamos </a:t>
            </a:r>
            <a:r>
              <a:rPr lang="en-US" dirty="0"/>
              <a:t>implementar esto?</a:t>
            </a:r>
          </a:p>
        </p:txBody>
      </p:sp>
      <p:pic>
        <p:nvPicPr>
          <p:cNvPr id="7" name="Picture 2" descr="http://www.scholastic.com/parents/sites/default/files/field_asset_image/1112/9424/3094/make%20the%20most%20of%20your%20parent%20teacher%20conference.jpg"/>
          <p:cNvPicPr>
            <a:picLocks noChangeAspect="1" noChangeArrowheads="1"/>
          </p:cNvPicPr>
          <p:nvPr/>
        </p:nvPicPr>
        <p:blipFill>
          <a:blip r:embed="rId3"/>
          <a:srcRect/>
          <a:stretch>
            <a:fillRect/>
          </a:stretch>
        </p:blipFill>
        <p:spPr bwMode="auto">
          <a:xfrm>
            <a:off x="4256314" y="2544979"/>
            <a:ext cx="4258475" cy="284094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450267" y="1905252"/>
            <a:ext cx="3887547" cy="4136319"/>
          </a:xfrm>
          <a:effectLst/>
        </p:spPr>
        <p:txBody>
          <a:bodyPr anchor="ctr">
            <a:normAutofit fontScale="92500" lnSpcReduction="20000"/>
          </a:bodyPr>
          <a:lstStyle/>
          <a:p>
            <a:pPr marL="0" lvl="0" indent="0">
              <a:buNone/>
            </a:pPr>
            <a:r>
              <a:rPr lang="es-ES" sz="2800" dirty="0" smtClean="0"/>
              <a:t>El programa proporciona formularios e información esencial de una manera comprensible para todas las familias del programa, sin consideración de diferencias de idioma, alfabetización o capacidad. Esto se puede lograr utilizando recursos comunitarios, incluidas otras familias. </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20</a:t>
            </a:fld>
            <a:endParaRPr lang="en-US">
              <a:latin typeface="Tw Cen MT"/>
            </a:endParaRPr>
          </a:p>
        </p:txBody>
      </p:sp>
      <p:pic>
        <p:nvPicPr>
          <p:cNvPr id="2050" name="Picture 2" descr="http://www.clker.com/cliparts/8/R/o/K/R/L/hello-world-in-several-languages-md.png"/>
          <p:cNvPicPr>
            <a:picLocks noGrp="1" noChangeAspect="1" noChangeArrowheads="1"/>
          </p:cNvPicPr>
          <p:nvPr>
            <p:ph sz="quarter" idx="2"/>
          </p:nvPr>
        </p:nvPicPr>
        <p:blipFill>
          <a:blip r:embed="rId3"/>
          <a:srcRect/>
          <a:stretch>
            <a:fillRect/>
          </a:stretch>
        </p:blipFill>
        <p:spPr bwMode="auto">
          <a:xfrm>
            <a:off x="4337814" y="2406096"/>
            <a:ext cx="4425185" cy="3441811"/>
          </a:xfrm>
          <a:prstGeom prst="rect">
            <a:avLst/>
          </a:prstGeom>
          <a:noFill/>
        </p:spPr>
      </p:pic>
      <p:sp>
        <p:nvSpPr>
          <p:cNvPr id="6" name="Title 5"/>
          <p:cNvSpPr>
            <a:spLocks noGrp="1"/>
          </p:cNvSpPr>
          <p:nvPr>
            <p:ph type="title"/>
          </p:nvPr>
        </p:nvSpPr>
        <p:spPr/>
        <p:txBody>
          <a:bodyPr>
            <a:normAutofit fontScale="90000"/>
          </a:bodyPr>
          <a:lstStyle/>
          <a:p>
            <a:r>
              <a:rPr lang="en-US" dirty="0"/>
              <a:t>¿Como </a:t>
            </a:r>
            <a:r>
              <a:rPr lang="en-US" dirty="0" smtClean="0"/>
              <a:t>podríamos </a:t>
            </a:r>
            <a:r>
              <a:rPr lang="en-US" dirty="0"/>
              <a:t>implementar esto?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Escribiendo</a:t>
            </a:r>
            <a:r>
              <a:rPr lang="en-US" dirty="0" smtClean="0"/>
              <a:t> </a:t>
            </a:r>
            <a:r>
              <a:rPr lang="en-US" dirty="0" err="1" smtClean="0"/>
              <a:t>su</a:t>
            </a:r>
            <a:r>
              <a:rPr lang="en-US" dirty="0" smtClean="0"/>
              <a:t> </a:t>
            </a:r>
            <a:r>
              <a:rPr lang="es-MX" dirty="0" smtClean="0"/>
              <a:t>descripción</a:t>
            </a:r>
            <a:r>
              <a:rPr lang="en-US" dirty="0" smtClean="0"/>
              <a:t>…</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21</a:t>
            </a:fld>
            <a:endParaRPr lang="en-US">
              <a:latin typeface="Tw Cen MT"/>
            </a:endParaRPr>
          </a:p>
        </p:txBody>
      </p:sp>
      <p:sp>
        <p:nvSpPr>
          <p:cNvPr id="7" name="Content Placeholder 6"/>
          <p:cNvSpPr>
            <a:spLocks noGrp="1"/>
          </p:cNvSpPr>
          <p:nvPr>
            <p:ph sz="quarter" idx="1"/>
          </p:nvPr>
        </p:nvSpPr>
        <p:spPr/>
        <p:txBody>
          <a:bodyPr>
            <a:normAutofit/>
          </a:bodyPr>
          <a:lstStyle/>
          <a:p>
            <a:r>
              <a:rPr lang="en-US" dirty="0" smtClean="0"/>
              <a:t>What will you do to collect the information you need?</a:t>
            </a:r>
          </a:p>
          <a:p>
            <a:r>
              <a:rPr lang="en-US" dirty="0" smtClean="0"/>
              <a:t>How will you make sure you are informed of any changes?</a:t>
            </a:r>
          </a:p>
          <a:p>
            <a:r>
              <a:rPr lang="en-US" dirty="0" smtClean="0"/>
              <a:t>How do you encourage families to participate in ?</a:t>
            </a:r>
          </a:p>
          <a:p>
            <a:r>
              <a:rPr lang="en-US" dirty="0" smtClean="0"/>
              <a:t>How do you share children’s learning</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s-ES" sz="2800" dirty="0" smtClean="0"/>
              <a:t>FP3: Se alienta a las familias a participar con regularidad y frecuencia en el programa.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22</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dirty="0" smtClean="0"/>
              <a:t>Evidencia</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23</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295276" y="2317898"/>
            <a:ext cx="3623582" cy="3428543"/>
          </a:xfrm>
          <a:effectLst/>
        </p:spPr>
        <p:txBody>
          <a:bodyPr anchor="ctr">
            <a:noAutofit/>
          </a:bodyPr>
          <a:lstStyle/>
          <a:p>
            <a:pPr lvl="0" indent="0">
              <a:buNone/>
            </a:pPr>
            <a:r>
              <a:rPr lang="es-ES" sz="2800" dirty="0" smtClean="0"/>
              <a:t>El programa alienta a todas las familias a realizar visitas y observaciones en cualquier momento. </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24</a:t>
            </a:fld>
            <a:endParaRPr lang="en-US">
              <a:latin typeface="Tw Cen MT"/>
            </a:endParaRPr>
          </a:p>
        </p:txBody>
      </p:sp>
      <p:pic>
        <p:nvPicPr>
          <p:cNvPr id="13314" name="Picture 2" descr="http://img.webmd.com/dtmcms/live/webmd/consumer_assets/site_images/articles/health_tools/back_to_school_allergy_slideshow/getty_rf_photo_of_parent_volunteering_at_school.jpg"/>
          <p:cNvPicPr>
            <a:picLocks noGrp="1" noChangeAspect="1" noChangeArrowheads="1"/>
          </p:cNvPicPr>
          <p:nvPr>
            <p:ph sz="quarter" idx="2"/>
          </p:nvPr>
        </p:nvPicPr>
        <p:blipFill>
          <a:blip r:embed="rId3"/>
          <a:stretch>
            <a:fillRect/>
          </a:stretch>
        </p:blipFill>
        <p:spPr bwMode="auto">
          <a:xfrm>
            <a:off x="3918858" y="2317898"/>
            <a:ext cx="4565559" cy="3428543"/>
          </a:xfrm>
          <a:prstGeom prst="rect">
            <a:avLst/>
          </a:prstGeom>
          <a:noFill/>
        </p:spPr>
      </p:pic>
      <p:sp>
        <p:nvSpPr>
          <p:cNvPr id="6" name="Title 5"/>
          <p:cNvSpPr>
            <a:spLocks noGrp="1"/>
          </p:cNvSpPr>
          <p:nvPr>
            <p:ph type="title"/>
          </p:nvPr>
        </p:nvSpPr>
        <p:spPr/>
        <p:txBody>
          <a:bodyPr>
            <a:normAutofit fontScale="90000"/>
          </a:bodyPr>
          <a:lstStyle/>
          <a:p>
            <a:r>
              <a:rPr lang="en-US" dirty="0"/>
              <a:t>¿Como </a:t>
            </a:r>
            <a:r>
              <a:rPr lang="en-US" dirty="0" smtClean="0"/>
              <a:t>podríamos </a:t>
            </a:r>
            <a:r>
              <a:rPr lang="en-US" dirty="0"/>
              <a:t>implementar esto?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646426" y="1662063"/>
            <a:ext cx="7851148" cy="1988288"/>
          </a:xfrm>
          <a:effectLst/>
        </p:spPr>
        <p:txBody>
          <a:bodyPr>
            <a:noAutofit/>
          </a:bodyPr>
          <a:lstStyle/>
          <a:p>
            <a:pPr marL="0" lvl="0" indent="0">
              <a:buNone/>
            </a:pPr>
            <a:r>
              <a:rPr lang="es-ES" sz="2400" dirty="0" smtClean="0"/>
              <a:t>El programa tiene conocimiento sobre el entorno cultural, las tradiciones, las creencias, el idioma materno y los intereses de todas las familias, y solicita ideas y/o sugerencias de las familias para realizar actividades. </a:t>
            </a:r>
            <a:endParaRPr lang="en-US" sz="24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25</a:t>
            </a:fld>
            <a:endParaRPr lang="en-US">
              <a:latin typeface="Tw Cen MT"/>
            </a:endParaRPr>
          </a:p>
        </p:txBody>
      </p:sp>
      <p:pic>
        <p:nvPicPr>
          <p:cNvPr id="12292" name="Picture 4" descr="http://a.dilcdn.com/bl/wp-content/uploads/sites/8/babble-voices/all-that-sass-yolanda-machado/files/how-tv-families-have-evolved/08diffrentstrokes.jpg"/>
          <p:cNvPicPr>
            <a:picLocks noGrp="1" noChangeAspect="1" noChangeArrowheads="1"/>
          </p:cNvPicPr>
          <p:nvPr>
            <p:ph sz="quarter" idx="2"/>
          </p:nvPr>
        </p:nvPicPr>
        <p:blipFill>
          <a:blip r:embed="rId3"/>
          <a:stretch>
            <a:fillRect/>
          </a:stretch>
        </p:blipFill>
        <p:spPr bwMode="auto">
          <a:xfrm>
            <a:off x="1393308" y="3477256"/>
            <a:ext cx="6357384" cy="3155740"/>
          </a:xfrm>
          <a:prstGeom prst="rect">
            <a:avLst/>
          </a:prstGeom>
          <a:noFill/>
        </p:spPr>
      </p:pic>
      <p:sp>
        <p:nvSpPr>
          <p:cNvPr id="6" name="Title 5"/>
          <p:cNvSpPr>
            <a:spLocks noGrp="1"/>
          </p:cNvSpPr>
          <p:nvPr>
            <p:ph type="title"/>
          </p:nvPr>
        </p:nvSpPr>
        <p:spPr/>
        <p:txBody>
          <a:bodyPr>
            <a:normAutofit fontScale="90000"/>
          </a:bodyPr>
          <a:lstStyle/>
          <a:p>
            <a:r>
              <a:rPr lang="en-US" dirty="0"/>
              <a:t>¿Como </a:t>
            </a:r>
            <a:r>
              <a:rPr lang="en-US" dirty="0" smtClean="0"/>
              <a:t>podríamos </a:t>
            </a:r>
            <a:r>
              <a:rPr lang="en-US" dirty="0"/>
              <a:t>implementar esto?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527841" y="2101397"/>
            <a:ext cx="4044159" cy="3986644"/>
          </a:xfrm>
          <a:effectLst/>
        </p:spPr>
        <p:txBody>
          <a:bodyPr anchor="ctr">
            <a:noAutofit/>
          </a:bodyPr>
          <a:lstStyle/>
          <a:p>
            <a:pPr marL="0" lvl="0" indent="0">
              <a:buNone/>
            </a:pPr>
            <a:r>
              <a:rPr lang="es-ES" sz="2800" dirty="0" smtClean="0"/>
              <a:t>El programa alienta a las familias a que ayuden o dirijan en la planificación y realización de actividades especiales para que compartan su entorno cultural, tradiciones, creencias, idioma materno, intereses y habilidades. </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26</a:t>
            </a:fld>
            <a:endParaRPr lang="en-US">
              <a:latin typeface="Tw Cen MT"/>
            </a:endParaRPr>
          </a:p>
        </p:txBody>
      </p:sp>
      <p:pic>
        <p:nvPicPr>
          <p:cNvPr id="11266" name="Picture 2" descr="http://she.sulekha.com/content/blogphotos/parenting-kids/teaching-kids-the-importance-of-our-culture_07_2011.jpg"/>
          <p:cNvPicPr>
            <a:picLocks noGrp="1" noChangeAspect="1" noChangeArrowheads="1"/>
          </p:cNvPicPr>
          <p:nvPr>
            <p:ph sz="quarter" idx="2"/>
          </p:nvPr>
        </p:nvPicPr>
        <p:blipFill>
          <a:blip r:embed="rId3"/>
          <a:stretch>
            <a:fillRect/>
          </a:stretch>
        </p:blipFill>
        <p:spPr bwMode="auto">
          <a:xfrm>
            <a:off x="5013528" y="2101397"/>
            <a:ext cx="3449980" cy="3986644"/>
          </a:xfrm>
          <a:prstGeom prst="rect">
            <a:avLst/>
          </a:prstGeom>
          <a:noFill/>
        </p:spPr>
      </p:pic>
      <p:sp>
        <p:nvSpPr>
          <p:cNvPr id="6" name="Title 5"/>
          <p:cNvSpPr>
            <a:spLocks noGrp="1"/>
          </p:cNvSpPr>
          <p:nvPr>
            <p:ph type="title"/>
          </p:nvPr>
        </p:nvSpPr>
        <p:spPr/>
        <p:txBody>
          <a:bodyPr>
            <a:normAutofit fontScale="90000"/>
          </a:bodyPr>
          <a:lstStyle/>
          <a:p>
            <a:r>
              <a:rPr lang="en-US" dirty="0"/>
              <a:t>¿Como </a:t>
            </a:r>
            <a:r>
              <a:rPr lang="en-US" dirty="0" smtClean="0"/>
              <a:t>podríamos </a:t>
            </a:r>
            <a:r>
              <a:rPr lang="en-US" dirty="0"/>
              <a:t>implementar esto?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Escribiendo</a:t>
            </a:r>
            <a:r>
              <a:rPr lang="en-US" dirty="0" smtClean="0"/>
              <a:t> </a:t>
            </a:r>
            <a:r>
              <a:rPr lang="en-US" dirty="0" err="1" smtClean="0"/>
              <a:t>su</a:t>
            </a:r>
            <a:r>
              <a:rPr lang="en-US" dirty="0" smtClean="0"/>
              <a:t> </a:t>
            </a:r>
            <a:r>
              <a:rPr lang="es-MX" dirty="0" smtClean="0"/>
              <a:t>descripción</a:t>
            </a:r>
            <a:r>
              <a:rPr lang="en-US" dirty="0" smtClean="0"/>
              <a:t>…</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27</a:t>
            </a:fld>
            <a:endParaRPr lang="en-US">
              <a:latin typeface="Tw Cen MT"/>
            </a:endParaRPr>
          </a:p>
        </p:txBody>
      </p:sp>
      <p:sp>
        <p:nvSpPr>
          <p:cNvPr id="7" name="Content Placeholder 6"/>
          <p:cNvSpPr>
            <a:spLocks noGrp="1"/>
          </p:cNvSpPr>
          <p:nvPr>
            <p:ph sz="quarter" idx="1"/>
          </p:nvPr>
        </p:nvSpPr>
        <p:spPr/>
        <p:txBody>
          <a:bodyPr>
            <a:normAutofit/>
          </a:bodyPr>
          <a:lstStyle/>
          <a:p>
            <a:r>
              <a:rPr lang="en-US" dirty="0" smtClean="0"/>
              <a:t>What do you do (or will you do) to encourage families to visit?</a:t>
            </a:r>
          </a:p>
          <a:p>
            <a:r>
              <a:rPr lang="en-US" dirty="0" smtClean="0"/>
              <a:t>What will you do to learn about families’ culture, traditions, beliefs, and language?</a:t>
            </a:r>
          </a:p>
          <a:p>
            <a:r>
              <a:rPr lang="en-US" dirty="0" smtClean="0"/>
              <a:t>How will you ask families for suggestions regarding activities that reflect culture, etc.?  </a:t>
            </a:r>
          </a:p>
          <a:p>
            <a:r>
              <a:rPr lang="en-US" dirty="0" smtClean="0"/>
              <a:t>How might families be able to help plan or conduct activities to share their culture, traditions, beliefs, and language?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612648" y="0"/>
            <a:ext cx="8531352" cy="1219200"/>
          </a:xfrm>
        </p:spPr>
        <p:txBody>
          <a:bodyPr>
            <a:normAutofit fontScale="90000"/>
          </a:bodyPr>
          <a:lstStyle/>
          <a:p>
            <a:pPr lvl="0"/>
            <a:r>
              <a:rPr lang="es-ES" sz="2800" dirty="0" smtClean="0"/>
              <a:t>FP4: El programa proporciona apoyo e información para ayudar a las familias a alcanzar las metas y necesidades de sus niños.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28</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612648" y="0"/>
            <a:ext cx="8531352" cy="1219200"/>
          </a:xfrm>
        </p:spPr>
        <p:txBody>
          <a:bodyPr>
            <a:normAutofit/>
          </a:bodyPr>
          <a:lstStyle/>
          <a:p>
            <a:pPr lvl="0"/>
            <a:r>
              <a:rPr lang="en-US" dirty="0" smtClean="0"/>
              <a:t>Evidencia</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29</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srcRect/>
          <a:stretch>
            <a:fillRect/>
          </a:stretch>
        </p:blipFill>
        <p:spPr bwMode="auto">
          <a:xfrm>
            <a:off x="5682576" y="3373345"/>
            <a:ext cx="2930336" cy="1107890"/>
          </a:xfrm>
          <a:prstGeom prst="rect">
            <a:avLst/>
          </a:prstGeom>
          <a:noFill/>
          <a:ln w="9525">
            <a:noFill/>
            <a:miter lim="800000"/>
            <a:headEnd/>
            <a:tailEnd/>
          </a:ln>
        </p:spPr>
      </p:pic>
      <p:sp>
        <p:nvSpPr>
          <p:cNvPr id="14" name="Text Placeholder 13"/>
          <p:cNvSpPr>
            <a:spLocks noGrp="1"/>
          </p:cNvSpPr>
          <p:nvPr>
            <p:ph sz="quarter" idx="1"/>
          </p:nvPr>
        </p:nvSpPr>
        <p:spPr>
          <a:xfrm>
            <a:off x="323850" y="1917204"/>
            <a:ext cx="3955187" cy="4305206"/>
          </a:xfrm>
          <a:effectLst/>
        </p:spPr>
        <p:txBody>
          <a:bodyPr>
            <a:normAutofit lnSpcReduction="10000"/>
          </a:bodyPr>
          <a:lstStyle/>
          <a:p>
            <a:pPr lvl="0" indent="0">
              <a:buNone/>
            </a:pPr>
            <a:r>
              <a:rPr lang="es-ES" sz="2800" dirty="0" smtClean="0"/>
              <a:t>El programa proporciona información básica sobre recursos en la comunidad, incluidos los que se centran en salud, salud mental, servicios para niños con discapacidades y servicios sociales. </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30</a:t>
            </a:fld>
            <a:endParaRPr lang="en-US">
              <a:latin typeface="Tw Cen MT"/>
            </a:endParaRPr>
          </a:p>
        </p:txBody>
      </p:sp>
      <p:pic>
        <p:nvPicPr>
          <p:cNvPr id="8194" name="Picture 2" descr="http://bloximages.chicago2.vip.townnews.com/beatricedailysun.com/content/tncms/assets/v3/editorial/d/71/d712e53a-f9f6-11e0-b3b0-001cc4c03286/4e9e3072a6ea9.image.jpg"/>
          <p:cNvPicPr>
            <a:picLocks noGrp="1" noChangeAspect="1" noChangeArrowheads="1"/>
          </p:cNvPicPr>
          <p:nvPr>
            <p:ph sz="quarter" idx="2"/>
          </p:nvPr>
        </p:nvPicPr>
        <p:blipFill>
          <a:blip r:embed="rId4"/>
          <a:stretch>
            <a:fillRect/>
          </a:stretch>
        </p:blipFill>
        <p:spPr bwMode="auto">
          <a:xfrm>
            <a:off x="5996763" y="1677496"/>
            <a:ext cx="2766237" cy="1013870"/>
          </a:xfrm>
          <a:prstGeom prst="rect">
            <a:avLst/>
          </a:prstGeom>
          <a:noFill/>
        </p:spPr>
      </p:pic>
      <p:sp>
        <p:nvSpPr>
          <p:cNvPr id="6" name="Title 5"/>
          <p:cNvSpPr>
            <a:spLocks noGrp="1"/>
          </p:cNvSpPr>
          <p:nvPr>
            <p:ph type="title"/>
          </p:nvPr>
        </p:nvSpPr>
        <p:spPr/>
        <p:txBody>
          <a:bodyPr>
            <a:normAutofit fontScale="90000"/>
          </a:bodyPr>
          <a:lstStyle/>
          <a:p>
            <a:r>
              <a:rPr lang="en-US" dirty="0"/>
              <a:t>¿Como </a:t>
            </a:r>
            <a:r>
              <a:rPr lang="en-US" dirty="0" smtClean="0"/>
              <a:t>podríamos </a:t>
            </a:r>
            <a:r>
              <a:rPr lang="en-US" dirty="0"/>
              <a:t>implementar esto?</a:t>
            </a:r>
          </a:p>
        </p:txBody>
      </p:sp>
      <p:pic>
        <p:nvPicPr>
          <p:cNvPr id="1029" name="Picture 5"/>
          <p:cNvPicPr>
            <a:picLocks noChangeAspect="1" noChangeArrowheads="1"/>
          </p:cNvPicPr>
          <p:nvPr/>
        </p:nvPicPr>
        <p:blipFill>
          <a:blip r:embed="rId5"/>
          <a:srcRect/>
          <a:stretch>
            <a:fillRect/>
          </a:stretch>
        </p:blipFill>
        <p:spPr bwMode="auto">
          <a:xfrm>
            <a:off x="4103393" y="5593760"/>
            <a:ext cx="4791075" cy="628650"/>
          </a:xfrm>
          <a:prstGeom prst="rect">
            <a:avLst/>
          </a:prstGeom>
          <a:noFill/>
          <a:ln w="9525">
            <a:noFill/>
            <a:miter lim="800000"/>
            <a:headEnd/>
            <a:tailEnd/>
          </a:ln>
        </p:spPr>
      </p:pic>
      <p:pic>
        <p:nvPicPr>
          <p:cNvPr id="1030" name="Picture 6"/>
          <p:cNvPicPr>
            <a:picLocks noChangeAspect="1" noChangeArrowheads="1"/>
          </p:cNvPicPr>
          <p:nvPr/>
        </p:nvPicPr>
        <p:blipFill>
          <a:blip r:embed="rId6"/>
          <a:srcRect/>
          <a:stretch>
            <a:fillRect/>
          </a:stretch>
        </p:blipFill>
        <p:spPr bwMode="auto">
          <a:xfrm>
            <a:off x="4279037" y="4402045"/>
            <a:ext cx="4333875" cy="838200"/>
          </a:xfrm>
          <a:prstGeom prst="rect">
            <a:avLst/>
          </a:prstGeom>
          <a:noFill/>
          <a:ln w="9525">
            <a:noFill/>
            <a:miter lim="800000"/>
            <a:headEnd/>
            <a:tailEnd/>
          </a:ln>
        </p:spPr>
      </p:pic>
      <p:pic>
        <p:nvPicPr>
          <p:cNvPr id="1032" name="Picture 8"/>
          <p:cNvPicPr>
            <a:picLocks noChangeAspect="1" noChangeArrowheads="1"/>
          </p:cNvPicPr>
          <p:nvPr/>
        </p:nvPicPr>
        <p:blipFill>
          <a:blip r:embed="rId7"/>
          <a:srcRect/>
          <a:stretch>
            <a:fillRect/>
          </a:stretch>
        </p:blipFill>
        <p:spPr bwMode="auto">
          <a:xfrm>
            <a:off x="3491688" y="1917204"/>
            <a:ext cx="2505075" cy="1343025"/>
          </a:xfrm>
          <a:prstGeom prst="rect">
            <a:avLst/>
          </a:prstGeom>
          <a:noFill/>
          <a:ln w="9525">
            <a:noFill/>
            <a:miter lim="800000"/>
            <a:headEnd/>
            <a:tailEnd/>
          </a:ln>
        </p:spPr>
      </p:pic>
      <p:pic>
        <p:nvPicPr>
          <p:cNvPr id="1026" name="Picture 2"/>
          <p:cNvPicPr>
            <a:picLocks noChangeAspect="1" noChangeArrowheads="1"/>
          </p:cNvPicPr>
          <p:nvPr/>
        </p:nvPicPr>
        <p:blipFill>
          <a:blip r:embed="rId8"/>
          <a:srcRect/>
          <a:stretch>
            <a:fillRect/>
          </a:stretch>
        </p:blipFill>
        <p:spPr bwMode="auto">
          <a:xfrm>
            <a:off x="6012587" y="2858995"/>
            <a:ext cx="2600325" cy="51435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400050" y="2332322"/>
            <a:ext cx="3552825" cy="2819685"/>
          </a:xfrm>
          <a:effectLst/>
        </p:spPr>
        <p:txBody>
          <a:bodyPr anchor="ctr">
            <a:normAutofit/>
          </a:bodyPr>
          <a:lstStyle/>
          <a:p>
            <a:pPr lvl="0" indent="0">
              <a:buNone/>
            </a:pPr>
            <a:r>
              <a:rPr lang="es-ES" sz="2800" dirty="0" smtClean="0"/>
              <a:t>El programa ayuda a las familias a localizar y utilizar recursos comunitarios específicos según sean necesarios. </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31</a:t>
            </a:fld>
            <a:endParaRPr lang="en-US">
              <a:latin typeface="Tw Cen MT"/>
            </a:endParaRPr>
          </a:p>
        </p:txBody>
      </p:sp>
      <p:pic>
        <p:nvPicPr>
          <p:cNvPr id="7170" name="Picture 2" descr="http://www.scholastic.com/parents/sites/default/files/field_asset_image/1112/9424/3094/make%20the%20most%20of%20your%20parent%20teacher%20conference.jpg"/>
          <p:cNvPicPr>
            <a:picLocks noGrp="1" noChangeAspect="1" noChangeArrowheads="1"/>
          </p:cNvPicPr>
          <p:nvPr>
            <p:ph sz="quarter" idx="2"/>
          </p:nvPr>
        </p:nvPicPr>
        <p:blipFill>
          <a:blip r:embed="rId3"/>
          <a:stretch>
            <a:fillRect/>
          </a:stretch>
        </p:blipFill>
        <p:spPr bwMode="auto">
          <a:xfrm>
            <a:off x="4250002" y="2332322"/>
            <a:ext cx="4258475" cy="2798426"/>
          </a:xfrm>
          <a:prstGeom prst="rect">
            <a:avLst/>
          </a:prstGeom>
          <a:noFill/>
        </p:spPr>
      </p:pic>
      <p:sp>
        <p:nvSpPr>
          <p:cNvPr id="6" name="Title 5"/>
          <p:cNvSpPr>
            <a:spLocks noGrp="1"/>
          </p:cNvSpPr>
          <p:nvPr>
            <p:ph type="title"/>
          </p:nvPr>
        </p:nvSpPr>
        <p:spPr/>
        <p:txBody>
          <a:bodyPr>
            <a:normAutofit fontScale="90000"/>
          </a:bodyPr>
          <a:lstStyle/>
          <a:p>
            <a:r>
              <a:rPr lang="en-US" dirty="0"/>
              <a:t>¿Como </a:t>
            </a:r>
            <a:r>
              <a:rPr lang="en-US" dirty="0" smtClean="0"/>
              <a:t>podríamos </a:t>
            </a:r>
            <a:r>
              <a:rPr lang="en-US" dirty="0"/>
              <a:t>implementar </a:t>
            </a:r>
            <a:r>
              <a:rPr lang="en-US" dirty="0" smtClean="0"/>
              <a:t>esto?</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3.bp.blogspot.com/-tXYA_e6Vn-w/T-_FMM_B5II/AAAAAAAABFU/6jI1DoLsMfA/s1600/IMG_5846.jpg"/>
          <p:cNvPicPr>
            <a:picLocks noChangeAspect="1" noChangeArrowheads="1"/>
          </p:cNvPicPr>
          <p:nvPr/>
        </p:nvPicPr>
        <p:blipFill>
          <a:blip r:embed="rId3"/>
          <a:srcRect/>
          <a:stretch>
            <a:fillRect/>
          </a:stretch>
        </p:blipFill>
        <p:spPr bwMode="auto">
          <a:xfrm>
            <a:off x="4470644" y="2986016"/>
            <a:ext cx="2058743" cy="1552969"/>
          </a:xfrm>
          <a:prstGeom prst="rect">
            <a:avLst/>
          </a:prstGeom>
          <a:noFill/>
        </p:spPr>
      </p:pic>
      <p:sp>
        <p:nvSpPr>
          <p:cNvPr id="14" name="Text Placeholder 13"/>
          <p:cNvSpPr>
            <a:spLocks noGrp="1"/>
          </p:cNvSpPr>
          <p:nvPr>
            <p:ph sz="quarter" idx="1"/>
          </p:nvPr>
        </p:nvSpPr>
        <p:spPr>
          <a:xfrm>
            <a:off x="400050" y="1754372"/>
            <a:ext cx="3816843" cy="4561367"/>
          </a:xfrm>
          <a:effectLst/>
        </p:spPr>
        <p:txBody>
          <a:bodyPr anchor="ctr">
            <a:normAutofit/>
          </a:bodyPr>
          <a:lstStyle/>
          <a:p>
            <a:pPr lvl="0" indent="0">
              <a:buNone/>
            </a:pPr>
            <a:r>
              <a:rPr lang="es-ES" sz="2800" dirty="0" smtClean="0"/>
              <a:t>El programa proporciona información actual a las familias sobre oportunidades educativas disponibles en la comunidad. </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32</a:t>
            </a:fld>
            <a:endParaRPr lang="en-US">
              <a:latin typeface="Tw Cen MT"/>
            </a:endParaRPr>
          </a:p>
        </p:txBody>
      </p:sp>
      <p:pic>
        <p:nvPicPr>
          <p:cNvPr id="6146" name="Picture 2" descr="http://portlandlivingonthecheap.com/wp-content/uploads/2013/11/omsi.jpg"/>
          <p:cNvPicPr>
            <a:picLocks noGrp="1" noChangeAspect="1" noChangeArrowheads="1"/>
          </p:cNvPicPr>
          <p:nvPr>
            <p:ph sz="quarter" idx="2"/>
          </p:nvPr>
        </p:nvPicPr>
        <p:blipFill>
          <a:blip r:embed="rId4"/>
          <a:srcRect/>
          <a:stretch>
            <a:fillRect/>
          </a:stretch>
        </p:blipFill>
        <p:spPr bwMode="auto">
          <a:xfrm>
            <a:off x="6704257" y="2986016"/>
            <a:ext cx="2058743" cy="1544057"/>
          </a:xfrm>
          <a:prstGeom prst="rect">
            <a:avLst/>
          </a:prstGeom>
          <a:noFill/>
        </p:spPr>
      </p:pic>
      <p:sp>
        <p:nvSpPr>
          <p:cNvPr id="9" name="Title 8"/>
          <p:cNvSpPr>
            <a:spLocks noGrp="1"/>
          </p:cNvSpPr>
          <p:nvPr>
            <p:ph type="title"/>
          </p:nvPr>
        </p:nvSpPr>
        <p:spPr/>
        <p:txBody>
          <a:bodyPr>
            <a:normAutofit fontScale="90000"/>
          </a:bodyPr>
          <a:lstStyle/>
          <a:p>
            <a:r>
              <a:rPr lang="en-US" dirty="0"/>
              <a:t>¿Como </a:t>
            </a:r>
            <a:r>
              <a:rPr lang="en-US" dirty="0" smtClean="0"/>
              <a:t>podríamos </a:t>
            </a:r>
            <a:r>
              <a:rPr lang="en-US" dirty="0"/>
              <a:t>implementar esto?</a:t>
            </a:r>
          </a:p>
        </p:txBody>
      </p:sp>
      <p:pic>
        <p:nvPicPr>
          <p:cNvPr id="2050" name="Picture 2"/>
          <p:cNvPicPr>
            <a:picLocks noChangeAspect="1" noChangeArrowheads="1"/>
          </p:cNvPicPr>
          <p:nvPr/>
        </p:nvPicPr>
        <p:blipFill>
          <a:blip r:embed="rId5"/>
          <a:srcRect/>
          <a:stretch>
            <a:fillRect/>
          </a:stretch>
        </p:blipFill>
        <p:spPr bwMode="auto">
          <a:xfrm>
            <a:off x="6704257" y="4653786"/>
            <a:ext cx="1933575" cy="752475"/>
          </a:xfrm>
          <a:prstGeom prst="rect">
            <a:avLst/>
          </a:prstGeom>
          <a:noFill/>
          <a:ln w="9525">
            <a:noFill/>
            <a:miter lim="800000"/>
            <a:headEnd/>
            <a:tailEnd/>
          </a:ln>
        </p:spPr>
      </p:pic>
      <p:pic>
        <p:nvPicPr>
          <p:cNvPr id="2051" name="Picture 3"/>
          <p:cNvPicPr>
            <a:picLocks noChangeAspect="1" noChangeArrowheads="1"/>
          </p:cNvPicPr>
          <p:nvPr/>
        </p:nvPicPr>
        <p:blipFill>
          <a:blip r:embed="rId6"/>
          <a:srcRect/>
          <a:stretch>
            <a:fillRect/>
          </a:stretch>
        </p:blipFill>
        <p:spPr bwMode="auto">
          <a:xfrm>
            <a:off x="4470644" y="1754372"/>
            <a:ext cx="4467225" cy="1028700"/>
          </a:xfrm>
          <a:prstGeom prst="rect">
            <a:avLst/>
          </a:prstGeom>
          <a:noFill/>
          <a:ln w="9525">
            <a:noFill/>
            <a:miter lim="800000"/>
            <a:headEnd/>
            <a:tailEnd/>
          </a:ln>
        </p:spPr>
      </p:pic>
      <p:pic>
        <p:nvPicPr>
          <p:cNvPr id="2052" name="Picture 4"/>
          <p:cNvPicPr>
            <a:picLocks noChangeAspect="1" noChangeArrowheads="1"/>
          </p:cNvPicPr>
          <p:nvPr/>
        </p:nvPicPr>
        <p:blipFill>
          <a:blip r:embed="rId7"/>
          <a:srcRect/>
          <a:stretch>
            <a:fillRect/>
          </a:stretch>
        </p:blipFill>
        <p:spPr bwMode="auto">
          <a:xfrm>
            <a:off x="4938712" y="4653786"/>
            <a:ext cx="1590675" cy="98107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Escribiendo</a:t>
            </a:r>
            <a:r>
              <a:rPr lang="en-US" dirty="0" smtClean="0"/>
              <a:t> </a:t>
            </a:r>
            <a:r>
              <a:rPr lang="en-US" dirty="0" err="1" smtClean="0"/>
              <a:t>su</a:t>
            </a:r>
            <a:r>
              <a:rPr lang="en-US" dirty="0" smtClean="0"/>
              <a:t> </a:t>
            </a:r>
            <a:r>
              <a:rPr lang="es-MX" dirty="0" smtClean="0"/>
              <a:t>descripción</a:t>
            </a:r>
            <a:r>
              <a:rPr lang="en-US" dirty="0" smtClean="0"/>
              <a:t>…</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33</a:t>
            </a:fld>
            <a:endParaRPr lang="en-US">
              <a:latin typeface="Tw Cen MT"/>
            </a:endParaRPr>
          </a:p>
        </p:txBody>
      </p:sp>
      <p:sp>
        <p:nvSpPr>
          <p:cNvPr id="7" name="Content Placeholder 6"/>
          <p:cNvSpPr>
            <a:spLocks noGrp="1"/>
          </p:cNvSpPr>
          <p:nvPr>
            <p:ph sz="quarter" idx="1"/>
          </p:nvPr>
        </p:nvSpPr>
        <p:spPr/>
        <p:txBody>
          <a:bodyPr>
            <a:normAutofit/>
          </a:bodyPr>
          <a:lstStyle/>
          <a:p>
            <a:r>
              <a:rPr lang="en-US" dirty="0" smtClean="0"/>
              <a:t>What resources exist in your community?</a:t>
            </a:r>
          </a:p>
          <a:p>
            <a:pPr lvl="1"/>
            <a:r>
              <a:rPr lang="en-US" dirty="0" smtClean="0"/>
              <a:t>Health, mental health, children with disabilities, social services</a:t>
            </a:r>
          </a:p>
          <a:p>
            <a:pPr lvl="1"/>
            <a:r>
              <a:rPr lang="en-US" dirty="0" smtClean="0"/>
              <a:t>Educational opportunities</a:t>
            </a:r>
          </a:p>
          <a:p>
            <a:r>
              <a:rPr lang="en-US" dirty="0" smtClean="0"/>
              <a:t>How can you share community resources with families?</a:t>
            </a:r>
          </a:p>
          <a:p>
            <a:r>
              <a:rPr lang="en-US" dirty="0" smtClean="0"/>
              <a:t>How can you connect families with resources to address their specific needs?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¿Preguntas?</a:t>
            </a:r>
            <a:endParaRPr lang="en-US"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 xmlns:a14="http://schemas.microsoft.com/office/drawing/2010/main" val="0"/>
              </a:ext>
            </a:extLst>
          </a:blip>
          <a:stretch>
            <a:fillRect/>
          </a:stretch>
        </p:blipFill>
        <p:spPr>
          <a:xfrm>
            <a:off x="2979888"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34</a:t>
            </a:fld>
            <a:endParaRPr lang="en-US">
              <a:latin typeface="Tw Cen MT"/>
            </a:endParaRPr>
          </a:p>
        </p:txBody>
      </p:sp>
    </p:spTree>
    <p:extLst>
      <p:ext uri="{BB962C8B-B14F-4D97-AF65-F5344CB8AC3E}">
        <p14:creationId xmlns="" xmlns:p14="http://schemas.microsoft.com/office/powerpoint/2010/main" val="19876130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524000" y="609600"/>
            <a:ext cx="6400800" cy="1752600"/>
          </a:xfrm>
        </p:spPr>
        <p:txBody>
          <a:bodyPr>
            <a:normAutofit/>
          </a:bodyPr>
          <a:lstStyle/>
          <a:p>
            <a:pPr marL="457200" indent="-457200" algn="l">
              <a:buFont typeface="Arial" panose="020B0604020202020204" pitchFamily="34" charset="0"/>
              <a:buChar char="•"/>
            </a:pPr>
            <a:r>
              <a:rPr lang="es-MX" sz="4800" dirty="0" smtClean="0"/>
              <a:t>Evaluaciones</a:t>
            </a:r>
          </a:p>
          <a:p>
            <a:pPr marL="457200" indent="-457200" algn="l">
              <a:buFont typeface="Arial" panose="020B0604020202020204" pitchFamily="34" charset="0"/>
              <a:buChar char="•"/>
            </a:pPr>
            <a:r>
              <a:rPr lang="en-US" sz="4800" dirty="0" smtClean="0"/>
              <a:t>Certificados </a:t>
            </a:r>
            <a:endParaRPr lang="en-US" sz="4800" dirty="0"/>
          </a:p>
        </p:txBody>
      </p:sp>
      <p:sp>
        <p:nvSpPr>
          <p:cNvPr id="3" name="Title 2"/>
          <p:cNvSpPr>
            <a:spLocks noGrp="1"/>
          </p:cNvSpPr>
          <p:nvPr>
            <p:ph type="title"/>
          </p:nvPr>
        </p:nvSpPr>
        <p:spPr/>
        <p:txBody>
          <a:bodyPr/>
          <a:lstStyle/>
          <a:p>
            <a:r>
              <a:rPr lang="en-US" dirty="0">
                <a:solidFill>
                  <a:schemeClr val="accent4"/>
                </a:solidFill>
                <a:latin typeface="GeoSlab703 Md BT Medium"/>
                <a:cs typeface="GeoSlab703 Md BT Medium"/>
              </a:rPr>
              <a:t>¡</a:t>
            </a:r>
            <a:r>
              <a:rPr lang="en-US" dirty="0" smtClean="0">
                <a:solidFill>
                  <a:schemeClr val="accent4"/>
                </a:solidFill>
                <a:latin typeface="GeoSlab703 Md BT Medium"/>
                <a:cs typeface="GeoSlab703 Md BT Medium"/>
              </a:rPr>
              <a:t>GRACIAS!</a:t>
            </a:r>
            <a:endParaRPr lang="en-US" dirty="0">
              <a:solidFill>
                <a:schemeClr val="accent4"/>
              </a:solidFill>
              <a:latin typeface="GeoSlab703 Md BT Medium"/>
              <a:cs typeface="GeoSlab703 Md BT Medium"/>
            </a:endParaRP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35</a:t>
            </a:fld>
            <a:endParaRPr lang="en-US">
              <a:solidFill>
                <a:srgbClr val="3C6E79"/>
              </a:solidFill>
              <a:latin typeface="Tw Cen MT"/>
            </a:endParaRPr>
          </a:p>
        </p:txBody>
      </p:sp>
    </p:spTree>
    <p:extLst>
      <p:ext uri="{BB962C8B-B14F-4D97-AF65-F5344CB8AC3E}">
        <p14:creationId xmlns="" xmlns:p14="http://schemas.microsoft.com/office/powerpoint/2010/main"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QRIS Standard">
      <a:dk1>
        <a:srgbClr val="1D1B16"/>
      </a:dk1>
      <a:lt1>
        <a:sysClr val="window" lastClr="FFFFFF"/>
      </a:lt1>
      <a:dk2>
        <a:srgbClr val="303029"/>
      </a:dk2>
      <a:lt2>
        <a:srgbClr val="FFFFFF"/>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3960</TotalTime>
  <Words>5457</Words>
  <Application>Microsoft Office PowerPoint</Application>
  <PresentationFormat>On-screen Show (4:3)</PresentationFormat>
  <Paragraphs>557</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Median</vt:lpstr>
      <vt:lpstr>COMPLETANDO EL PORTAFOLIO: Colaboración con las familias</vt:lpstr>
      <vt:lpstr>Sesión de Objetivos y Resultados…</vt:lpstr>
      <vt:lpstr>¿Que nivel de estrellas?</vt:lpstr>
      <vt:lpstr>Portafolio  </vt:lpstr>
      <vt:lpstr>Evidencias</vt:lpstr>
      <vt:lpstr>Ejemplo de Evidencia</vt:lpstr>
      <vt:lpstr>Requisitos del Portafolio(Nota: Designación del QRIS otorgada por el centro de licencias del OCC)</vt:lpstr>
      <vt:lpstr>Proceso de Desarrollo y Presentación del Portafolio</vt:lpstr>
      <vt:lpstr>Puntuación Porcentual – Mínimo para Lograr la Clasificación</vt:lpstr>
      <vt:lpstr>FP1: El programa utiliza los comentarios y aportaciones de la familia para guiar la planificación y las decisiones de política. </vt:lpstr>
      <vt:lpstr>Evidencia</vt:lpstr>
      <vt:lpstr>¿Como podríamos implementar esto?</vt:lpstr>
      <vt:lpstr>¿Como podríamos implementar esto?</vt:lpstr>
      <vt:lpstr>¿Como podríamos implementar esto?</vt:lpstr>
      <vt:lpstr>Escribiendo su descripción…</vt:lpstr>
      <vt:lpstr>FP2: El programa satisface las necesidades individuales de los niños a través de una comunicación respetuosa y recíproca con las familias. </vt:lpstr>
      <vt:lpstr>Evidencia</vt:lpstr>
      <vt:lpstr>¿Como podríamos implementar esto?</vt:lpstr>
      <vt:lpstr>¿Como podríamos implementar esto?</vt:lpstr>
      <vt:lpstr>¿Como podríamos implementar esto?</vt:lpstr>
      <vt:lpstr>Escribiendo su descripción…</vt:lpstr>
      <vt:lpstr>FP3: Se alienta a las familias a participar con regularidad y frecuencia en el programa. </vt:lpstr>
      <vt:lpstr>Evidencia</vt:lpstr>
      <vt:lpstr>¿Como podríamos implementar esto?</vt:lpstr>
      <vt:lpstr>¿Como podríamos implementar esto?</vt:lpstr>
      <vt:lpstr>¿Como podríamos implementar esto?</vt:lpstr>
      <vt:lpstr>Escribiendo su descripción…</vt:lpstr>
      <vt:lpstr>FP4: El programa proporciona apoyo e información para ayudar a las familias a alcanzar las metas y necesidades de sus niños. </vt:lpstr>
      <vt:lpstr>Evidencia</vt:lpstr>
      <vt:lpstr>¿Como podríamos implementar esto?</vt:lpstr>
      <vt:lpstr>¿Como podríamos implementar esto?</vt:lpstr>
      <vt:lpstr>¿Como podríamos implementar esto?</vt:lpstr>
      <vt:lpstr>Escribiendo su descripción…</vt:lpstr>
      <vt:lpstr>¿Preguntas?</vt:lpstr>
      <vt:lpstr>¡GRACIAS!</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280</cp:revision>
  <cp:lastPrinted>2015-07-08T19:34:02Z</cp:lastPrinted>
  <dcterms:created xsi:type="dcterms:W3CDTF">2014-02-11T16:58:11Z</dcterms:created>
  <dcterms:modified xsi:type="dcterms:W3CDTF">2015-09-30T18:43:32Z</dcterms:modified>
</cp:coreProperties>
</file>