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diagrams/layout5.xml" ContentType="application/vnd.openxmlformats-officedocument.drawingml.diagramLayout+xml"/>
  <Override PartName="/ppt/notesSlides/notesSlide23.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diagrams/data5.xml" ContentType="application/vnd.openxmlformats-officedocument.drawingml.diagramData+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9"/>
  </p:notesMasterIdLst>
  <p:handoutMasterIdLst>
    <p:handoutMasterId r:id="rId30"/>
  </p:handoutMasterIdLst>
  <p:sldIdLst>
    <p:sldId id="257" r:id="rId2"/>
    <p:sldId id="258" r:id="rId3"/>
    <p:sldId id="350" r:id="rId4"/>
    <p:sldId id="410" r:id="rId5"/>
    <p:sldId id="411" r:id="rId6"/>
    <p:sldId id="412" r:id="rId7"/>
    <p:sldId id="413" r:id="rId8"/>
    <p:sldId id="415" r:id="rId9"/>
    <p:sldId id="417" r:id="rId10"/>
    <p:sldId id="418" r:id="rId11"/>
    <p:sldId id="374" r:id="rId12"/>
    <p:sldId id="406" r:id="rId13"/>
    <p:sldId id="383" r:id="rId14"/>
    <p:sldId id="404" r:id="rId15"/>
    <p:sldId id="419" r:id="rId16"/>
    <p:sldId id="381" r:id="rId17"/>
    <p:sldId id="407" r:id="rId18"/>
    <p:sldId id="397" r:id="rId19"/>
    <p:sldId id="398" r:id="rId20"/>
    <p:sldId id="399" r:id="rId21"/>
    <p:sldId id="402" r:id="rId22"/>
    <p:sldId id="401" r:id="rId23"/>
    <p:sldId id="400" r:id="rId24"/>
    <p:sldId id="396" r:id="rId25"/>
    <p:sldId id="405" r:id="rId26"/>
    <p:sldId id="340" r:id="rId27"/>
    <p:sldId id="349" r:id="rId28"/>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4">
          <p15:clr>
            <a:srgbClr val="A4A3A4"/>
          </p15:clr>
        </p15:guide>
        <p15:guide id="2"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estern Oregon University" initials="" lastIdx="1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2800" autoAdjust="0"/>
  </p:normalViewPr>
  <p:slideViewPr>
    <p:cSldViewPr snapToGrid="0" snapToObjects="1">
      <p:cViewPr varScale="1">
        <p:scale>
          <a:sx n="61" d="100"/>
          <a:sy n="61" d="100"/>
        </p:scale>
        <p:origin x="-1254" y="-90"/>
      </p:cViewPr>
      <p:guideLst>
        <p:guide orient="horz" pos="2160"/>
        <p:guide pos="2880"/>
      </p:guideLst>
    </p:cSldViewPr>
  </p:slideViewPr>
  <p:notesTextViewPr>
    <p:cViewPr>
      <p:scale>
        <a:sx n="100" d="100"/>
        <a:sy n="100" d="100"/>
      </p:scale>
      <p:origin x="0" y="0"/>
    </p:cViewPr>
  </p:notesTextViewPr>
  <p:sorterViewPr>
    <p:cViewPr>
      <p:scale>
        <a:sx n="90" d="100"/>
        <a:sy n="90" d="100"/>
      </p:scale>
      <p:origin x="0" y="348"/>
    </p:cViewPr>
  </p:sorterViewPr>
  <p:notesViewPr>
    <p:cSldViewPr snapToGrid="0" snapToObjects="1">
      <p:cViewPr varScale="1">
        <p:scale>
          <a:sx n="81" d="100"/>
          <a:sy n="81" d="100"/>
        </p:scale>
        <p:origin x="-2052" y="-84"/>
      </p:cViewPr>
      <p:guideLst>
        <p:guide orient="horz" pos="2924"/>
        <p:guide pos="220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CC376E2-A192-F746-B61E-7ED1422F1AEB}" type="doc">
      <dgm:prSet loTypeId="urn:microsoft.com/office/officeart/2005/8/layout/radial4" loCatId="" qsTypeId="urn:microsoft.com/office/officeart/2005/8/quickstyle/simple2" qsCatId="simple" csTypeId="urn:microsoft.com/office/officeart/2005/8/colors/colorful1#1" csCatId="colorful" phldr="1"/>
      <dgm:spPr/>
      <dgm:t>
        <a:bodyPr/>
        <a:lstStyle/>
        <a:p>
          <a:endParaRPr lang="en-US"/>
        </a:p>
      </dgm:t>
    </dgm:pt>
    <dgm:pt modelId="{14EB2330-8761-1C4D-B659-0CC506122F2D}">
      <dgm:prSet phldrT="[Text]" custT="1"/>
      <dgm:spPr/>
      <dgm:t>
        <a:bodyPr/>
        <a:lstStyle/>
        <a:p>
          <a:r>
            <a:rPr lang="es" sz="1600" b="0" i="0" dirty="0" smtClean="0">
              <a:solidFill>
                <a:srgbClr val="1D1B16"/>
              </a:solidFill>
            </a:rPr>
            <a:t>Discutir las estrategias y tácticas para lograr la implementación de los estándares de prácticas de administración  empresariales a nivel programa.</a:t>
          </a:r>
        </a:p>
      </dgm:t>
    </dgm:pt>
    <dgm:pt modelId="{74115646-6DE2-2245-A24D-433E97D36171}" type="parTrans" cxnId="{ED6542AA-3C79-144F-BA9C-CDF44B555E7F}">
      <dgm:prSet/>
      <dgm:spPr/>
      <dgm:t>
        <a:bodyPr/>
        <a:lstStyle/>
        <a:p>
          <a:endParaRPr lang="en-US"/>
        </a:p>
      </dgm:t>
    </dgm:pt>
    <dgm:pt modelId="{8B2AEA47-16DF-3546-8573-DA17E571736D}" type="sibTrans" cxnId="{ED6542AA-3C79-144F-BA9C-CDF44B555E7F}">
      <dgm:prSet/>
      <dgm:spPr/>
      <dgm:t>
        <a:bodyPr/>
        <a:lstStyle/>
        <a:p>
          <a:endParaRPr lang="en-US"/>
        </a:p>
      </dgm:t>
    </dgm:pt>
    <dgm:pt modelId="{73DCEE54-70B5-B141-AF8E-05F161CF1F41}">
      <dgm:prSet custT="1"/>
      <dgm:spPr/>
      <dgm:t>
        <a:bodyPr/>
        <a:lstStyle/>
        <a:p>
          <a:r>
            <a:rPr lang="es" sz="1400" b="0" i="0" dirty="0" smtClean="0">
              <a:solidFill>
                <a:srgbClr val="1D1B16"/>
              </a:solidFill>
            </a:rPr>
            <a:t>Crear documentación de polizas que cumplan con los estándares de prácticas de administración y empresariales del Sistema de Evaluación y Mejoramiento de la Calidad (</a:t>
          </a:r>
          <a:r>
            <a:rPr lang="es" sz="1400" b="0" i="1" dirty="0" smtClean="0">
              <a:solidFill>
                <a:srgbClr val="1D1B16"/>
              </a:solidFill>
            </a:rPr>
            <a:t>Quality Rating and Improvement System</a:t>
          </a:r>
          <a:r>
            <a:rPr lang="es" sz="1400" b="0" i="0" dirty="0" smtClean="0">
              <a:solidFill>
                <a:srgbClr val="1D1B16"/>
              </a:solidFill>
            </a:rPr>
            <a:t>, QRIS). </a:t>
          </a:r>
        </a:p>
      </dgm:t>
    </dgm:pt>
    <dgm:pt modelId="{DF9A025E-1E29-F244-BDE7-AEBCF0586E1D}" type="parTrans" cxnId="{14A0B17C-B078-1242-A9CF-043E33B32423}">
      <dgm:prSet/>
      <dgm:spPr/>
      <dgm:t>
        <a:bodyPr/>
        <a:lstStyle/>
        <a:p>
          <a:endParaRPr lang="en-US"/>
        </a:p>
      </dgm:t>
    </dgm:pt>
    <dgm:pt modelId="{DFA98C85-FD4D-F64F-B1B1-1C704FB55487}" type="sibTrans" cxnId="{14A0B17C-B078-1242-A9CF-043E33B32423}">
      <dgm:prSet/>
      <dgm:spPr/>
      <dgm:t>
        <a:bodyPr/>
        <a:lstStyle/>
        <a:p>
          <a:endParaRPr lang="en-US"/>
        </a:p>
      </dgm:t>
    </dgm:pt>
    <dgm:pt modelId="{0D519068-69A4-094E-9A13-2E925E69079F}">
      <dgm:prSet phldrT="[Text]" custT="1"/>
      <dgm:spPr/>
      <dgm:t>
        <a:bodyPr/>
        <a:lstStyle/>
        <a:p>
          <a:r>
            <a:rPr lang="es" sz="1600" b="1" i="0" dirty="0" smtClean="0">
              <a:solidFill>
                <a:srgbClr val="1D1B16"/>
              </a:solidFill>
            </a:rPr>
            <a:t>Adquirir el conocimiento y las herramientas necesarias para completar y utilizar de manera efectiva el  </a:t>
          </a:r>
        </a:p>
        <a:p>
          <a:r>
            <a:rPr lang="es" sz="1600" b="1" i="0" dirty="0" smtClean="0">
              <a:solidFill>
                <a:srgbClr val="1D1B16"/>
              </a:solidFill>
            </a:rPr>
            <a:t>Plan de Mejoramiento de la Calidad (</a:t>
          </a:r>
          <a:r>
            <a:rPr lang="es" sz="1600" b="1" i="1" dirty="0" smtClean="0">
              <a:solidFill>
                <a:srgbClr val="1D1B16"/>
              </a:solidFill>
            </a:rPr>
            <a:t>Quality Improvement Plan</a:t>
          </a:r>
          <a:r>
            <a:rPr lang="es" sz="1600" b="1" i="0" dirty="0" smtClean="0">
              <a:solidFill>
                <a:srgbClr val="1D1B16"/>
              </a:solidFill>
            </a:rPr>
            <a:t>, QIP) de su programa.</a:t>
          </a:r>
        </a:p>
      </dgm:t>
    </dgm:pt>
    <dgm:pt modelId="{3DAAF729-72CE-ED41-A433-7A6F983CDE29}" type="sibTrans" cxnId="{EF2A7A0F-1E7D-9745-905F-2A699DC7198A}">
      <dgm:prSet/>
      <dgm:spPr/>
      <dgm:t>
        <a:bodyPr/>
        <a:lstStyle/>
        <a:p>
          <a:endParaRPr lang="en-US"/>
        </a:p>
      </dgm:t>
    </dgm:pt>
    <dgm:pt modelId="{E1CAC231-8DF5-814D-A155-8E995D7B8356}" type="parTrans" cxnId="{EF2A7A0F-1E7D-9745-905F-2A699DC7198A}">
      <dgm:prSet/>
      <dgm:spPr/>
      <dgm:t>
        <a:bodyPr/>
        <a:lstStyle/>
        <a:p>
          <a:endParaRPr lang="en-US"/>
        </a:p>
      </dgm:t>
    </dgm:pt>
    <dgm:pt modelId="{F5AC1CFA-DFE2-4245-9A32-6D443A574C11}">
      <dgm:prSet custT="1"/>
      <dgm:spPr/>
      <dgm:t>
        <a:bodyPr/>
        <a:lstStyle/>
        <a:p>
          <a:r>
            <a:rPr lang="es" sz="1800" b="0" i="0" dirty="0" smtClean="0">
              <a:solidFill>
                <a:srgbClr val="1D1B16"/>
              </a:solidFill>
            </a:rPr>
            <a:t>Examinar los estándares de prácticas de administración empresariales del QRIS.</a:t>
          </a:r>
        </a:p>
      </dgm:t>
    </dgm:pt>
    <dgm:pt modelId="{9B4A9C4D-8F53-8349-B051-6DB8674AED5A}" type="sibTrans" cxnId="{8A13BF2E-8A12-AE45-9472-29583B8AAEDE}">
      <dgm:prSet/>
      <dgm:spPr/>
      <dgm:t>
        <a:bodyPr/>
        <a:lstStyle/>
        <a:p>
          <a:endParaRPr lang="en-US"/>
        </a:p>
      </dgm:t>
    </dgm:pt>
    <dgm:pt modelId="{2D0E1B90-454E-FB4D-8F4D-54680D42E132}" type="parTrans" cxnId="{8A13BF2E-8A12-AE45-9472-29583B8AAEDE}">
      <dgm:prSet/>
      <dgm:spPr/>
      <dgm:t>
        <a:bodyPr/>
        <a:lstStyle/>
        <a:p>
          <a:endParaRPr lang="en-US"/>
        </a:p>
      </dgm:t>
    </dgm:pt>
    <dgm:pt modelId="{7748A217-A39E-4C57-8489-950DB9AB158B}">
      <dgm:prSet custT="1"/>
      <dgm:spPr/>
      <dgm:t>
        <a:bodyPr/>
        <a:lstStyle/>
        <a:p>
          <a:r>
            <a:rPr lang="es" sz="1800" b="0" i="0" dirty="0" smtClean="0">
              <a:solidFill>
                <a:srgbClr val="1D1B16"/>
              </a:solidFill>
            </a:rPr>
            <a:t>Discutir la aplicación de los estándares de prácticas de administración  empresariales en su programa.</a:t>
          </a:r>
        </a:p>
      </dgm:t>
    </dgm:pt>
    <dgm:pt modelId="{AEFE8747-0162-4B1E-911C-1200B11BEDAB}" type="parTrans" cxnId="{757B25C1-41EB-4580-BE3D-30065A654A3F}">
      <dgm:prSet/>
      <dgm:spPr/>
      <dgm:t>
        <a:bodyPr/>
        <a:lstStyle/>
        <a:p>
          <a:endParaRPr lang="en-US"/>
        </a:p>
      </dgm:t>
    </dgm:pt>
    <dgm:pt modelId="{E29B052B-7D15-4993-8B09-912F5E1CF473}" type="sibTrans" cxnId="{757B25C1-41EB-4580-BE3D-30065A654A3F}">
      <dgm:prSet/>
      <dgm:spPr/>
      <dgm:t>
        <a:bodyPr/>
        <a:lstStyle/>
        <a:p>
          <a:endParaRPr lang="en-US"/>
        </a:p>
      </dgm:t>
    </dgm:pt>
    <dgm:pt modelId="{00E5D53C-E5BD-FD44-852B-CFF991FE8CAF}" type="pres">
      <dgm:prSet presAssocID="{8CC376E2-A192-F746-B61E-7ED1422F1AEB}" presName="cycle" presStyleCnt="0">
        <dgm:presLayoutVars>
          <dgm:chMax val="1"/>
          <dgm:dir/>
          <dgm:animLvl val="ctr"/>
          <dgm:resizeHandles val="exact"/>
        </dgm:presLayoutVars>
      </dgm:prSet>
      <dgm:spPr/>
      <dgm:t>
        <a:bodyPr/>
        <a:lstStyle/>
        <a:p>
          <a:endParaRPr lang="en-US"/>
        </a:p>
      </dgm:t>
    </dgm:pt>
    <dgm:pt modelId="{3A16A42A-126D-9849-B350-01A3F6F22D4E}" type="pres">
      <dgm:prSet presAssocID="{0D519068-69A4-094E-9A13-2E925E69079F}" presName="centerShape" presStyleLbl="node0" presStyleIdx="0" presStyleCnt="1" custScaleX="128003" custScaleY="122308" custLinFactNeighborX="561" custLinFactNeighborY="-6813"/>
      <dgm:spPr/>
      <dgm:t>
        <a:bodyPr/>
        <a:lstStyle/>
        <a:p>
          <a:endParaRPr lang="en-US"/>
        </a:p>
      </dgm:t>
    </dgm:pt>
    <dgm:pt modelId="{ACE06CF0-10BF-714C-8511-033F217B5A5B}" type="pres">
      <dgm:prSet presAssocID="{2D0E1B90-454E-FB4D-8F4D-54680D42E132}" presName="parTrans" presStyleLbl="bgSibTrans2D1" presStyleIdx="0" presStyleCnt="4" custAng="345503" custScaleX="137855"/>
      <dgm:spPr/>
      <dgm:t>
        <a:bodyPr/>
        <a:lstStyle/>
        <a:p>
          <a:endParaRPr lang="en-US"/>
        </a:p>
      </dgm:t>
    </dgm:pt>
    <dgm:pt modelId="{9DE6F3F8-5A0C-E64B-AFF5-B21D20FCA825}" type="pres">
      <dgm:prSet presAssocID="{F5AC1CFA-DFE2-4245-9A32-6D443A574C11}" presName="node" presStyleLbl="node1" presStyleIdx="0" presStyleCnt="4" custScaleX="74498" custScaleY="95230" custRadScaleRad="81593" custRadScaleInc="-39135">
        <dgm:presLayoutVars>
          <dgm:bulletEnabled val="1"/>
        </dgm:presLayoutVars>
      </dgm:prSet>
      <dgm:spPr/>
      <dgm:t>
        <a:bodyPr/>
        <a:lstStyle/>
        <a:p>
          <a:endParaRPr lang="en-US"/>
        </a:p>
      </dgm:t>
    </dgm:pt>
    <dgm:pt modelId="{71FE60D0-6E1E-404B-937C-2076EFE97BD0}" type="pres">
      <dgm:prSet presAssocID="{AEFE8747-0162-4B1E-911C-1200B11BEDAB}" presName="parTrans" presStyleLbl="bgSibTrans2D1" presStyleIdx="1" presStyleCnt="4" custScaleX="135792" custLinFactNeighborX="4212" custLinFactNeighborY="-19690"/>
      <dgm:spPr/>
      <dgm:t>
        <a:bodyPr/>
        <a:lstStyle/>
        <a:p>
          <a:endParaRPr lang="en-US"/>
        </a:p>
      </dgm:t>
    </dgm:pt>
    <dgm:pt modelId="{3D3BDCD2-0457-428D-9563-AF89B606FB33}" type="pres">
      <dgm:prSet presAssocID="{7748A217-A39E-4C57-8489-950DB9AB158B}" presName="node" presStyleLbl="node1" presStyleIdx="1" presStyleCnt="4" custScaleX="80171" custScaleY="112599" custRadScaleRad="106755" custRadScaleInc="-27248">
        <dgm:presLayoutVars>
          <dgm:bulletEnabled val="1"/>
        </dgm:presLayoutVars>
      </dgm:prSet>
      <dgm:spPr/>
      <dgm:t>
        <a:bodyPr/>
        <a:lstStyle/>
        <a:p>
          <a:endParaRPr lang="en-US"/>
        </a:p>
      </dgm:t>
    </dgm:pt>
    <dgm:pt modelId="{25D9ABEE-4784-2247-8AA3-9B67C9DF7E1B}" type="pres">
      <dgm:prSet presAssocID="{DF9A025E-1E29-F244-BDE7-AEBCF0586E1D}" presName="parTrans" presStyleLbl="bgSibTrans2D1" presStyleIdx="2" presStyleCnt="4" custLinFactNeighborX="-9858" custLinFactNeighborY="18482"/>
      <dgm:spPr/>
      <dgm:t>
        <a:bodyPr/>
        <a:lstStyle/>
        <a:p>
          <a:endParaRPr lang="en-US"/>
        </a:p>
      </dgm:t>
    </dgm:pt>
    <dgm:pt modelId="{AEB08C33-2388-AE4A-9E87-792F7C5E8063}" type="pres">
      <dgm:prSet presAssocID="{73DCEE54-70B5-B141-AF8E-05F161CF1F41}" presName="node" presStyleLbl="node1" presStyleIdx="2" presStyleCnt="4" custScaleX="103608" custScaleY="117951" custRadScaleRad="110408" custRadScaleInc="25926">
        <dgm:presLayoutVars>
          <dgm:bulletEnabled val="1"/>
        </dgm:presLayoutVars>
      </dgm:prSet>
      <dgm:spPr/>
      <dgm:t>
        <a:bodyPr/>
        <a:lstStyle/>
        <a:p>
          <a:endParaRPr lang="en-US"/>
        </a:p>
      </dgm:t>
    </dgm:pt>
    <dgm:pt modelId="{1D81189D-EFFE-F443-BACB-4CA60328CD18}" type="pres">
      <dgm:prSet presAssocID="{74115646-6DE2-2245-A24D-433E97D36171}" presName="parTrans" presStyleLbl="bgSibTrans2D1" presStyleIdx="3" presStyleCnt="4" custAng="440692" custScaleX="113408" custLinFactNeighborX="-7379" custLinFactNeighborY="34808"/>
      <dgm:spPr/>
      <dgm:t>
        <a:bodyPr/>
        <a:lstStyle/>
        <a:p>
          <a:endParaRPr lang="en-US"/>
        </a:p>
      </dgm:t>
    </dgm:pt>
    <dgm:pt modelId="{E6A491BB-1345-CD46-AC1D-456C30825200}" type="pres">
      <dgm:prSet presAssocID="{14EB2330-8761-1C4D-B659-0CC506122F2D}" presName="node" presStyleLbl="node1" presStyleIdx="3" presStyleCnt="4" custScaleX="90182" custScaleY="127273" custRadScaleRad="88823" custRadScaleInc="27323">
        <dgm:presLayoutVars>
          <dgm:bulletEnabled val="1"/>
        </dgm:presLayoutVars>
      </dgm:prSet>
      <dgm:spPr/>
      <dgm:t>
        <a:bodyPr/>
        <a:lstStyle/>
        <a:p>
          <a:endParaRPr lang="en-US"/>
        </a:p>
      </dgm:t>
    </dgm:pt>
  </dgm:ptLst>
  <dgm:cxnLst>
    <dgm:cxn modelId="{5F35CCF2-7F09-1745-A835-36A453C6814D}" type="presOf" srcId="{DF9A025E-1E29-F244-BDE7-AEBCF0586E1D}" destId="{25D9ABEE-4784-2247-8AA3-9B67C9DF7E1B}" srcOrd="0" destOrd="0" presId="urn:microsoft.com/office/officeart/2005/8/layout/radial4"/>
    <dgm:cxn modelId="{ED6542AA-3C79-144F-BA9C-CDF44B555E7F}" srcId="{0D519068-69A4-094E-9A13-2E925E69079F}" destId="{14EB2330-8761-1C4D-B659-0CC506122F2D}" srcOrd="3" destOrd="0" parTransId="{74115646-6DE2-2245-A24D-433E97D36171}" sibTransId="{8B2AEA47-16DF-3546-8573-DA17E571736D}"/>
    <dgm:cxn modelId="{1F7E27D8-E6E0-9E4F-BCCF-91AA6A599750}" type="presOf" srcId="{73DCEE54-70B5-B141-AF8E-05F161CF1F41}" destId="{AEB08C33-2388-AE4A-9E87-792F7C5E8063}" srcOrd="0" destOrd="0" presId="urn:microsoft.com/office/officeart/2005/8/layout/radial4"/>
    <dgm:cxn modelId="{14A0B17C-B078-1242-A9CF-043E33B32423}" srcId="{0D519068-69A4-094E-9A13-2E925E69079F}" destId="{73DCEE54-70B5-B141-AF8E-05F161CF1F41}" srcOrd="2" destOrd="0" parTransId="{DF9A025E-1E29-F244-BDE7-AEBCF0586E1D}" sibTransId="{DFA98C85-FD4D-F64F-B1B1-1C704FB55487}"/>
    <dgm:cxn modelId="{0F85AC80-71D2-7E4F-9EF2-C148C1EADC67}" type="presOf" srcId="{2D0E1B90-454E-FB4D-8F4D-54680D42E132}" destId="{ACE06CF0-10BF-714C-8511-033F217B5A5B}" srcOrd="0" destOrd="0" presId="urn:microsoft.com/office/officeart/2005/8/layout/radial4"/>
    <dgm:cxn modelId="{9CC71500-A60E-5546-BE4A-F098047489BD}" type="presOf" srcId="{8CC376E2-A192-F746-B61E-7ED1422F1AEB}" destId="{00E5D53C-E5BD-FD44-852B-CFF991FE8CAF}" srcOrd="0" destOrd="0" presId="urn:microsoft.com/office/officeart/2005/8/layout/radial4"/>
    <dgm:cxn modelId="{A3511674-C600-3348-A795-490A09078885}" type="presOf" srcId="{7748A217-A39E-4C57-8489-950DB9AB158B}" destId="{3D3BDCD2-0457-428D-9563-AF89B606FB33}" srcOrd="0" destOrd="0" presId="urn:microsoft.com/office/officeart/2005/8/layout/radial4"/>
    <dgm:cxn modelId="{757B25C1-41EB-4580-BE3D-30065A654A3F}" srcId="{0D519068-69A4-094E-9A13-2E925E69079F}" destId="{7748A217-A39E-4C57-8489-950DB9AB158B}" srcOrd="1" destOrd="0" parTransId="{AEFE8747-0162-4B1E-911C-1200B11BEDAB}" sibTransId="{E29B052B-7D15-4993-8B09-912F5E1CF473}"/>
    <dgm:cxn modelId="{C42A8DF9-DF70-EA41-A878-B00A9D1FDFA2}" type="presOf" srcId="{14EB2330-8761-1C4D-B659-0CC506122F2D}" destId="{E6A491BB-1345-CD46-AC1D-456C30825200}" srcOrd="0" destOrd="0" presId="urn:microsoft.com/office/officeart/2005/8/layout/radial4"/>
    <dgm:cxn modelId="{3522B574-78C1-0B4E-9E90-1353DEA19D26}" type="presOf" srcId="{74115646-6DE2-2245-A24D-433E97D36171}" destId="{1D81189D-EFFE-F443-BACB-4CA60328CD18}" srcOrd="0" destOrd="0" presId="urn:microsoft.com/office/officeart/2005/8/layout/radial4"/>
    <dgm:cxn modelId="{A865F7E2-0D08-3F47-888F-7884DAAFA908}" type="presOf" srcId="{AEFE8747-0162-4B1E-911C-1200B11BEDAB}" destId="{71FE60D0-6E1E-404B-937C-2076EFE97BD0}" srcOrd="0" destOrd="0" presId="urn:microsoft.com/office/officeart/2005/8/layout/radial4"/>
    <dgm:cxn modelId="{EF2A7A0F-1E7D-9745-905F-2A699DC7198A}" srcId="{8CC376E2-A192-F746-B61E-7ED1422F1AEB}" destId="{0D519068-69A4-094E-9A13-2E925E69079F}" srcOrd="0" destOrd="0" parTransId="{E1CAC231-8DF5-814D-A155-8E995D7B8356}" sibTransId="{3DAAF729-72CE-ED41-A433-7A6F983CDE29}"/>
    <dgm:cxn modelId="{34C7DE55-7FF1-8746-933F-4003D4B106EF}" type="presOf" srcId="{0D519068-69A4-094E-9A13-2E925E69079F}" destId="{3A16A42A-126D-9849-B350-01A3F6F22D4E}" srcOrd="0" destOrd="0" presId="urn:microsoft.com/office/officeart/2005/8/layout/radial4"/>
    <dgm:cxn modelId="{8A13BF2E-8A12-AE45-9472-29583B8AAEDE}" srcId="{0D519068-69A4-094E-9A13-2E925E69079F}" destId="{F5AC1CFA-DFE2-4245-9A32-6D443A574C11}" srcOrd="0" destOrd="0" parTransId="{2D0E1B90-454E-FB4D-8F4D-54680D42E132}" sibTransId="{9B4A9C4D-8F53-8349-B051-6DB8674AED5A}"/>
    <dgm:cxn modelId="{BE31E6D6-BD35-2C4E-A796-A2769213C36E}" type="presOf" srcId="{F5AC1CFA-DFE2-4245-9A32-6D443A574C11}" destId="{9DE6F3F8-5A0C-E64B-AFF5-B21D20FCA825}" srcOrd="0" destOrd="0" presId="urn:microsoft.com/office/officeart/2005/8/layout/radial4"/>
    <dgm:cxn modelId="{0FF8C16F-B7A6-674C-B2E4-6C2BFA858B28}" type="presParOf" srcId="{00E5D53C-E5BD-FD44-852B-CFF991FE8CAF}" destId="{3A16A42A-126D-9849-B350-01A3F6F22D4E}" srcOrd="0" destOrd="0" presId="urn:microsoft.com/office/officeart/2005/8/layout/radial4"/>
    <dgm:cxn modelId="{901E142D-9DB8-9B40-9D0B-D41F38AAEBCF}" type="presParOf" srcId="{00E5D53C-E5BD-FD44-852B-CFF991FE8CAF}" destId="{ACE06CF0-10BF-714C-8511-033F217B5A5B}" srcOrd="1" destOrd="0" presId="urn:microsoft.com/office/officeart/2005/8/layout/radial4"/>
    <dgm:cxn modelId="{BE2BF807-267E-1B40-A13F-D18DFED61182}" type="presParOf" srcId="{00E5D53C-E5BD-FD44-852B-CFF991FE8CAF}" destId="{9DE6F3F8-5A0C-E64B-AFF5-B21D20FCA825}" srcOrd="2" destOrd="0" presId="urn:microsoft.com/office/officeart/2005/8/layout/radial4"/>
    <dgm:cxn modelId="{7A2B50CA-F81F-2342-B541-F13E842BF55A}" type="presParOf" srcId="{00E5D53C-E5BD-FD44-852B-CFF991FE8CAF}" destId="{71FE60D0-6E1E-404B-937C-2076EFE97BD0}" srcOrd="3" destOrd="0" presId="urn:microsoft.com/office/officeart/2005/8/layout/radial4"/>
    <dgm:cxn modelId="{E1A91400-A6DF-4D4B-9C0E-489C237CB0BC}" type="presParOf" srcId="{00E5D53C-E5BD-FD44-852B-CFF991FE8CAF}" destId="{3D3BDCD2-0457-428D-9563-AF89B606FB33}" srcOrd="4" destOrd="0" presId="urn:microsoft.com/office/officeart/2005/8/layout/radial4"/>
    <dgm:cxn modelId="{DC00361D-F8A0-3D4F-83D2-1460C0EB9EAF}" type="presParOf" srcId="{00E5D53C-E5BD-FD44-852B-CFF991FE8CAF}" destId="{25D9ABEE-4784-2247-8AA3-9B67C9DF7E1B}" srcOrd="5" destOrd="0" presId="urn:microsoft.com/office/officeart/2005/8/layout/radial4"/>
    <dgm:cxn modelId="{6DC17CD8-A3FB-B049-A353-48E7AF3DA85D}" type="presParOf" srcId="{00E5D53C-E5BD-FD44-852B-CFF991FE8CAF}" destId="{AEB08C33-2388-AE4A-9E87-792F7C5E8063}" srcOrd="6" destOrd="0" presId="urn:microsoft.com/office/officeart/2005/8/layout/radial4"/>
    <dgm:cxn modelId="{37ACFE49-0B2A-FF4A-A866-20959422DE94}" type="presParOf" srcId="{00E5D53C-E5BD-FD44-852B-CFF991FE8CAF}" destId="{1D81189D-EFFE-F443-BACB-4CA60328CD18}" srcOrd="7" destOrd="0" presId="urn:microsoft.com/office/officeart/2005/8/layout/radial4"/>
    <dgm:cxn modelId="{326A9D0F-BCCF-F840-A94C-C97E016D0B97}" type="presParOf" srcId="{00E5D53C-E5BD-FD44-852B-CFF991FE8CAF}" destId="{E6A491BB-1345-CD46-AC1D-456C30825200}" srcOrd="8" destOrd="0" presId="urn:microsoft.com/office/officeart/2005/8/layout/radial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s" sz="6500" b="0" i="0" dirty="0" smtClean="0">
              <a:solidFill>
                <a:srgbClr val="FFFFFF"/>
              </a:solidFill>
            </a:rPr>
            <a:t>3 estrellas</a:t>
          </a:r>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s" sz="6500" b="0" i="0" dirty="0" smtClean="0">
              <a:solidFill>
                <a:srgbClr val="FFFFFF"/>
              </a:solidFill>
            </a:rPr>
            <a:t>4 estrellas</a:t>
          </a:r>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s" sz="6500" b="0" i="0" dirty="0" smtClean="0">
              <a:solidFill>
                <a:srgbClr val="FFFFFF"/>
              </a:solidFill>
            </a:rPr>
            <a:t>5 estrellas</a:t>
          </a:r>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 sz="1800" b="0" i="0" dirty="0" smtClean="0">
              <a:solidFill>
                <a:srgbClr val="1D1B16"/>
              </a:solidFill>
            </a:rPr>
            <a:t>Ninguna </a:t>
          </a:r>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MX" sz="2400" dirty="0" smtClean="0"/>
            <a:t>El programa guarda registros comerciales que incluyen ingresos, gastos, registros tributarios.</a:t>
          </a:r>
          <a:endParaRPr lang="en-US" sz="2400" dirty="0">
            <a:solidFill>
              <a:schemeClr val="tx1"/>
            </a:solidFill>
          </a:endParaRPr>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MX" sz="2400" dirty="0" smtClean="0"/>
            <a:t>Las prácticas comerciales del programa incluyen actividades de planificación, como proyecciones comerciales, un plan de negocios, un presupuesto, etc.</a:t>
          </a:r>
          <a:endParaRPr lang="en-US" sz="18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6A444AC0-D7AD-4E41-9105-F366B2AC54A9}" type="presOf" srcId="{40AD2A2B-7EEC-4E48-A9F9-2D301F90A22F}" destId="{6E37CCFF-3A23-0642-9D00-EEF96B54ED0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55E07312-FDBC-495F-ACCF-D0DC99B40FBF}" type="presOf" srcId="{A4271B27-25EF-EF43-8871-0F356A1B5E43}" destId="{906C1F50-CA77-634E-9691-F29D4FC9F4AC}" srcOrd="0" destOrd="0" presId="urn:microsoft.com/office/officeart/2005/8/layout/vList6"/>
    <dgm:cxn modelId="{0D8CFF15-54C5-4512-84B7-14FDAD7A6D89}" type="presOf" srcId="{066A7990-AD35-3D42-A854-B39CAC6135D9}" destId="{4EAFE5B6-71B7-0B41-82EC-D08FCC16EF5A}" srcOrd="0" destOrd="0" presId="urn:microsoft.com/office/officeart/2005/8/layout/vList6"/>
    <dgm:cxn modelId="{27B7967D-912B-4551-8AEC-DF81E46F7E98}" type="presOf" srcId="{D715BB17-1654-6E40-A04A-C8A92CCDFBC8}" destId="{0F246E25-F403-5548-AF57-6DDA04A5A6A2}"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45CE9117-5B11-49CB-B70E-3ECC3B113FD3}" type="presOf" srcId="{D0D01A6E-9679-7942-9CD5-8F0CD00C1FE2}" destId="{4A3026D2-0489-BC42-948D-1014A8B91B65}"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9A944FCB-BEFE-4952-93A1-04B57ED45F58}" type="presOf" srcId="{5EE33059-618B-544F-824E-3AD0CD43118B}" destId="{D896B76E-32EB-1140-B9DC-F57950572393}"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ADFC375C-D19E-4C46-AF32-438CFD138CC3}" type="presOf" srcId="{C8F01D3C-9142-FB44-BE51-94470A5DAB50}" destId="{57A0C2F8-366D-BA47-B066-6BEF5ADF767A}" srcOrd="0" destOrd="0" presId="urn:microsoft.com/office/officeart/2005/8/layout/vList6"/>
    <dgm:cxn modelId="{313CFF2E-FEB7-423E-A0E4-CBFF2560AED7}" type="presParOf" srcId="{906C1F50-CA77-634E-9691-F29D4FC9F4AC}" destId="{142ABCC6-5E41-4A45-B444-6E2206D5BE05}" srcOrd="0" destOrd="0" presId="urn:microsoft.com/office/officeart/2005/8/layout/vList6"/>
    <dgm:cxn modelId="{CCCBB001-C1E0-417E-B615-F4F7CC935964}" type="presParOf" srcId="{142ABCC6-5E41-4A45-B444-6E2206D5BE05}" destId="{0F246E25-F403-5548-AF57-6DDA04A5A6A2}" srcOrd="0" destOrd="0" presId="urn:microsoft.com/office/officeart/2005/8/layout/vList6"/>
    <dgm:cxn modelId="{9968160B-AA94-4ED7-96E1-DB591F98981D}" type="presParOf" srcId="{142ABCC6-5E41-4A45-B444-6E2206D5BE05}" destId="{4A3026D2-0489-BC42-948D-1014A8B91B65}" srcOrd="1" destOrd="0" presId="urn:microsoft.com/office/officeart/2005/8/layout/vList6"/>
    <dgm:cxn modelId="{AB5FEAEB-ADC5-4B0E-AE5B-4151CB4A48F4}" type="presParOf" srcId="{906C1F50-CA77-634E-9691-F29D4FC9F4AC}" destId="{A8AC7BFF-4C1C-684E-A61E-301854006E4C}" srcOrd="1" destOrd="0" presId="urn:microsoft.com/office/officeart/2005/8/layout/vList6"/>
    <dgm:cxn modelId="{2B443562-A546-488A-AD0C-A91F9F9D7B1C}" type="presParOf" srcId="{906C1F50-CA77-634E-9691-F29D4FC9F4AC}" destId="{BEC9E9B9-33EA-314F-B9D1-359E56D852AA}" srcOrd="2" destOrd="0" presId="urn:microsoft.com/office/officeart/2005/8/layout/vList6"/>
    <dgm:cxn modelId="{FF36C979-8089-43C0-A49E-EDA700CFB78B}" type="presParOf" srcId="{BEC9E9B9-33EA-314F-B9D1-359E56D852AA}" destId="{D896B76E-32EB-1140-B9DC-F57950572393}" srcOrd="0" destOrd="0" presId="urn:microsoft.com/office/officeart/2005/8/layout/vList6"/>
    <dgm:cxn modelId="{BAAF709C-2A75-4B6F-8F09-478FC42F5219}" type="presParOf" srcId="{BEC9E9B9-33EA-314F-B9D1-359E56D852AA}" destId="{57A0C2F8-366D-BA47-B066-6BEF5ADF767A}" srcOrd="1" destOrd="0" presId="urn:microsoft.com/office/officeart/2005/8/layout/vList6"/>
    <dgm:cxn modelId="{21E334F7-1411-4B3F-848F-D75638AF1FB4}" type="presParOf" srcId="{906C1F50-CA77-634E-9691-F29D4FC9F4AC}" destId="{6702E53F-76E0-AD46-9052-BF399DC9ED74}" srcOrd="3" destOrd="0" presId="urn:microsoft.com/office/officeart/2005/8/layout/vList6"/>
    <dgm:cxn modelId="{A8F90B08-4637-49F0-A930-A71EA318DA61}" type="presParOf" srcId="{906C1F50-CA77-634E-9691-F29D4FC9F4AC}" destId="{2C1B8258-F120-7541-AE2F-0C266E05ED5B}" srcOrd="4" destOrd="0" presId="urn:microsoft.com/office/officeart/2005/8/layout/vList6"/>
    <dgm:cxn modelId="{E4E7A31C-C3AD-45CF-9EF7-3618F27B9DA3}" type="presParOf" srcId="{2C1B8258-F120-7541-AE2F-0C266E05ED5B}" destId="{4EAFE5B6-71B7-0B41-82EC-D08FCC16EF5A}" srcOrd="0" destOrd="0" presId="urn:microsoft.com/office/officeart/2005/8/layout/vList6"/>
    <dgm:cxn modelId="{451F4B30-6E06-429A-9FCF-E15C40362D72}"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s" sz="6500" b="0" i="0" dirty="0" smtClean="0">
              <a:solidFill>
                <a:srgbClr val="FFFFFF"/>
              </a:solidFill>
            </a:rPr>
            <a:t>3 estrellas</a:t>
          </a:r>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s" sz="6500" b="0" i="0" dirty="0" smtClean="0">
              <a:solidFill>
                <a:srgbClr val="FFFFFF"/>
              </a:solidFill>
            </a:rPr>
            <a:t>4 estrellas</a:t>
          </a:r>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s" sz="6500" b="0" i="0" dirty="0" smtClean="0">
              <a:solidFill>
                <a:srgbClr val="FFFFFF"/>
              </a:solidFill>
            </a:rPr>
            <a:t>5 estrellas</a:t>
          </a:r>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 sz="2400" b="0" i="0" dirty="0" smtClean="0">
              <a:solidFill>
                <a:srgbClr val="1D1B16"/>
              </a:solidFill>
            </a:rPr>
            <a:t>Ninguna</a:t>
          </a:r>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MX" sz="2400" dirty="0" smtClean="0"/>
            <a:t>Descripción escrita de tres tipos de registros comerciales utilizados.</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lstStyle/>
        <a:p>
          <a:r>
            <a:rPr lang="es-MX" sz="2400" dirty="0" smtClean="0"/>
            <a:t>Descripción escrita de las actividades de planificación llevadas a cabo. Copia de los libros registro utilizados para la planificación.</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FD2F9016-F37F-9443-A693-BECAEF3F9E0C}" srcId="{D715BB17-1654-6E40-A04A-C8A92CCDFBC8}" destId="{D0D01A6E-9679-7942-9CD5-8F0CD00C1FE2}" srcOrd="0" destOrd="0" parTransId="{DAEF57AF-B160-9E48-8569-7046408EF812}" sibTransId="{7205EAD3-F987-044D-BA3A-9F243CBCF926}"/>
    <dgm:cxn modelId="{CC7769BB-1150-498C-8EB3-CD658394CE76}" type="presOf" srcId="{D0D01A6E-9679-7942-9CD5-8F0CD00C1FE2}" destId="{4A3026D2-0489-BC42-948D-1014A8B91B65}" srcOrd="0" destOrd="0" presId="urn:microsoft.com/office/officeart/2005/8/layout/vList6"/>
    <dgm:cxn modelId="{63B6AAAA-75E6-4F71-876A-D7490D6E8760}" type="presOf" srcId="{A4271B27-25EF-EF43-8871-0F356A1B5E43}" destId="{906C1F50-CA77-634E-9691-F29D4FC9F4AC}" srcOrd="0" destOrd="0" presId="urn:microsoft.com/office/officeart/2005/8/layout/vList6"/>
    <dgm:cxn modelId="{27FF1438-549B-4D35-A007-527891D84116}" type="presOf" srcId="{D715BB17-1654-6E40-A04A-C8A92CCDFBC8}" destId="{0F246E25-F403-5548-AF57-6DDA04A5A6A2}"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5BCBA5E8-EF88-EC49-ADBB-492E4A311C29}" srcId="{066A7990-AD35-3D42-A854-B39CAC6135D9}" destId="{40AD2A2B-7EEC-4E48-A9F9-2D301F90A22F}" srcOrd="0" destOrd="0" parTransId="{9AE78C7B-6189-1845-8D14-A90975B7CCE3}" sibTransId="{D9263F63-EC52-4146-8AE6-E4DF563EC4A2}"/>
    <dgm:cxn modelId="{9D3AC23E-87E3-BB43-8666-9353229DC48F}" srcId="{A4271B27-25EF-EF43-8871-0F356A1B5E43}" destId="{5EE33059-618B-544F-824E-3AD0CD43118B}" srcOrd="1" destOrd="0" parTransId="{A22E9473-9592-EA4B-83F2-8D30FB3087D5}" sibTransId="{753958CC-AE7F-C846-B27D-ED047B136808}"/>
    <dgm:cxn modelId="{AF770E6C-BFEF-4860-8592-E883E53139FC}" type="presOf" srcId="{C8F01D3C-9142-FB44-BE51-94470A5DAB50}" destId="{57A0C2F8-366D-BA47-B066-6BEF5ADF767A}" srcOrd="0" destOrd="0" presId="urn:microsoft.com/office/officeart/2005/8/layout/vList6"/>
    <dgm:cxn modelId="{02EF7844-4F9F-4F91-A598-6619FEF8760D}" type="presOf" srcId="{40AD2A2B-7EEC-4E48-A9F9-2D301F90A22F}" destId="{6E37CCFF-3A23-0642-9D00-EEF96B54ED0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04E8C3EB-D538-43BC-ACCA-4717DD22E317}" type="presOf" srcId="{066A7990-AD35-3D42-A854-B39CAC6135D9}" destId="{4EAFE5B6-71B7-0B41-82EC-D08FCC16EF5A}" srcOrd="0" destOrd="0" presId="urn:microsoft.com/office/officeart/2005/8/layout/vList6"/>
    <dgm:cxn modelId="{9CBE79F4-EF9D-41CF-90B9-9B361AB723FE}" type="presOf" srcId="{5EE33059-618B-544F-824E-3AD0CD43118B}" destId="{D896B76E-32EB-1140-B9DC-F57950572393}"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D01B911-C1C4-4587-B3A1-E252AF9B18CA}" type="presParOf" srcId="{906C1F50-CA77-634E-9691-F29D4FC9F4AC}" destId="{142ABCC6-5E41-4A45-B444-6E2206D5BE05}" srcOrd="0" destOrd="0" presId="urn:microsoft.com/office/officeart/2005/8/layout/vList6"/>
    <dgm:cxn modelId="{69A31A1E-BB3C-41D0-896C-B180AFC44768}" type="presParOf" srcId="{142ABCC6-5E41-4A45-B444-6E2206D5BE05}" destId="{0F246E25-F403-5548-AF57-6DDA04A5A6A2}" srcOrd="0" destOrd="0" presId="urn:microsoft.com/office/officeart/2005/8/layout/vList6"/>
    <dgm:cxn modelId="{2204BD72-935C-412C-9F82-F1A0DFF4DB73}" type="presParOf" srcId="{142ABCC6-5E41-4A45-B444-6E2206D5BE05}" destId="{4A3026D2-0489-BC42-948D-1014A8B91B65}" srcOrd="1" destOrd="0" presId="urn:microsoft.com/office/officeart/2005/8/layout/vList6"/>
    <dgm:cxn modelId="{F0749734-B1B3-48F8-8E96-DF2C90A0AA44}" type="presParOf" srcId="{906C1F50-CA77-634E-9691-F29D4FC9F4AC}" destId="{A8AC7BFF-4C1C-684E-A61E-301854006E4C}" srcOrd="1" destOrd="0" presId="urn:microsoft.com/office/officeart/2005/8/layout/vList6"/>
    <dgm:cxn modelId="{05E3A703-5BC9-4340-B582-13368692E343}" type="presParOf" srcId="{906C1F50-CA77-634E-9691-F29D4FC9F4AC}" destId="{BEC9E9B9-33EA-314F-B9D1-359E56D852AA}" srcOrd="2" destOrd="0" presId="urn:microsoft.com/office/officeart/2005/8/layout/vList6"/>
    <dgm:cxn modelId="{C9E6633F-4323-4B8B-B545-A731C3E21D36}" type="presParOf" srcId="{BEC9E9B9-33EA-314F-B9D1-359E56D852AA}" destId="{D896B76E-32EB-1140-B9DC-F57950572393}" srcOrd="0" destOrd="0" presId="urn:microsoft.com/office/officeart/2005/8/layout/vList6"/>
    <dgm:cxn modelId="{14B8AEE3-407C-4FDB-8594-D54E5D7AF266}" type="presParOf" srcId="{BEC9E9B9-33EA-314F-B9D1-359E56D852AA}" destId="{57A0C2F8-366D-BA47-B066-6BEF5ADF767A}" srcOrd="1" destOrd="0" presId="urn:microsoft.com/office/officeart/2005/8/layout/vList6"/>
    <dgm:cxn modelId="{DD5317B6-9283-45A6-9304-2577EBC674F6}" type="presParOf" srcId="{906C1F50-CA77-634E-9691-F29D4FC9F4AC}" destId="{6702E53F-76E0-AD46-9052-BF399DC9ED74}" srcOrd="3" destOrd="0" presId="urn:microsoft.com/office/officeart/2005/8/layout/vList6"/>
    <dgm:cxn modelId="{740F008F-FBD6-4BC3-9976-9D0CDA70DDC8}" type="presParOf" srcId="{906C1F50-CA77-634E-9691-F29D4FC9F4AC}" destId="{2C1B8258-F120-7541-AE2F-0C266E05ED5B}" srcOrd="4" destOrd="0" presId="urn:microsoft.com/office/officeart/2005/8/layout/vList6"/>
    <dgm:cxn modelId="{C62FF2D2-F861-458F-886C-100A893BEF7D}" type="presParOf" srcId="{2C1B8258-F120-7541-AE2F-0C266E05ED5B}" destId="{4EAFE5B6-71B7-0B41-82EC-D08FCC16EF5A}" srcOrd="0" destOrd="0" presId="urn:microsoft.com/office/officeart/2005/8/layout/vList6"/>
    <dgm:cxn modelId="{D087A425-46C0-4638-8E86-740594036E81}"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s" sz="6500" b="0" i="0" dirty="0" smtClean="0">
              <a:solidFill>
                <a:srgbClr val="FFFFFF"/>
              </a:solidFill>
            </a:rPr>
            <a:t>3 estrellas</a:t>
          </a:r>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s" sz="6500" b="0" i="0" dirty="0" smtClean="0">
              <a:solidFill>
                <a:srgbClr val="FFFFFF"/>
              </a:solidFill>
            </a:rPr>
            <a:t>4 estrellas</a:t>
          </a:r>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s" sz="6500" b="0" i="0" dirty="0" smtClean="0">
              <a:solidFill>
                <a:srgbClr val="FFFFFF"/>
              </a:solidFill>
            </a:rPr>
            <a:t>5 estrellas</a:t>
          </a:r>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MX" sz="2400" dirty="0" smtClean="0"/>
            <a:t>Las fuentes para la evaluación anual del programa incluyen información de cinco de las cinco fuentes enumeradas.</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lstStyle/>
        <a:p>
          <a:r>
            <a:rPr lang="es-MX" sz="2400" dirty="0" smtClean="0"/>
            <a:t>Las fuentes para la evaluación del programa incluyen información obtenida a partir de tres de las cinco fuentes enumeradas.</a:t>
          </a:r>
          <a:endParaRPr lang="en-US" sz="24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MX" sz="2400" dirty="0" smtClean="0"/>
            <a:t>Las fuentes para la evaluación anual del programa incluyen información de cuatro de las cinco fuentes enumeradas.</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BE07BF20-9542-4E7A-BC0B-532E89EDAEA4}" type="presOf" srcId="{40AD2A2B-7EEC-4E48-A9F9-2D301F90A22F}" destId="{6E37CCFF-3A23-0642-9D00-EEF96B54ED0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57D99DB1-1BBE-46E8-A306-98CBECDDDD78}" type="presOf" srcId="{066A7990-AD35-3D42-A854-B39CAC6135D9}" destId="{4EAFE5B6-71B7-0B41-82EC-D08FCC16EF5A}" srcOrd="0" destOrd="0" presId="urn:microsoft.com/office/officeart/2005/8/layout/vList6"/>
    <dgm:cxn modelId="{21D16412-CDBF-44FB-B328-AA38C6FC3CE6}" type="presOf" srcId="{C8F01D3C-9142-FB44-BE51-94470A5DAB50}" destId="{57A0C2F8-366D-BA47-B066-6BEF5ADF767A}" srcOrd="0" destOrd="0" presId="urn:microsoft.com/office/officeart/2005/8/layout/vList6"/>
    <dgm:cxn modelId="{722DE8DE-49E3-4194-A7E6-F1C2A6BC2A12}" type="presOf" srcId="{D715BB17-1654-6E40-A04A-C8A92CCDFBC8}" destId="{0F246E25-F403-5548-AF57-6DDA04A5A6A2}" srcOrd="0" destOrd="0" presId="urn:microsoft.com/office/officeart/2005/8/layout/vList6"/>
    <dgm:cxn modelId="{A7D96EE8-AC6D-8942-9440-AF683E368D41}" srcId="{A4271B27-25EF-EF43-8871-0F356A1B5E43}" destId="{066A7990-AD35-3D42-A854-B39CAC6135D9}" srcOrd="2" destOrd="0" parTransId="{ACE52219-4B00-1D4E-8D12-04D3D10D5162}" sibTransId="{49055C0E-90F6-4B4A-8124-A1EE246ECB76}"/>
    <dgm:cxn modelId="{23BE3C48-0E3E-2C42-9DB6-E996D12D38A7}" srcId="{5EE33059-618B-544F-824E-3AD0CD43118B}" destId="{C8F01D3C-9142-FB44-BE51-94470A5DAB50}" srcOrd="0" destOrd="0" parTransId="{6B13259D-9C25-0742-9C05-1E0031ADA313}" sibTransId="{610876A3-152A-EA4F-B928-A651F6AB65F1}"/>
    <dgm:cxn modelId="{95A1C45D-C91E-4180-BA03-F5167340A333}" type="presOf" srcId="{5EE33059-618B-544F-824E-3AD0CD43118B}" destId="{D896B76E-32EB-1140-B9DC-F57950572393}" srcOrd="0" destOrd="0" presId="urn:microsoft.com/office/officeart/2005/8/layout/vList6"/>
    <dgm:cxn modelId="{64005770-7AC2-4E35-B604-369C88739C3B}" type="presOf" srcId="{A4271B27-25EF-EF43-8871-0F356A1B5E43}" destId="{906C1F50-CA77-634E-9691-F29D4FC9F4A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6EBECFD5-3066-4638-9778-8C850E8C2F38}" type="presOf" srcId="{D0D01A6E-9679-7942-9CD5-8F0CD00C1FE2}" destId="{4A3026D2-0489-BC42-948D-1014A8B91B65}" srcOrd="0" destOrd="0" presId="urn:microsoft.com/office/officeart/2005/8/layout/vList6"/>
    <dgm:cxn modelId="{5BCBA5E8-EF88-EC49-ADBB-492E4A311C29}" srcId="{066A7990-AD35-3D42-A854-B39CAC6135D9}" destId="{40AD2A2B-7EEC-4E48-A9F9-2D301F90A22F}" srcOrd="0" destOrd="0" parTransId="{9AE78C7B-6189-1845-8D14-A90975B7CCE3}" sibTransId="{D9263F63-EC52-4146-8AE6-E4DF563EC4A2}"/>
    <dgm:cxn modelId="{ABA3EFA1-E60A-4966-BF28-D4C768D70291}" type="presParOf" srcId="{906C1F50-CA77-634E-9691-F29D4FC9F4AC}" destId="{142ABCC6-5E41-4A45-B444-6E2206D5BE05}" srcOrd="0" destOrd="0" presId="urn:microsoft.com/office/officeart/2005/8/layout/vList6"/>
    <dgm:cxn modelId="{3AE3648E-329D-4FE1-BC00-A2FDDA11E4F0}" type="presParOf" srcId="{142ABCC6-5E41-4A45-B444-6E2206D5BE05}" destId="{0F246E25-F403-5548-AF57-6DDA04A5A6A2}" srcOrd="0" destOrd="0" presId="urn:microsoft.com/office/officeart/2005/8/layout/vList6"/>
    <dgm:cxn modelId="{2BD41334-968A-4CE5-80FE-25A86E929CC1}" type="presParOf" srcId="{142ABCC6-5E41-4A45-B444-6E2206D5BE05}" destId="{4A3026D2-0489-BC42-948D-1014A8B91B65}" srcOrd="1" destOrd="0" presId="urn:microsoft.com/office/officeart/2005/8/layout/vList6"/>
    <dgm:cxn modelId="{5A7CA93F-CEC8-4B74-BEDE-8EE244E7DAF1}" type="presParOf" srcId="{906C1F50-CA77-634E-9691-F29D4FC9F4AC}" destId="{A8AC7BFF-4C1C-684E-A61E-301854006E4C}" srcOrd="1" destOrd="0" presId="urn:microsoft.com/office/officeart/2005/8/layout/vList6"/>
    <dgm:cxn modelId="{DFDA5213-28B5-47C7-A89A-0876613AD2C2}" type="presParOf" srcId="{906C1F50-CA77-634E-9691-F29D4FC9F4AC}" destId="{BEC9E9B9-33EA-314F-B9D1-359E56D852AA}" srcOrd="2" destOrd="0" presId="urn:microsoft.com/office/officeart/2005/8/layout/vList6"/>
    <dgm:cxn modelId="{C0CF70E0-A7ED-4133-9386-C7956456A9A2}" type="presParOf" srcId="{BEC9E9B9-33EA-314F-B9D1-359E56D852AA}" destId="{D896B76E-32EB-1140-B9DC-F57950572393}" srcOrd="0" destOrd="0" presId="urn:microsoft.com/office/officeart/2005/8/layout/vList6"/>
    <dgm:cxn modelId="{B8E3ACDC-E94C-48CA-9053-1433DCE8FE56}" type="presParOf" srcId="{BEC9E9B9-33EA-314F-B9D1-359E56D852AA}" destId="{57A0C2F8-366D-BA47-B066-6BEF5ADF767A}" srcOrd="1" destOrd="0" presId="urn:microsoft.com/office/officeart/2005/8/layout/vList6"/>
    <dgm:cxn modelId="{2923DBF2-5DD0-421F-A25F-6EC645962E5E}" type="presParOf" srcId="{906C1F50-CA77-634E-9691-F29D4FC9F4AC}" destId="{6702E53F-76E0-AD46-9052-BF399DC9ED74}" srcOrd="3" destOrd="0" presId="urn:microsoft.com/office/officeart/2005/8/layout/vList6"/>
    <dgm:cxn modelId="{836611ED-1D81-4383-A4F2-CA0BC987CF52}" type="presParOf" srcId="{906C1F50-CA77-634E-9691-F29D4FC9F4AC}" destId="{2C1B8258-F120-7541-AE2F-0C266E05ED5B}" srcOrd="4" destOrd="0" presId="urn:microsoft.com/office/officeart/2005/8/layout/vList6"/>
    <dgm:cxn modelId="{FF5825ED-FCCD-4F13-86D7-E8D8ECA0A148}" type="presParOf" srcId="{2C1B8258-F120-7541-AE2F-0C266E05ED5B}" destId="{4EAFE5B6-71B7-0B41-82EC-D08FCC16EF5A}" srcOrd="0" destOrd="0" presId="urn:microsoft.com/office/officeart/2005/8/layout/vList6"/>
    <dgm:cxn modelId="{23613824-3AA1-4E4D-954F-63DB64A11C4D}"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4271B27-25EF-EF43-8871-0F356A1B5E43}" type="doc">
      <dgm:prSet loTypeId="urn:microsoft.com/office/officeart/2005/8/layout/vList6" loCatId="" qsTypeId="urn:microsoft.com/office/officeart/2005/8/quickstyle/simple4" qsCatId="simple" csTypeId="urn:microsoft.com/office/officeart/2005/8/colors/colorful1#4" csCatId="colorful" phldr="1"/>
      <dgm:spPr/>
      <dgm:t>
        <a:bodyPr/>
        <a:lstStyle/>
        <a:p>
          <a:endParaRPr lang="en-US"/>
        </a:p>
      </dgm:t>
    </dgm:pt>
    <dgm:pt modelId="{D715BB17-1654-6E40-A04A-C8A92CCDFBC8}">
      <dgm:prSet phldrT="[Text]"/>
      <dgm:spPr>
        <a:solidFill>
          <a:srgbClr val="92B635"/>
        </a:solidFill>
      </dgm:spPr>
      <dgm:t>
        <a:bodyPr/>
        <a:lstStyle/>
        <a:p>
          <a:r>
            <a:rPr lang="es" sz="6500" b="0" i="0" dirty="0" smtClean="0">
              <a:solidFill>
                <a:srgbClr val="FFFFFF"/>
              </a:solidFill>
            </a:rPr>
            <a:t>3 estrellas</a:t>
          </a:r>
        </a:p>
      </dgm:t>
    </dgm:pt>
    <dgm:pt modelId="{D3C8EDC0-FC58-2742-B445-51DA5D995E3F}" type="parTrans" cxnId="{D6D52A10-EA1A-904D-938E-AB64A6206741}">
      <dgm:prSet/>
      <dgm:spPr/>
      <dgm:t>
        <a:bodyPr/>
        <a:lstStyle/>
        <a:p>
          <a:endParaRPr lang="en-US"/>
        </a:p>
      </dgm:t>
    </dgm:pt>
    <dgm:pt modelId="{2E4BF7F3-2A47-E14B-B9C3-54C461C613A2}" type="sibTrans" cxnId="{D6D52A10-EA1A-904D-938E-AB64A6206741}">
      <dgm:prSet/>
      <dgm:spPr/>
      <dgm:t>
        <a:bodyPr/>
        <a:lstStyle/>
        <a:p>
          <a:endParaRPr lang="en-US"/>
        </a:p>
      </dgm:t>
    </dgm:pt>
    <dgm:pt modelId="{5EE33059-618B-544F-824E-3AD0CD43118B}">
      <dgm:prSet phldrT="[Text]"/>
      <dgm:spPr>
        <a:solidFill>
          <a:srgbClr val="40766F"/>
        </a:solidFill>
      </dgm:spPr>
      <dgm:t>
        <a:bodyPr/>
        <a:lstStyle/>
        <a:p>
          <a:r>
            <a:rPr lang="es" sz="6500" b="0" i="0" dirty="0" smtClean="0">
              <a:solidFill>
                <a:srgbClr val="FFFFFF"/>
              </a:solidFill>
            </a:rPr>
            <a:t>4 estrellas</a:t>
          </a:r>
        </a:p>
      </dgm:t>
    </dgm:pt>
    <dgm:pt modelId="{A22E9473-9592-EA4B-83F2-8D30FB3087D5}" type="parTrans" cxnId="{9D3AC23E-87E3-BB43-8666-9353229DC48F}">
      <dgm:prSet/>
      <dgm:spPr/>
      <dgm:t>
        <a:bodyPr/>
        <a:lstStyle/>
        <a:p>
          <a:endParaRPr lang="en-US"/>
        </a:p>
      </dgm:t>
    </dgm:pt>
    <dgm:pt modelId="{753958CC-AE7F-C846-B27D-ED047B136808}" type="sibTrans" cxnId="{9D3AC23E-87E3-BB43-8666-9353229DC48F}">
      <dgm:prSet/>
      <dgm:spPr/>
      <dgm:t>
        <a:bodyPr/>
        <a:lstStyle/>
        <a:p>
          <a:endParaRPr lang="en-US"/>
        </a:p>
      </dgm:t>
    </dgm:pt>
    <dgm:pt modelId="{066A7990-AD35-3D42-A854-B39CAC6135D9}">
      <dgm:prSet phldrT="[Text]"/>
      <dgm:spPr>
        <a:solidFill>
          <a:srgbClr val="D02027"/>
        </a:solidFill>
      </dgm:spPr>
      <dgm:t>
        <a:bodyPr/>
        <a:lstStyle/>
        <a:p>
          <a:r>
            <a:rPr lang="es" sz="6500" b="0" i="0" dirty="0" smtClean="0">
              <a:solidFill>
                <a:srgbClr val="FFFFFF"/>
              </a:solidFill>
            </a:rPr>
            <a:t>5 estrellas</a:t>
          </a:r>
        </a:p>
      </dgm:t>
    </dgm:pt>
    <dgm:pt modelId="{ACE52219-4B00-1D4E-8D12-04D3D10D5162}" type="parTrans" cxnId="{A7D96EE8-AC6D-8942-9440-AF683E368D41}">
      <dgm:prSet/>
      <dgm:spPr/>
      <dgm:t>
        <a:bodyPr/>
        <a:lstStyle/>
        <a:p>
          <a:endParaRPr lang="en-US"/>
        </a:p>
      </dgm:t>
    </dgm:pt>
    <dgm:pt modelId="{49055C0E-90F6-4B4A-8124-A1EE246ECB76}" type="sibTrans" cxnId="{A7D96EE8-AC6D-8942-9440-AF683E368D41}">
      <dgm:prSet/>
      <dgm:spPr/>
      <dgm:t>
        <a:bodyPr/>
        <a:lstStyle/>
        <a:p>
          <a:endParaRPr lang="en-US"/>
        </a:p>
      </dgm:t>
    </dgm:pt>
    <dgm:pt modelId="{40AD2A2B-7EEC-4E48-A9F9-2D301F90A22F}">
      <dgm:prSet custT="1"/>
      <dgm:spPr>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a:noFill/>
        </a:ln>
      </dgm:spPr>
      <dgm:t>
        <a:bodyPr anchor="ctr"/>
        <a:lstStyle/>
        <a:p>
          <a:r>
            <a:rPr lang="es-MX" sz="2400" dirty="0" smtClean="0"/>
            <a:t>Descripción escrita de su proceso para la evaluación del programa que utilice cinco de las cinco fuentes.</a:t>
          </a:r>
          <a:endParaRPr lang="en-US" sz="2400" dirty="0"/>
        </a:p>
      </dgm:t>
    </dgm:pt>
    <dgm:pt modelId="{9AE78C7B-6189-1845-8D14-A90975B7CCE3}" type="parTrans" cxnId="{5BCBA5E8-EF88-EC49-ADBB-492E4A311C29}">
      <dgm:prSet/>
      <dgm:spPr/>
      <dgm:t>
        <a:bodyPr/>
        <a:lstStyle/>
        <a:p>
          <a:endParaRPr lang="en-US"/>
        </a:p>
      </dgm:t>
    </dgm:pt>
    <dgm:pt modelId="{D9263F63-EC52-4146-8AE6-E4DF563EC4A2}" type="sibTrans" cxnId="{5BCBA5E8-EF88-EC49-ADBB-492E4A311C29}">
      <dgm:prSet/>
      <dgm:spPr/>
      <dgm:t>
        <a:bodyPr/>
        <a:lstStyle/>
        <a:p>
          <a:endParaRPr lang="en-US"/>
        </a:p>
      </dgm:t>
    </dgm:pt>
    <dgm:pt modelId="{D0D01A6E-9679-7942-9CD5-8F0CD00C1FE2}">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MX" sz="2000" dirty="0" smtClean="0"/>
            <a:t>Descripción escrita de su proceso anual para la evaluación. </a:t>
          </a:r>
          <a:endParaRPr lang="en-US" sz="2000" dirty="0"/>
        </a:p>
      </dgm:t>
    </dgm:pt>
    <dgm:pt modelId="{DAEF57AF-B160-9E48-8569-7046408EF812}" type="parTrans" cxnId="{FD2F9016-F37F-9443-A693-BECAEF3F9E0C}">
      <dgm:prSet/>
      <dgm:spPr/>
      <dgm:t>
        <a:bodyPr/>
        <a:lstStyle/>
        <a:p>
          <a:endParaRPr lang="en-US"/>
        </a:p>
      </dgm:t>
    </dgm:pt>
    <dgm:pt modelId="{7205EAD3-F987-044D-BA3A-9F243CBCF926}" type="sibTrans" cxnId="{FD2F9016-F37F-9443-A693-BECAEF3F9E0C}">
      <dgm:prSet/>
      <dgm:spPr/>
      <dgm:t>
        <a:bodyPr/>
        <a:lstStyle/>
        <a:p>
          <a:endParaRPr lang="en-US"/>
        </a:p>
      </dgm:t>
    </dgm:pt>
    <dgm:pt modelId="{C8F01D3C-9142-FB44-BE51-94470A5DAB50}">
      <dgm:prSet phldrT="[Text]" custT="1"/>
      <dgm:spPr>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a:noFill/>
        </a:ln>
      </dgm:spPr>
      <dgm:t>
        <a:bodyPr anchor="ctr"/>
        <a:lstStyle/>
        <a:p>
          <a:r>
            <a:rPr lang="es-MX" sz="2400" dirty="0" smtClean="0"/>
            <a:t>Descripción escrita de su proceso para la evaluación del programa que utilice cuatro de las cinco fuentes.</a:t>
          </a:r>
          <a:endParaRPr lang="en-US" sz="2400" dirty="0"/>
        </a:p>
      </dgm:t>
    </dgm:pt>
    <dgm:pt modelId="{6B13259D-9C25-0742-9C05-1E0031ADA313}" type="parTrans" cxnId="{23BE3C48-0E3E-2C42-9DB6-E996D12D38A7}">
      <dgm:prSet/>
      <dgm:spPr/>
      <dgm:t>
        <a:bodyPr/>
        <a:lstStyle/>
        <a:p>
          <a:endParaRPr lang="en-US"/>
        </a:p>
      </dgm:t>
    </dgm:pt>
    <dgm:pt modelId="{610876A3-152A-EA4F-B928-A651F6AB65F1}" type="sibTrans" cxnId="{23BE3C48-0E3E-2C42-9DB6-E996D12D38A7}">
      <dgm:prSet/>
      <dgm:spPr/>
      <dgm:t>
        <a:bodyPr/>
        <a:lstStyle/>
        <a:p>
          <a:endParaRPr lang="en-US"/>
        </a:p>
      </dgm:t>
    </dgm:pt>
    <dgm:pt modelId="{0F62EF9B-6963-4778-94FE-E352850D6FE9}">
      <dgm:prSet phldrT="[Text]" custT="1"/>
      <dgm:spPr>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a:noFill/>
        </a:ln>
      </dgm:spPr>
      <dgm:t>
        <a:bodyPr anchor="ctr"/>
        <a:lstStyle/>
        <a:p>
          <a:r>
            <a:rPr lang="es-MX" sz="2000" dirty="0" smtClean="0"/>
            <a:t>Ejemplo escrito de una modificación realizada de su programa en respuesta a una evaluación.</a:t>
          </a:r>
          <a:endParaRPr lang="en-US" sz="2000" dirty="0"/>
        </a:p>
      </dgm:t>
    </dgm:pt>
    <dgm:pt modelId="{570FBEEC-AB28-4CE7-8236-C911F6C9780C}" type="parTrans" cxnId="{40854122-B5D7-49DA-ACC4-C02499ADF152}">
      <dgm:prSet/>
      <dgm:spPr/>
    </dgm:pt>
    <dgm:pt modelId="{CF387DDA-F3AA-40CC-B50F-8737A680CB72}" type="sibTrans" cxnId="{40854122-B5D7-49DA-ACC4-C02499ADF152}">
      <dgm:prSet/>
      <dgm:spPr/>
    </dgm:pt>
    <dgm:pt modelId="{906C1F50-CA77-634E-9691-F29D4FC9F4AC}" type="pres">
      <dgm:prSet presAssocID="{A4271B27-25EF-EF43-8871-0F356A1B5E43}" presName="Name0" presStyleCnt="0">
        <dgm:presLayoutVars>
          <dgm:dir/>
          <dgm:animLvl val="lvl"/>
          <dgm:resizeHandles/>
        </dgm:presLayoutVars>
      </dgm:prSet>
      <dgm:spPr/>
      <dgm:t>
        <a:bodyPr/>
        <a:lstStyle/>
        <a:p>
          <a:endParaRPr lang="en-US"/>
        </a:p>
      </dgm:t>
    </dgm:pt>
    <dgm:pt modelId="{142ABCC6-5E41-4A45-B444-6E2206D5BE05}" type="pres">
      <dgm:prSet presAssocID="{D715BB17-1654-6E40-A04A-C8A92CCDFBC8}" presName="linNode" presStyleCnt="0"/>
      <dgm:spPr/>
    </dgm:pt>
    <dgm:pt modelId="{0F246E25-F403-5548-AF57-6DDA04A5A6A2}" type="pres">
      <dgm:prSet presAssocID="{D715BB17-1654-6E40-A04A-C8A92CCDFBC8}" presName="parentShp" presStyleLbl="node1" presStyleIdx="0" presStyleCnt="3" custScaleX="90910" custScaleY="90910">
        <dgm:presLayoutVars>
          <dgm:bulletEnabled val="1"/>
        </dgm:presLayoutVars>
      </dgm:prSet>
      <dgm:spPr/>
      <dgm:t>
        <a:bodyPr/>
        <a:lstStyle/>
        <a:p>
          <a:endParaRPr lang="en-US"/>
        </a:p>
      </dgm:t>
    </dgm:pt>
    <dgm:pt modelId="{4A3026D2-0489-BC42-948D-1014A8B91B65}" type="pres">
      <dgm:prSet presAssocID="{D715BB17-1654-6E40-A04A-C8A92CCDFBC8}" presName="childShp" presStyleLbl="bgAccFollowNode1" presStyleIdx="0" presStyleCnt="3" custScaleX="108116" custLinFactNeighborX="-3639">
        <dgm:presLayoutVars>
          <dgm:bulletEnabled val="1"/>
        </dgm:presLayoutVars>
      </dgm:prSet>
      <dgm:spPr/>
      <dgm:t>
        <a:bodyPr/>
        <a:lstStyle/>
        <a:p>
          <a:endParaRPr lang="en-US"/>
        </a:p>
      </dgm:t>
    </dgm:pt>
    <dgm:pt modelId="{A8AC7BFF-4C1C-684E-A61E-301854006E4C}" type="pres">
      <dgm:prSet presAssocID="{2E4BF7F3-2A47-E14B-B9C3-54C461C613A2}" presName="spacing" presStyleCnt="0"/>
      <dgm:spPr/>
    </dgm:pt>
    <dgm:pt modelId="{BEC9E9B9-33EA-314F-B9D1-359E56D852AA}" type="pres">
      <dgm:prSet presAssocID="{5EE33059-618B-544F-824E-3AD0CD43118B}" presName="linNode" presStyleCnt="0"/>
      <dgm:spPr/>
    </dgm:pt>
    <dgm:pt modelId="{D896B76E-32EB-1140-B9DC-F57950572393}" type="pres">
      <dgm:prSet presAssocID="{5EE33059-618B-544F-824E-3AD0CD43118B}" presName="parentShp" presStyleLbl="node1" presStyleIdx="1" presStyleCnt="3" custScaleX="90910" custScaleY="90910">
        <dgm:presLayoutVars>
          <dgm:bulletEnabled val="1"/>
        </dgm:presLayoutVars>
      </dgm:prSet>
      <dgm:spPr/>
      <dgm:t>
        <a:bodyPr/>
        <a:lstStyle/>
        <a:p>
          <a:endParaRPr lang="en-US"/>
        </a:p>
      </dgm:t>
    </dgm:pt>
    <dgm:pt modelId="{57A0C2F8-366D-BA47-B066-6BEF5ADF767A}" type="pres">
      <dgm:prSet presAssocID="{5EE33059-618B-544F-824E-3AD0CD43118B}" presName="childShp" presStyleLbl="bgAccFollowNode1" presStyleIdx="1" presStyleCnt="3" custScaleX="107693" custLinFactNeighborX="-3780" custLinFactNeighborY="-1194">
        <dgm:presLayoutVars>
          <dgm:bulletEnabled val="1"/>
        </dgm:presLayoutVars>
      </dgm:prSet>
      <dgm:spPr/>
      <dgm:t>
        <a:bodyPr/>
        <a:lstStyle/>
        <a:p>
          <a:endParaRPr lang="en-US"/>
        </a:p>
      </dgm:t>
    </dgm:pt>
    <dgm:pt modelId="{6702E53F-76E0-AD46-9052-BF399DC9ED74}" type="pres">
      <dgm:prSet presAssocID="{753958CC-AE7F-C846-B27D-ED047B136808}" presName="spacing" presStyleCnt="0"/>
      <dgm:spPr/>
    </dgm:pt>
    <dgm:pt modelId="{2C1B8258-F120-7541-AE2F-0C266E05ED5B}" type="pres">
      <dgm:prSet presAssocID="{066A7990-AD35-3D42-A854-B39CAC6135D9}" presName="linNode" presStyleCnt="0"/>
      <dgm:spPr/>
    </dgm:pt>
    <dgm:pt modelId="{4EAFE5B6-71B7-0B41-82EC-D08FCC16EF5A}" type="pres">
      <dgm:prSet presAssocID="{066A7990-AD35-3D42-A854-B39CAC6135D9}" presName="parentShp" presStyleLbl="node1" presStyleIdx="2" presStyleCnt="3" custScaleX="90910" custScaleY="90910">
        <dgm:presLayoutVars>
          <dgm:bulletEnabled val="1"/>
        </dgm:presLayoutVars>
      </dgm:prSet>
      <dgm:spPr/>
      <dgm:t>
        <a:bodyPr/>
        <a:lstStyle/>
        <a:p>
          <a:endParaRPr lang="en-US"/>
        </a:p>
      </dgm:t>
    </dgm:pt>
    <dgm:pt modelId="{6E37CCFF-3A23-0642-9D00-EEF96B54ED0C}" type="pres">
      <dgm:prSet presAssocID="{066A7990-AD35-3D42-A854-B39CAC6135D9}" presName="childShp" presStyleLbl="bgAccFollowNode1" presStyleIdx="2" presStyleCnt="3" custScaleX="105818" custLinFactNeighborX="-3658" custLinFactNeighborY="0">
        <dgm:presLayoutVars>
          <dgm:bulletEnabled val="1"/>
        </dgm:presLayoutVars>
      </dgm:prSet>
      <dgm:spPr/>
      <dgm:t>
        <a:bodyPr/>
        <a:lstStyle/>
        <a:p>
          <a:endParaRPr lang="en-US"/>
        </a:p>
      </dgm:t>
    </dgm:pt>
  </dgm:ptLst>
  <dgm:cxnLst>
    <dgm:cxn modelId="{9D3AC23E-87E3-BB43-8666-9353229DC48F}" srcId="{A4271B27-25EF-EF43-8871-0F356A1B5E43}" destId="{5EE33059-618B-544F-824E-3AD0CD43118B}" srcOrd="1" destOrd="0" parTransId="{A22E9473-9592-EA4B-83F2-8D30FB3087D5}" sibTransId="{753958CC-AE7F-C846-B27D-ED047B136808}"/>
    <dgm:cxn modelId="{3D5EFB5A-11F5-4223-8783-FE66DDA3B962}" type="presOf" srcId="{5EE33059-618B-544F-824E-3AD0CD43118B}" destId="{D896B76E-32EB-1140-B9DC-F57950572393}" srcOrd="0" destOrd="0" presId="urn:microsoft.com/office/officeart/2005/8/layout/vList6"/>
    <dgm:cxn modelId="{E44D7C5F-EB9D-4482-97D5-32B2D02C1ED3}" type="presOf" srcId="{A4271B27-25EF-EF43-8871-0F356A1B5E43}" destId="{906C1F50-CA77-634E-9691-F29D4FC9F4AC}" srcOrd="0" destOrd="0" presId="urn:microsoft.com/office/officeart/2005/8/layout/vList6"/>
    <dgm:cxn modelId="{FD2F9016-F37F-9443-A693-BECAEF3F9E0C}" srcId="{D715BB17-1654-6E40-A04A-C8A92CCDFBC8}" destId="{D0D01A6E-9679-7942-9CD5-8F0CD00C1FE2}" srcOrd="0" destOrd="0" parTransId="{DAEF57AF-B160-9E48-8569-7046408EF812}" sibTransId="{7205EAD3-F987-044D-BA3A-9F243CBCF926}"/>
    <dgm:cxn modelId="{40854122-B5D7-49DA-ACC4-C02499ADF152}" srcId="{D715BB17-1654-6E40-A04A-C8A92CCDFBC8}" destId="{0F62EF9B-6963-4778-94FE-E352850D6FE9}" srcOrd="1" destOrd="0" parTransId="{570FBEEC-AB28-4CE7-8236-C911F6C9780C}" sibTransId="{CF387DDA-F3AA-40CC-B50F-8737A680CB72}"/>
    <dgm:cxn modelId="{5C26BF4D-54B4-408F-AD68-12D5815C45B7}" type="presOf" srcId="{0F62EF9B-6963-4778-94FE-E352850D6FE9}" destId="{4A3026D2-0489-BC42-948D-1014A8B91B65}" srcOrd="0" destOrd="1" presId="urn:microsoft.com/office/officeart/2005/8/layout/vList6"/>
    <dgm:cxn modelId="{DBA83567-DF56-458A-983C-0CF84920D873}" type="presOf" srcId="{C8F01D3C-9142-FB44-BE51-94470A5DAB50}" destId="{57A0C2F8-366D-BA47-B066-6BEF5ADF767A}" srcOrd="0" destOrd="0" presId="urn:microsoft.com/office/officeart/2005/8/layout/vList6"/>
    <dgm:cxn modelId="{76AD6F26-9335-4FFB-849C-9C5F6D925B12}" type="presOf" srcId="{D0D01A6E-9679-7942-9CD5-8F0CD00C1FE2}" destId="{4A3026D2-0489-BC42-948D-1014A8B91B65}" srcOrd="0" destOrd="0" presId="urn:microsoft.com/office/officeart/2005/8/layout/vList6"/>
    <dgm:cxn modelId="{23BE3C48-0E3E-2C42-9DB6-E996D12D38A7}" srcId="{5EE33059-618B-544F-824E-3AD0CD43118B}" destId="{C8F01D3C-9142-FB44-BE51-94470A5DAB50}" srcOrd="0" destOrd="0" parTransId="{6B13259D-9C25-0742-9C05-1E0031ADA313}" sibTransId="{610876A3-152A-EA4F-B928-A651F6AB65F1}"/>
    <dgm:cxn modelId="{A7D96EE8-AC6D-8942-9440-AF683E368D41}" srcId="{A4271B27-25EF-EF43-8871-0F356A1B5E43}" destId="{066A7990-AD35-3D42-A854-B39CAC6135D9}" srcOrd="2" destOrd="0" parTransId="{ACE52219-4B00-1D4E-8D12-04D3D10D5162}" sibTransId="{49055C0E-90F6-4B4A-8124-A1EE246ECB76}"/>
    <dgm:cxn modelId="{3584E933-EB81-4CE6-AC59-F6C5AA548280}" type="presOf" srcId="{066A7990-AD35-3D42-A854-B39CAC6135D9}" destId="{4EAFE5B6-71B7-0B41-82EC-D08FCC16EF5A}" srcOrd="0" destOrd="0" presId="urn:microsoft.com/office/officeart/2005/8/layout/vList6"/>
    <dgm:cxn modelId="{5587FA65-C75B-4AF5-A027-5E0AAF6A76D5}" type="presOf" srcId="{D715BB17-1654-6E40-A04A-C8A92CCDFBC8}" destId="{0F246E25-F403-5548-AF57-6DDA04A5A6A2}" srcOrd="0" destOrd="0" presId="urn:microsoft.com/office/officeart/2005/8/layout/vList6"/>
    <dgm:cxn modelId="{749F5CBF-4DAB-40E9-829E-F413975F1DA2}" type="presOf" srcId="{40AD2A2B-7EEC-4E48-A9F9-2D301F90A22F}" destId="{6E37CCFF-3A23-0642-9D00-EEF96B54ED0C}" srcOrd="0" destOrd="0" presId="urn:microsoft.com/office/officeart/2005/8/layout/vList6"/>
    <dgm:cxn modelId="{D6D52A10-EA1A-904D-938E-AB64A6206741}" srcId="{A4271B27-25EF-EF43-8871-0F356A1B5E43}" destId="{D715BB17-1654-6E40-A04A-C8A92CCDFBC8}" srcOrd="0" destOrd="0" parTransId="{D3C8EDC0-FC58-2742-B445-51DA5D995E3F}" sibTransId="{2E4BF7F3-2A47-E14B-B9C3-54C461C613A2}"/>
    <dgm:cxn modelId="{5BCBA5E8-EF88-EC49-ADBB-492E4A311C29}" srcId="{066A7990-AD35-3D42-A854-B39CAC6135D9}" destId="{40AD2A2B-7EEC-4E48-A9F9-2D301F90A22F}" srcOrd="0" destOrd="0" parTransId="{9AE78C7B-6189-1845-8D14-A90975B7CCE3}" sibTransId="{D9263F63-EC52-4146-8AE6-E4DF563EC4A2}"/>
    <dgm:cxn modelId="{E050AEE3-AB10-443E-8A6B-BF0FBE66BA1C}" type="presParOf" srcId="{906C1F50-CA77-634E-9691-F29D4FC9F4AC}" destId="{142ABCC6-5E41-4A45-B444-6E2206D5BE05}" srcOrd="0" destOrd="0" presId="urn:microsoft.com/office/officeart/2005/8/layout/vList6"/>
    <dgm:cxn modelId="{D600B042-14B8-4CCD-BC7A-BD57BBC29D67}" type="presParOf" srcId="{142ABCC6-5E41-4A45-B444-6E2206D5BE05}" destId="{0F246E25-F403-5548-AF57-6DDA04A5A6A2}" srcOrd="0" destOrd="0" presId="urn:microsoft.com/office/officeart/2005/8/layout/vList6"/>
    <dgm:cxn modelId="{9FC77165-378C-412A-9C44-17913C22EDDB}" type="presParOf" srcId="{142ABCC6-5E41-4A45-B444-6E2206D5BE05}" destId="{4A3026D2-0489-BC42-948D-1014A8B91B65}" srcOrd="1" destOrd="0" presId="urn:microsoft.com/office/officeart/2005/8/layout/vList6"/>
    <dgm:cxn modelId="{116A8A34-15F9-41B8-9EC4-C153FCAFE5BC}" type="presParOf" srcId="{906C1F50-CA77-634E-9691-F29D4FC9F4AC}" destId="{A8AC7BFF-4C1C-684E-A61E-301854006E4C}" srcOrd="1" destOrd="0" presId="urn:microsoft.com/office/officeart/2005/8/layout/vList6"/>
    <dgm:cxn modelId="{64627853-100F-4DFA-AA8A-3BCD1B3E9481}" type="presParOf" srcId="{906C1F50-CA77-634E-9691-F29D4FC9F4AC}" destId="{BEC9E9B9-33EA-314F-B9D1-359E56D852AA}" srcOrd="2" destOrd="0" presId="urn:microsoft.com/office/officeart/2005/8/layout/vList6"/>
    <dgm:cxn modelId="{7DA63A90-B976-42D5-A990-89C3868ACB39}" type="presParOf" srcId="{BEC9E9B9-33EA-314F-B9D1-359E56D852AA}" destId="{D896B76E-32EB-1140-B9DC-F57950572393}" srcOrd="0" destOrd="0" presId="urn:microsoft.com/office/officeart/2005/8/layout/vList6"/>
    <dgm:cxn modelId="{12EF1A59-4F52-4286-9A93-4C5219BD7856}" type="presParOf" srcId="{BEC9E9B9-33EA-314F-B9D1-359E56D852AA}" destId="{57A0C2F8-366D-BA47-B066-6BEF5ADF767A}" srcOrd="1" destOrd="0" presId="urn:microsoft.com/office/officeart/2005/8/layout/vList6"/>
    <dgm:cxn modelId="{C5786459-A8D8-430F-8512-13DA05005702}" type="presParOf" srcId="{906C1F50-CA77-634E-9691-F29D4FC9F4AC}" destId="{6702E53F-76E0-AD46-9052-BF399DC9ED74}" srcOrd="3" destOrd="0" presId="urn:microsoft.com/office/officeart/2005/8/layout/vList6"/>
    <dgm:cxn modelId="{69DD2D47-783A-468D-A2D6-5DA31CD1F7B4}" type="presParOf" srcId="{906C1F50-CA77-634E-9691-F29D4FC9F4AC}" destId="{2C1B8258-F120-7541-AE2F-0C266E05ED5B}" srcOrd="4" destOrd="0" presId="urn:microsoft.com/office/officeart/2005/8/layout/vList6"/>
    <dgm:cxn modelId="{C8A159EF-99C5-42AE-9206-15703D417158}" type="presParOf" srcId="{2C1B8258-F120-7541-AE2F-0C266E05ED5B}" destId="{4EAFE5B6-71B7-0B41-82EC-D08FCC16EF5A}" srcOrd="0" destOrd="0" presId="urn:microsoft.com/office/officeart/2005/8/layout/vList6"/>
    <dgm:cxn modelId="{31CD0E6C-AD32-4576-8557-9C4C59470176}" type="presParOf" srcId="{2C1B8258-F120-7541-AE2F-0C266E05ED5B}" destId="{6E37CCFF-3A23-0642-9D00-EEF96B54ED0C}" srcOrd="1" destOrd="0" presId="urn:microsoft.com/office/officeart/2005/8/layout/vLis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A16A42A-126D-9849-B350-01A3F6F22D4E}">
      <dsp:nvSpPr>
        <dsp:cNvPr id="0" name=""/>
        <dsp:cNvSpPr/>
      </dsp:nvSpPr>
      <dsp:spPr>
        <a:xfrm>
          <a:off x="2744049" y="1894042"/>
          <a:ext cx="2951063" cy="2819767"/>
        </a:xfrm>
        <a:prstGeom prst="ellipse">
          <a:avLst/>
        </a:prstGeom>
        <a:solidFill>
          <a:schemeClr val="accent1">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s" sz="1600" b="1" i="0" kern="1200" dirty="0" smtClean="0">
              <a:solidFill>
                <a:srgbClr val="1D1B16"/>
              </a:solidFill>
            </a:rPr>
            <a:t>Adquirir el conocimiento y las herramientas necesarias para completar y utilizar de manera efectiva el  </a:t>
          </a:r>
        </a:p>
        <a:p>
          <a:pPr lvl="0" algn="ctr" defTabSz="711200">
            <a:lnSpc>
              <a:spcPct val="90000"/>
            </a:lnSpc>
            <a:spcBef>
              <a:spcPct val="0"/>
            </a:spcBef>
            <a:spcAft>
              <a:spcPct val="35000"/>
            </a:spcAft>
          </a:pPr>
          <a:r>
            <a:rPr lang="es" sz="1600" b="1" i="0" kern="1200" dirty="0" smtClean="0">
              <a:solidFill>
                <a:srgbClr val="1D1B16"/>
              </a:solidFill>
            </a:rPr>
            <a:t>Plan de Mejoramiento de la Calidad (</a:t>
          </a:r>
          <a:r>
            <a:rPr lang="es" sz="1600" b="1" i="1" kern="1200" dirty="0" smtClean="0">
              <a:solidFill>
                <a:srgbClr val="1D1B16"/>
              </a:solidFill>
            </a:rPr>
            <a:t>Quality Improvement Plan</a:t>
          </a:r>
          <a:r>
            <a:rPr lang="es" sz="1600" b="1" i="0" kern="1200" dirty="0" smtClean="0">
              <a:solidFill>
                <a:srgbClr val="1D1B16"/>
              </a:solidFill>
            </a:rPr>
            <a:t>, QIP) de su programa.</a:t>
          </a:r>
        </a:p>
      </dsp:txBody>
      <dsp:txXfrm>
        <a:off x="2744049" y="1894042"/>
        <a:ext cx="2951063" cy="2819767"/>
      </dsp:txXfrm>
    </dsp:sp>
    <dsp:sp modelId="{ACE06CF0-10BF-714C-8511-033F217B5A5B}">
      <dsp:nvSpPr>
        <dsp:cNvPr id="0" name=""/>
        <dsp:cNvSpPr/>
      </dsp:nvSpPr>
      <dsp:spPr>
        <a:xfrm rot="10434306">
          <a:off x="1327675" y="3412497"/>
          <a:ext cx="1618605" cy="657057"/>
        </a:xfrm>
        <a:prstGeom prst="leftArrow">
          <a:avLst>
            <a:gd name="adj1" fmla="val 60000"/>
            <a:gd name="adj2" fmla="val 50000"/>
          </a:avLst>
        </a:prstGeom>
        <a:solidFill>
          <a:schemeClr val="accent2">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9DE6F3F8-5A0C-E64B-AFF5-B21D20FCA825}">
      <dsp:nvSpPr>
        <dsp:cNvPr id="0" name=""/>
        <dsp:cNvSpPr/>
      </dsp:nvSpPr>
      <dsp:spPr>
        <a:xfrm>
          <a:off x="746603" y="3027326"/>
          <a:ext cx="1631648" cy="1668575"/>
        </a:xfrm>
        <a:prstGeom prst="roundRect">
          <a:avLst>
            <a:gd name="adj" fmla="val 10000"/>
          </a:avLst>
        </a:prstGeom>
        <a:solidFill>
          <a:schemeClr val="accent2">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 sz="1800" b="0" i="0" kern="1200" dirty="0" smtClean="0">
              <a:solidFill>
                <a:srgbClr val="1D1B16"/>
              </a:solidFill>
            </a:rPr>
            <a:t>Examinar los estándares de prácticas de administración empresariales del QRIS.</a:t>
          </a:r>
        </a:p>
      </dsp:txBody>
      <dsp:txXfrm>
        <a:off x="746603" y="3027326"/>
        <a:ext cx="1631648" cy="1668575"/>
      </dsp:txXfrm>
    </dsp:sp>
    <dsp:sp modelId="{71FE60D0-6E1E-404B-937C-2076EFE97BD0}">
      <dsp:nvSpPr>
        <dsp:cNvPr id="0" name=""/>
        <dsp:cNvSpPr/>
      </dsp:nvSpPr>
      <dsp:spPr>
        <a:xfrm rot="13639863">
          <a:off x="1631692" y="1136008"/>
          <a:ext cx="2157115" cy="657057"/>
        </a:xfrm>
        <a:prstGeom prst="leftArrow">
          <a:avLst>
            <a:gd name="adj1" fmla="val 60000"/>
            <a:gd name="adj2" fmla="val 50000"/>
          </a:avLst>
        </a:prstGeom>
        <a:solidFill>
          <a:schemeClr val="accent3">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3D3BDCD2-0457-428D-9563-AF89B606FB33}">
      <dsp:nvSpPr>
        <dsp:cNvPr id="0" name=""/>
        <dsp:cNvSpPr/>
      </dsp:nvSpPr>
      <dsp:spPr>
        <a:xfrm>
          <a:off x="1227064" y="23444"/>
          <a:ext cx="1755898" cy="1972906"/>
        </a:xfrm>
        <a:prstGeom prst="roundRect">
          <a:avLst>
            <a:gd name="adj" fmla="val 10000"/>
          </a:avLst>
        </a:prstGeom>
        <a:solidFill>
          <a:schemeClr val="accent3">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lang="es" sz="1800" b="0" i="0" kern="1200" dirty="0" smtClean="0">
              <a:solidFill>
                <a:srgbClr val="1D1B16"/>
              </a:solidFill>
            </a:rPr>
            <a:t>Discutir la aplicación de los estándares de prácticas de administración  empresariales en su programa.</a:t>
          </a:r>
        </a:p>
      </dsp:txBody>
      <dsp:txXfrm>
        <a:off x="1227064" y="23444"/>
        <a:ext cx="1755898" cy="1972906"/>
      </dsp:txXfrm>
    </dsp:sp>
    <dsp:sp modelId="{25D9ABEE-4784-2247-8AA3-9B67C9DF7E1B}">
      <dsp:nvSpPr>
        <dsp:cNvPr id="0" name=""/>
        <dsp:cNvSpPr/>
      </dsp:nvSpPr>
      <dsp:spPr>
        <a:xfrm rot="18651340">
          <a:off x="4773711" y="1312211"/>
          <a:ext cx="1652819" cy="657057"/>
        </a:xfrm>
        <a:prstGeom prst="leftArrow">
          <a:avLst>
            <a:gd name="adj1" fmla="val 60000"/>
            <a:gd name="adj2" fmla="val 50000"/>
          </a:avLst>
        </a:prstGeom>
        <a:solidFill>
          <a:schemeClr val="accent4">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AEB08C33-2388-AE4A-9E87-792F7C5E8063}">
      <dsp:nvSpPr>
        <dsp:cNvPr id="0" name=""/>
        <dsp:cNvSpPr/>
      </dsp:nvSpPr>
      <dsp:spPr>
        <a:xfrm>
          <a:off x="5169050" y="-139101"/>
          <a:ext cx="2269213" cy="2066681"/>
        </a:xfrm>
        <a:prstGeom prst="roundRect">
          <a:avLst>
            <a:gd name="adj" fmla="val 10000"/>
          </a:avLst>
        </a:prstGeom>
        <a:solidFill>
          <a:schemeClr val="accent4">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es" sz="1400" b="0" i="0" kern="1200" dirty="0" smtClean="0">
              <a:solidFill>
                <a:srgbClr val="1D1B16"/>
              </a:solidFill>
            </a:rPr>
            <a:t>Crear documentación de polizas que cumplan con los estándares de prácticas de administración y empresariales del Sistema de Evaluación y Mejoramiento de la Calidad (</a:t>
          </a:r>
          <a:r>
            <a:rPr lang="es" sz="1400" b="0" i="1" kern="1200" dirty="0" smtClean="0">
              <a:solidFill>
                <a:srgbClr val="1D1B16"/>
              </a:solidFill>
            </a:rPr>
            <a:t>Quality Rating and Improvement System</a:t>
          </a:r>
          <a:r>
            <a:rPr lang="es" sz="1400" b="0" i="0" kern="1200" dirty="0" smtClean="0">
              <a:solidFill>
                <a:srgbClr val="1D1B16"/>
              </a:solidFill>
            </a:rPr>
            <a:t>, QRIS). </a:t>
          </a:r>
        </a:p>
      </dsp:txBody>
      <dsp:txXfrm>
        <a:off x="5169050" y="-139101"/>
        <a:ext cx="2269213" cy="2066681"/>
      </dsp:txXfrm>
    </dsp:sp>
    <dsp:sp modelId="{1D81189D-EFFE-F443-BACB-4CA60328CD18}">
      <dsp:nvSpPr>
        <dsp:cNvPr id="0" name=""/>
        <dsp:cNvSpPr/>
      </dsp:nvSpPr>
      <dsp:spPr>
        <a:xfrm rot="809513">
          <a:off x="5575623" y="3438759"/>
          <a:ext cx="1456013" cy="657057"/>
        </a:xfrm>
        <a:prstGeom prst="leftArrow">
          <a:avLst>
            <a:gd name="adj1" fmla="val 60000"/>
            <a:gd name="adj2" fmla="val 50000"/>
          </a:avLst>
        </a:prstGeom>
        <a:solidFill>
          <a:schemeClr val="accent5">
            <a:hueOff val="0"/>
            <a:satOff val="0"/>
            <a:lumOff val="0"/>
            <a:alphaOff val="0"/>
          </a:schemeClr>
        </a:solidFill>
        <a:ln>
          <a:noFill/>
        </a:ln>
        <a:effectLst>
          <a:outerShdw blurRad="38100" dist="30000" dir="5400000" rotWithShape="0">
            <a:srgbClr val="000000">
              <a:alpha val="45000"/>
            </a:srgbClr>
          </a:outerShdw>
        </a:effectLst>
      </dsp:spPr>
      <dsp:style>
        <a:lnRef idx="0">
          <a:scrgbClr r="0" g="0" b="0"/>
        </a:lnRef>
        <a:fillRef idx="1">
          <a:scrgbClr r="0" g="0" b="0"/>
        </a:fillRef>
        <a:effectRef idx="1">
          <a:scrgbClr r="0" g="0" b="0"/>
        </a:effectRef>
        <a:fontRef idx="minor">
          <a:schemeClr val="lt1"/>
        </a:fontRef>
      </dsp:style>
    </dsp:sp>
    <dsp:sp modelId="{E6A491BB-1345-CD46-AC1D-456C30825200}">
      <dsp:nvSpPr>
        <dsp:cNvPr id="0" name=""/>
        <dsp:cNvSpPr/>
      </dsp:nvSpPr>
      <dsp:spPr>
        <a:xfrm>
          <a:off x="6049032" y="2492309"/>
          <a:ext cx="1975158" cy="2230017"/>
        </a:xfrm>
        <a:prstGeom prst="roundRect">
          <a:avLst>
            <a:gd name="adj" fmla="val 10000"/>
          </a:avLst>
        </a:prstGeom>
        <a:solidFill>
          <a:schemeClr val="accent5">
            <a:hueOff val="0"/>
            <a:satOff val="0"/>
            <a:lumOff val="0"/>
            <a:alphaOff val="0"/>
          </a:schemeClr>
        </a:solidFill>
        <a:ln w="47625" cap="flat" cmpd="dbl" algn="ctr">
          <a:solidFill>
            <a:schemeClr val="lt1">
              <a:hueOff val="0"/>
              <a:satOff val="0"/>
              <a:lumOff val="0"/>
              <a:alphaOff val="0"/>
            </a:schemeClr>
          </a:solidFill>
          <a:prstDash val="solid"/>
        </a:ln>
        <a:effectLst>
          <a:outerShdw blurRad="38100" dist="30000" dir="5400000" rotWithShape="0">
            <a:srgbClr val="000000">
              <a:alpha val="45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30480" tIns="30480" rIns="30480" bIns="30480" numCol="1" spcCol="1270" anchor="ctr" anchorCtr="0">
          <a:noAutofit/>
        </a:bodyPr>
        <a:lstStyle/>
        <a:p>
          <a:pPr lvl="0" algn="ctr" defTabSz="711200">
            <a:lnSpc>
              <a:spcPct val="90000"/>
            </a:lnSpc>
            <a:spcBef>
              <a:spcPct val="0"/>
            </a:spcBef>
            <a:spcAft>
              <a:spcPct val="35000"/>
            </a:spcAft>
          </a:pPr>
          <a:r>
            <a:rPr lang="es" sz="1600" b="0" i="0" kern="1200" dirty="0" smtClean="0">
              <a:solidFill>
                <a:srgbClr val="1D1B16"/>
              </a:solidFill>
            </a:rPr>
            <a:t>Discutir las estrategias y tácticas para lograr la implementación de los estándares de prácticas de administración  empresariales a nivel programa.</a:t>
          </a:r>
        </a:p>
      </dsp:txBody>
      <dsp:txXfrm>
        <a:off x="6049032" y="2492309"/>
        <a:ext cx="1975158" cy="223001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MX" sz="2400" kern="1200" dirty="0" smtClean="0"/>
            <a:t>El programa guarda registros comerciales que incluyen ingresos, gastos, registros tributarios.</a:t>
          </a:r>
          <a:endParaRPr lang="en-US" sz="2400" kern="1200" dirty="0">
            <a:solidFill>
              <a:schemeClr val="tx1"/>
            </a:solidFill>
          </a:endParaRPr>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3 estrellas</a:t>
          </a:r>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MX" sz="2400" kern="1200" dirty="0" smtClean="0"/>
            <a:t>Las prácticas comerciales del programa incluyen actividades de planificación, como proyecciones comerciales, un plan de negocios, un presupuesto, etc.</a:t>
          </a:r>
          <a:endParaRPr lang="en-US" sz="18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4 estrellas</a:t>
          </a:r>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1430"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es" sz="1800" b="0" i="0" kern="1200" dirty="0" smtClean="0">
              <a:solidFill>
                <a:srgbClr val="1D1B16"/>
              </a:solidFill>
            </a:rPr>
            <a:t>Ninguna </a:t>
          </a:r>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5 estrellas</a:t>
          </a:r>
        </a:p>
      </dsp:txBody>
      <dsp:txXfrm>
        <a:off x="6465" y="3583290"/>
        <a:ext cx="3238532" cy="1450742"/>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A3026D2-0489-BC42-948D-1014A8B91B65}">
      <dsp:nvSpPr>
        <dsp:cNvPr id="0" name=""/>
        <dsp:cNvSpPr/>
      </dsp:nvSpPr>
      <dsp:spPr>
        <a:xfrm>
          <a:off x="3071727" y="0"/>
          <a:ext cx="5703861" cy="1595800"/>
        </a:xfrm>
        <a:prstGeom prst="rightArrow">
          <a:avLst>
            <a:gd name="adj1" fmla="val 75000"/>
            <a:gd name="adj2" fmla="val 50000"/>
          </a:avLst>
        </a:prstGeom>
        <a:gradFill flip="none" rotWithShape="0">
          <a:gsLst>
            <a:gs pos="0">
              <a:srgbClr val="92B635">
                <a:tint val="66000"/>
                <a:satMod val="160000"/>
              </a:srgbClr>
            </a:gs>
            <a:gs pos="50000">
              <a:srgbClr val="92B635">
                <a:tint val="44500"/>
                <a:satMod val="160000"/>
              </a:srgbClr>
            </a:gs>
            <a:gs pos="100000">
              <a:srgbClr val="92B635">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MX" sz="2400" kern="1200" dirty="0" smtClean="0"/>
            <a:t>Descripción escrita de tres tipos de registros comerciales utilizados.</a:t>
          </a:r>
          <a:endParaRPr lang="en-US" sz="2400" kern="1200" dirty="0"/>
        </a:p>
      </dsp:txBody>
      <dsp:txXfrm>
        <a:off x="3071727" y="0"/>
        <a:ext cx="5703861" cy="1595800"/>
      </dsp:txXfrm>
    </dsp:sp>
    <dsp:sp modelId="{0F246E25-F403-5548-AF57-6DDA04A5A6A2}">
      <dsp:nvSpPr>
        <dsp:cNvPr id="0" name=""/>
        <dsp:cNvSpPr/>
      </dsp:nvSpPr>
      <dsp:spPr>
        <a:xfrm>
          <a:off x="2297" y="72529"/>
          <a:ext cx="3197417" cy="1450742"/>
        </a:xfrm>
        <a:prstGeom prst="roundRect">
          <a:avLst/>
        </a:prstGeom>
        <a:solidFill>
          <a:srgbClr val="92B635"/>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3 estrellas</a:t>
          </a:r>
        </a:p>
      </dsp:txBody>
      <dsp:txXfrm>
        <a:off x="2297" y="72529"/>
        <a:ext cx="3197417" cy="1450742"/>
      </dsp:txXfrm>
    </dsp:sp>
    <dsp:sp modelId="{57A0C2F8-366D-BA47-B066-6BEF5ADF767A}">
      <dsp:nvSpPr>
        <dsp:cNvPr id="0" name=""/>
        <dsp:cNvSpPr/>
      </dsp:nvSpPr>
      <dsp:spPr>
        <a:xfrm>
          <a:off x="3073845" y="1736326"/>
          <a:ext cx="5698404" cy="1595800"/>
        </a:xfrm>
        <a:prstGeom prst="rightArrow">
          <a:avLst>
            <a:gd name="adj1" fmla="val 75000"/>
            <a:gd name="adj2" fmla="val 50000"/>
          </a:avLst>
        </a:prstGeom>
        <a:gradFill flip="none" rotWithShape="0">
          <a:gsLst>
            <a:gs pos="0">
              <a:srgbClr val="40766F">
                <a:tint val="66000"/>
                <a:satMod val="160000"/>
              </a:srgbClr>
            </a:gs>
            <a:gs pos="50000">
              <a:srgbClr val="40766F">
                <a:tint val="44500"/>
                <a:satMod val="160000"/>
              </a:srgbClr>
            </a:gs>
            <a:gs pos="100000">
              <a:srgbClr val="40766F">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t" anchorCtr="0">
          <a:noAutofit/>
        </a:bodyPr>
        <a:lstStyle/>
        <a:p>
          <a:pPr marL="228600" lvl="1" indent="-228600" algn="l" defTabSz="1066800">
            <a:lnSpc>
              <a:spcPct val="90000"/>
            </a:lnSpc>
            <a:spcBef>
              <a:spcPct val="0"/>
            </a:spcBef>
            <a:spcAft>
              <a:spcPct val="15000"/>
            </a:spcAft>
            <a:buChar char="••"/>
          </a:pPr>
          <a:r>
            <a:rPr lang="es-MX" sz="2400" kern="1200" dirty="0" smtClean="0"/>
            <a:t>Descripción escrita de las actividades de planificación llevadas a cabo. Copia de los libros registro utilizados para la planificación.</a:t>
          </a:r>
          <a:endParaRPr lang="en-US" sz="2400" kern="1200" dirty="0"/>
        </a:p>
      </dsp:txBody>
      <dsp:txXfrm>
        <a:off x="3073845" y="1736326"/>
        <a:ext cx="5698404" cy="1595800"/>
      </dsp:txXfrm>
    </dsp:sp>
    <dsp:sp modelId="{D896B76E-32EB-1140-B9DC-F57950572393}">
      <dsp:nvSpPr>
        <dsp:cNvPr id="0" name=""/>
        <dsp:cNvSpPr/>
      </dsp:nvSpPr>
      <dsp:spPr>
        <a:xfrm>
          <a:off x="281" y="1827909"/>
          <a:ext cx="3206905" cy="1450742"/>
        </a:xfrm>
        <a:prstGeom prst="roundRect">
          <a:avLst/>
        </a:prstGeom>
        <a:solidFill>
          <a:srgbClr val="40766F"/>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4 estrellas</a:t>
          </a:r>
        </a:p>
      </dsp:txBody>
      <dsp:txXfrm>
        <a:off x="281" y="1827909"/>
        <a:ext cx="3206905" cy="1450742"/>
      </dsp:txXfrm>
    </dsp:sp>
    <dsp:sp modelId="{6E37CCFF-3A23-0642-9D00-EEF96B54ED0C}">
      <dsp:nvSpPr>
        <dsp:cNvPr id="0" name=""/>
        <dsp:cNvSpPr/>
      </dsp:nvSpPr>
      <dsp:spPr>
        <a:xfrm>
          <a:off x="3114686" y="3510761"/>
          <a:ext cx="5654410" cy="1595800"/>
        </a:xfrm>
        <a:prstGeom prst="rightArrow">
          <a:avLst>
            <a:gd name="adj1" fmla="val 75000"/>
            <a:gd name="adj2" fmla="val 50000"/>
          </a:avLst>
        </a:prstGeom>
        <a:gradFill flip="none" rotWithShape="0">
          <a:gsLst>
            <a:gs pos="0">
              <a:srgbClr val="D02027">
                <a:tint val="66000"/>
                <a:satMod val="160000"/>
              </a:srgbClr>
            </a:gs>
            <a:gs pos="50000">
              <a:srgbClr val="D02027">
                <a:tint val="44500"/>
                <a:satMod val="160000"/>
              </a:srgbClr>
            </a:gs>
            <a:gs pos="100000">
              <a:srgbClr val="D02027">
                <a:tint val="23500"/>
                <a:satMod val="160000"/>
              </a:srgbClr>
            </a:gs>
          </a:gsLst>
          <a:path path="circle">
            <a:fillToRect t="100000" r="100000"/>
          </a:path>
          <a:tileRect l="-100000" b="-100000"/>
        </a:gradFill>
        <a:ln w="10000" cap="flat" cmpd="sng" algn="ctr">
          <a:noFill/>
          <a:prstDash val="solid"/>
        </a:ln>
        <a:effectLst/>
      </dsp:spPr>
      <dsp:style>
        <a:lnRef idx="1">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s" sz="2400" b="0" i="0" kern="1200" dirty="0" smtClean="0">
              <a:solidFill>
                <a:srgbClr val="1D1B16"/>
              </a:solidFill>
            </a:rPr>
            <a:t>Ninguna</a:t>
          </a:r>
        </a:p>
      </dsp:txBody>
      <dsp:txXfrm>
        <a:off x="3114686" y="3510761"/>
        <a:ext cx="5654410" cy="1595800"/>
      </dsp:txXfrm>
    </dsp:sp>
    <dsp:sp modelId="{4EAFE5B6-71B7-0B41-82EC-D08FCC16EF5A}">
      <dsp:nvSpPr>
        <dsp:cNvPr id="0" name=""/>
        <dsp:cNvSpPr/>
      </dsp:nvSpPr>
      <dsp:spPr>
        <a:xfrm>
          <a:off x="6465" y="3583290"/>
          <a:ext cx="3238532" cy="1450742"/>
        </a:xfrm>
        <a:prstGeom prst="roundRect">
          <a:avLst/>
        </a:prstGeom>
        <a:solidFill>
          <a:srgbClr val="D02027"/>
        </a:solidFill>
        <a:ln>
          <a:noFill/>
        </a:ln>
        <a:effectLst>
          <a:outerShdw blurRad="38100" dist="300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94310" tIns="97155" rIns="194310" bIns="97155" numCol="1" spcCol="1270" anchor="ctr" anchorCtr="0">
          <a:noAutofit/>
        </a:bodyPr>
        <a:lstStyle/>
        <a:p>
          <a:pPr lvl="0" algn="ctr" defTabSz="2266950">
            <a:lnSpc>
              <a:spcPct val="90000"/>
            </a:lnSpc>
            <a:spcBef>
              <a:spcPct val="0"/>
            </a:spcBef>
            <a:spcAft>
              <a:spcPct val="35000"/>
            </a:spcAft>
          </a:pPr>
          <a:r>
            <a:rPr lang="es" sz="5100" b="0" i="0" kern="1200" dirty="0" smtClean="0">
              <a:solidFill>
                <a:srgbClr val="FFFFFF"/>
              </a:solidFill>
            </a:rPr>
            <a:t>5 estrellas</a:t>
          </a:r>
        </a:p>
      </dsp:txBody>
      <dsp:txXfrm>
        <a:off x="6465" y="3583290"/>
        <a:ext cx="3238532" cy="1450742"/>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56551" y="0"/>
            <a:ext cx="3026833" cy="464185"/>
          </a:xfrm>
          <a:prstGeom prst="rect">
            <a:avLst/>
          </a:prstGeom>
        </p:spPr>
        <p:txBody>
          <a:bodyPr vert="horz" lIns="92872" tIns="46435" rIns="92872" bIns="46435" rtlCol="0"/>
          <a:lstStyle>
            <a:lvl1pPr algn="r">
              <a:defRPr sz="1200"/>
            </a:lvl1pPr>
          </a:lstStyle>
          <a:p>
            <a:fld id="{611721C1-919B-4CD8-979F-527C4F6E6B4B}" type="datetimeFigureOut">
              <a:rPr lang="en-US" smtClean="0"/>
              <a:pPr/>
              <a:t>9/30/2015</a:t>
            </a:fld>
            <a:endParaRPr lang="en-US"/>
          </a:p>
        </p:txBody>
      </p:sp>
      <p:sp>
        <p:nvSpPr>
          <p:cNvPr id="4" name="Footer Placeholder 3"/>
          <p:cNvSpPr>
            <a:spLocks noGrp="1"/>
          </p:cNvSpPr>
          <p:nvPr>
            <p:ph type="ftr" sz="quarter" idx="2"/>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sz="1400" dirty="0"/>
          </a:p>
        </p:txBody>
      </p:sp>
      <p:sp>
        <p:nvSpPr>
          <p:cNvPr id="5" name="Slide Number Placeholder 4"/>
          <p:cNvSpPr>
            <a:spLocks noGrp="1"/>
          </p:cNvSpPr>
          <p:nvPr>
            <p:ph type="sldNum" sz="quarter" idx="3"/>
          </p:nvPr>
        </p:nvSpPr>
        <p:spPr>
          <a:xfrm>
            <a:off x="3956551" y="8817904"/>
            <a:ext cx="3026833" cy="464185"/>
          </a:xfrm>
          <a:prstGeom prst="rect">
            <a:avLst/>
          </a:prstGeom>
        </p:spPr>
        <p:txBody>
          <a:bodyPr vert="horz" lIns="92872" tIns="46435" rIns="92872" bIns="46435" rtlCol="0" anchor="b"/>
          <a:lstStyle>
            <a:lvl1pPr algn="r">
              <a:defRPr sz="1200"/>
            </a:lvl1pPr>
          </a:lstStyle>
          <a:p>
            <a:fld id="{6D32BB5E-B0C5-4A44-A77B-C77238F5E50A}" type="slidenum">
              <a:rPr lang="en-US" smtClean="0"/>
              <a:pPr/>
              <a:t>‹#›</a:t>
            </a:fld>
            <a:endParaRPr lang="en-US"/>
          </a:p>
        </p:txBody>
      </p:sp>
    </p:spTree>
    <p:extLst>
      <p:ext uri="{BB962C8B-B14F-4D97-AF65-F5344CB8AC3E}">
        <p14:creationId xmlns="" xmlns:p14="http://schemas.microsoft.com/office/powerpoint/2010/main" val="12664373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4185"/>
          </a:xfrm>
          <a:prstGeom prst="rect">
            <a:avLst/>
          </a:prstGeom>
        </p:spPr>
        <p:txBody>
          <a:bodyPr vert="horz" lIns="92872" tIns="46435" rIns="92872" bIns="46435" rtlCol="0"/>
          <a:lstStyle>
            <a:lvl1pPr algn="l">
              <a:defRPr sz="1200"/>
            </a:lvl1pPr>
          </a:lstStyle>
          <a:p>
            <a:endParaRPr lang="en-US"/>
          </a:p>
        </p:txBody>
      </p:sp>
      <p:sp>
        <p:nvSpPr>
          <p:cNvPr id="3" name="Date Placeholder 2"/>
          <p:cNvSpPr>
            <a:spLocks noGrp="1"/>
          </p:cNvSpPr>
          <p:nvPr>
            <p:ph type="dt" idx="1"/>
          </p:nvPr>
        </p:nvSpPr>
        <p:spPr>
          <a:xfrm>
            <a:off x="3956551" y="0"/>
            <a:ext cx="3026833" cy="464185"/>
          </a:xfrm>
          <a:prstGeom prst="rect">
            <a:avLst/>
          </a:prstGeom>
        </p:spPr>
        <p:txBody>
          <a:bodyPr vert="horz" lIns="92872" tIns="46435" rIns="92872" bIns="46435" rtlCol="0"/>
          <a:lstStyle>
            <a:lvl1pPr algn="r">
              <a:defRPr sz="1200"/>
            </a:lvl1pPr>
          </a:lstStyle>
          <a:p>
            <a:fld id="{0CAD7CA0-8A39-F048-ADE9-439157D5A4B0}" type="datetimeFigureOut">
              <a:rPr lang="en-US" smtClean="0"/>
              <a:pPr/>
              <a:t>9/30/2015</a:t>
            </a:fld>
            <a:endParaRPr lang="en-US"/>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872" tIns="46435" rIns="92872" bIns="46435" rtlCol="0" anchor="ctr"/>
          <a:lstStyle/>
          <a:p>
            <a:endParaRPr lang="en-US"/>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872" tIns="46435" rIns="92872" bIns="46435"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1" y="8817904"/>
            <a:ext cx="3026833" cy="464185"/>
          </a:xfrm>
          <a:prstGeom prst="rect">
            <a:avLst/>
          </a:prstGeom>
        </p:spPr>
        <p:txBody>
          <a:bodyPr vert="horz" lIns="92872" tIns="46435" rIns="92872" bIns="46435" rtlCol="0" anchor="b"/>
          <a:lstStyle>
            <a:lvl1pPr algn="l">
              <a:defRPr sz="1200"/>
            </a:lvl1pPr>
          </a:lstStyle>
          <a:p>
            <a:endParaRPr lang="en-US"/>
          </a:p>
        </p:txBody>
      </p:sp>
      <p:sp>
        <p:nvSpPr>
          <p:cNvPr id="7" name="Slide Number Placeholder 6"/>
          <p:cNvSpPr>
            <a:spLocks noGrp="1"/>
          </p:cNvSpPr>
          <p:nvPr>
            <p:ph type="sldNum" sz="quarter" idx="5"/>
          </p:nvPr>
        </p:nvSpPr>
        <p:spPr>
          <a:xfrm>
            <a:off x="3956551" y="8817904"/>
            <a:ext cx="3026833" cy="464185"/>
          </a:xfrm>
          <a:prstGeom prst="rect">
            <a:avLst/>
          </a:prstGeom>
        </p:spPr>
        <p:txBody>
          <a:bodyPr vert="horz" lIns="92872" tIns="46435" rIns="92872" bIns="46435" rtlCol="0" anchor="b"/>
          <a:lstStyle>
            <a:lvl1pPr algn="r">
              <a:defRPr sz="1200"/>
            </a:lvl1pPr>
          </a:lstStyle>
          <a:p>
            <a:fld id="{B7FC117F-9C20-5F4F-A638-56BA5BAADFB5}" type="slidenum">
              <a:rPr lang="en-US" smtClean="0"/>
              <a:pPr/>
              <a:t>‹#›</a:t>
            </a:fld>
            <a:endParaRPr lang="en-US"/>
          </a:p>
        </p:txBody>
      </p:sp>
    </p:spTree>
    <p:extLst>
      <p:ext uri="{BB962C8B-B14F-4D97-AF65-F5344CB8AC3E}">
        <p14:creationId xmlns="" xmlns:p14="http://schemas.microsoft.com/office/powerpoint/2010/main" val="3560423826"/>
      </p:ext>
    </p:extLst>
  </p:cSld>
  <p:clrMap bg1="lt1" tx1="dk1" bg2="lt2" tx2="dk2" accent1="accent1" accent2="accent2" accent3="accent3" accent4="accent4" accent5="accent5" accent6="accent6" hlink="hlink" folHlink="folHlink"/>
  <p:notesStyle>
    <a:lvl1pPr marL="0" algn="l" defTabSz="457200" rtl="0" eaLnBrk="1" latinLnBrk="0" hangingPunct="1">
      <a:defRPr sz="1400" kern="1200">
        <a:solidFill>
          <a:schemeClr val="tx1"/>
        </a:solidFill>
        <a:latin typeface="+mn-lt"/>
        <a:ea typeface="+mn-ea"/>
        <a:cs typeface="+mn-cs"/>
      </a:defRPr>
    </a:lvl1pPr>
    <a:lvl2pPr marL="457200" algn="l" defTabSz="457200" rtl="0" eaLnBrk="1" latinLnBrk="0" hangingPunct="1">
      <a:defRPr sz="1400" kern="1200">
        <a:solidFill>
          <a:schemeClr val="tx1"/>
        </a:solidFill>
        <a:latin typeface="+mn-lt"/>
        <a:ea typeface="+mn-ea"/>
        <a:cs typeface="+mn-cs"/>
      </a:defRPr>
    </a:lvl2pPr>
    <a:lvl3pPr marL="914400" algn="l" defTabSz="457200" rtl="0" eaLnBrk="1" latinLnBrk="0" hangingPunct="1">
      <a:defRPr sz="1400" kern="1200">
        <a:solidFill>
          <a:schemeClr val="tx1"/>
        </a:solidFill>
        <a:latin typeface="+mn-lt"/>
        <a:ea typeface="+mn-ea"/>
        <a:cs typeface="+mn-cs"/>
      </a:defRPr>
    </a:lvl3pPr>
    <a:lvl4pPr marL="1371600" algn="l" defTabSz="457200" rtl="0" eaLnBrk="1" latinLnBrk="0" hangingPunct="1">
      <a:defRPr sz="1400" kern="1200">
        <a:solidFill>
          <a:schemeClr val="tx1"/>
        </a:solidFill>
        <a:latin typeface="+mn-lt"/>
        <a:ea typeface="+mn-ea"/>
        <a:cs typeface="+mn-cs"/>
      </a:defRPr>
    </a:lvl4pPr>
    <a:lvl5pPr marL="1828800" algn="l" defTabSz="457200" rtl="0" eaLnBrk="1" latinLnBrk="0" hangingPunct="1">
      <a:defRPr sz="14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400" b="0" i="0" dirty="0" smtClean="0">
                <a:solidFill>
                  <a:srgbClr val="000000"/>
                </a:solidFill>
              </a:rPr>
              <a:t>Materiales:</a:t>
            </a:r>
          </a:p>
          <a:p>
            <a:r>
              <a:rPr lang="es" sz="1400" b="1" i="0" dirty="0" smtClean="0">
                <a:solidFill>
                  <a:srgbClr val="000000"/>
                </a:solidFill>
              </a:rPr>
              <a:t>Todos los participantes deben traer su Plan de Mejoramiento de la Calidad (QIP) a la sesión de capacitación.</a:t>
            </a:r>
          </a:p>
          <a:p>
            <a:endParaRPr lang="en-US" dirty="0" smtClean="0"/>
          </a:p>
          <a:p>
            <a:r>
              <a:rPr lang="es" sz="1400" b="1" i="0" dirty="0" smtClean="0">
                <a:solidFill>
                  <a:srgbClr val="000000"/>
                </a:solidFill>
              </a:rPr>
              <a:t>También necesitará un retroproyector y transparencias impresas de diversas páginas del QIP.</a:t>
            </a:r>
          </a:p>
          <a:p>
            <a:endParaRPr lang="en-US" dirty="0" smtClean="0"/>
          </a:p>
          <a:p>
            <a:r>
              <a:rPr lang="es" sz="1400" b="0" i="0" dirty="0" smtClean="0">
                <a:solidFill>
                  <a:srgbClr val="000000"/>
                </a:solidFill>
              </a:rPr>
              <a:t>Presente a los capacitadores </a:t>
            </a:r>
          </a:p>
          <a:p>
            <a:r>
              <a:rPr lang="es" sz="1400" b="0" i="0" dirty="0" smtClean="0">
                <a:solidFill>
                  <a:srgbClr val="000000"/>
                </a:solidFill>
              </a:rPr>
              <a:t>Pídale a los participantes que se presenten</a:t>
            </a:r>
          </a:p>
          <a:p>
            <a:endParaRPr lang="en-US" dirty="0" smtClean="0"/>
          </a:p>
          <a:p>
            <a:r>
              <a:rPr lang="es" sz="1400" b="0" i="0" dirty="0" smtClean="0">
                <a:solidFill>
                  <a:srgbClr val="000000"/>
                </a:solidFill>
              </a:rPr>
              <a:t>Opcional: Actividad para “romper el hielo” realizada por el capacitador</a:t>
            </a:r>
          </a:p>
          <a:p>
            <a:endParaRPr lang="es" sz="1400" b="0" i="0" dirty="0" smtClean="0">
              <a:solidFill>
                <a:srgbClr val="000000"/>
              </a:solidFill>
            </a:endParaRPr>
          </a:p>
          <a:p>
            <a:r>
              <a:rPr lang="en-US" dirty="0" smtClean="0"/>
              <a:t>Timing: Slides 1-10 should</a:t>
            </a:r>
            <a:r>
              <a:rPr lang="en-US" baseline="0" dirty="0" smtClean="0"/>
              <a:t> take about 30 minutes.</a:t>
            </a:r>
            <a:endParaRPr lang="en-US" dirty="0" smtClean="0"/>
          </a:p>
          <a:p>
            <a:endParaRPr lang="en-US" dirty="0" smtClean="0"/>
          </a:p>
          <a:p>
            <a:r>
              <a:rPr lang="en-US" dirty="0" smtClean="0"/>
              <a:t>Materials:</a:t>
            </a:r>
          </a:p>
          <a:p>
            <a:pPr marL="182880" indent="-182880">
              <a:buFont typeface="Arial" pitchFamily="34" charset="0"/>
              <a:buChar char="•"/>
            </a:pPr>
            <a:r>
              <a:rPr lang="en-US" b="0" dirty="0" smtClean="0"/>
              <a:t>All participants should bring their Quality Improvement Plan to the training session</a:t>
            </a:r>
            <a:r>
              <a:rPr lang="en-US" b="0" baseline="0" dirty="0" smtClean="0"/>
              <a:t>.</a:t>
            </a:r>
          </a:p>
          <a:p>
            <a:pPr marL="182880" indent="-182880">
              <a:buFont typeface="Arial" pitchFamily="34" charset="0"/>
              <a:buChar char="•"/>
            </a:pPr>
            <a:r>
              <a:rPr lang="en-US" b="0" baseline="0" dirty="0" smtClean="0"/>
              <a:t>Portfolios will also be helpful. Plan to have at least one sample portfolio available so that you can refer to the evidence required for each indicator.</a:t>
            </a:r>
          </a:p>
          <a:p>
            <a:pPr marL="182880" indent="-182880">
              <a:buFont typeface="Arial" pitchFamily="34" charset="0"/>
              <a:buChar char="•"/>
            </a:pPr>
            <a:r>
              <a:rPr lang="en-US" b="0" baseline="0" dirty="0" smtClean="0"/>
              <a:t>Dry erase board or flip chart, markers</a:t>
            </a:r>
          </a:p>
          <a:p>
            <a:pPr marL="182880" indent="-182880">
              <a:buFont typeface="Arial" pitchFamily="34" charset="0"/>
              <a:buChar char="•"/>
            </a:pPr>
            <a:r>
              <a:rPr lang="en-US" b="0" baseline="0" dirty="0" smtClean="0"/>
              <a:t>Samples of business planning forms,</a:t>
            </a:r>
          </a:p>
          <a:p>
            <a:pPr marL="182880" indent="-182880">
              <a:buFont typeface="Arial" pitchFamily="34" charset="0"/>
              <a:buChar char="•"/>
            </a:pPr>
            <a:r>
              <a:rPr lang="en-US" b="0" baseline="0" dirty="0" smtClean="0"/>
              <a:t>Sample copies of program evaluation tools such as provider self-evaluation, </a:t>
            </a:r>
            <a:r>
              <a:rPr lang="en-US" b="0" baseline="0" dirty="0" err="1" smtClean="0"/>
              <a:t>FCCERS</a:t>
            </a:r>
            <a:r>
              <a:rPr lang="en-US" b="0" baseline="0" dirty="0" smtClean="0"/>
              <a:t>, BAS (see slide #21), a way for employees to evaluate the program</a:t>
            </a:r>
            <a:endParaRPr lang="en-US" b="0" dirty="0" smtClean="0"/>
          </a:p>
          <a:p>
            <a:endParaRPr lang="en-US" dirty="0" smtClean="0"/>
          </a:p>
          <a:p>
            <a:r>
              <a:rPr lang="en-US" dirty="0" smtClean="0"/>
              <a:t>Introduce trainers, </a:t>
            </a:r>
          </a:p>
          <a:p>
            <a:r>
              <a:rPr lang="en-US" dirty="0" smtClean="0"/>
              <a:t>Ask participants to introduce themselves</a:t>
            </a:r>
          </a:p>
          <a:p>
            <a:endParaRPr lang="en-US" dirty="0" smtClean="0"/>
          </a:p>
          <a:p>
            <a:r>
              <a:rPr lang="en-US" dirty="0" smtClean="0"/>
              <a:t>Optional: Ice breaker activity chosen by the trainer</a:t>
            </a:r>
          </a:p>
          <a:p>
            <a:endParaRPr lang="es" sz="1400" b="0" i="0" dirty="0" smtClean="0">
              <a:solidFill>
                <a:srgbClr val="000000"/>
              </a:solidFill>
            </a:endParaRPr>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 xmlns:p14="http://schemas.microsoft.com/office/powerpoint/2010/main" val="547047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Timing: Slides 1-10 should</a:t>
            </a:r>
            <a:r>
              <a:rPr lang="en-US" baseline="0" dirty="0" smtClean="0"/>
              <a:t> take about 30 minutes.</a:t>
            </a:r>
            <a:endParaRPr lang="en-US" dirty="0" smtClean="0"/>
          </a:p>
          <a:p>
            <a:endParaRPr lang="es" sz="1400" b="0" i="0" dirty="0" smtClean="0">
              <a:solidFill>
                <a:srgbClr val="000000"/>
              </a:solidFill>
            </a:endParaRPr>
          </a:p>
          <a:p>
            <a:r>
              <a:rPr lang="es" sz="1400" b="0" i="0" dirty="0" smtClean="0">
                <a:solidFill>
                  <a:srgbClr val="000000"/>
                </a:solidFill>
              </a:rPr>
              <a:t>Dé tiempo a los participantes para leer los objetivos y discutan según sea necesario</a:t>
            </a:r>
          </a:p>
          <a:p>
            <a:endParaRPr lang="es" sz="1400" b="0" i="0" dirty="0" smtClean="0">
              <a:solidFill>
                <a:srgbClr val="000000"/>
              </a:solidFill>
            </a:endParaRPr>
          </a:p>
          <a:p>
            <a:pPr marL="182880" lvl="1" indent="-182880">
              <a:buFont typeface="Arial" pitchFamily="34" charset="0"/>
              <a:buChar char="•"/>
            </a:pPr>
            <a:r>
              <a:rPr lang="es" sz="1800" b="0" i="0" dirty="0" smtClean="0">
                <a:solidFill>
                  <a:srgbClr val="1D1B16"/>
                </a:solidFill>
              </a:rPr>
              <a:t>Examinar los estándares de prácticas de administración y empresariales del QRIS.</a:t>
            </a:r>
          </a:p>
          <a:p>
            <a:pPr marL="182880" lvl="1" indent="-182880">
              <a:buFont typeface="Arial" pitchFamily="34" charset="0"/>
              <a:buChar char="•"/>
            </a:pPr>
            <a:r>
              <a:rPr lang="es" sz="1800" b="0" i="0" dirty="0" smtClean="0">
                <a:solidFill>
                  <a:srgbClr val="1D1B16"/>
                </a:solidFill>
              </a:rPr>
              <a:t>Discutir la aplicación de los estándares de prácticas de administración y empresariales en su programa.</a:t>
            </a:r>
          </a:p>
          <a:p>
            <a:pPr marL="182880" lvl="1" indent="-182880">
              <a:buFont typeface="Arial" pitchFamily="34" charset="0"/>
              <a:buChar char="•"/>
            </a:pPr>
            <a:r>
              <a:rPr lang="es" sz="1400" b="0" i="0" dirty="0" smtClean="0">
                <a:solidFill>
                  <a:srgbClr val="1D1B16"/>
                </a:solidFill>
              </a:rPr>
              <a:t>Crear documentación de políticas que cumplan con los estándares de prácticas de administración y empresariales del Sistema de Evaluación y Mejoramiento de la Calidad (</a:t>
            </a:r>
            <a:r>
              <a:rPr lang="es" sz="1400" b="0" i="1" dirty="0" smtClean="0">
                <a:solidFill>
                  <a:srgbClr val="1D1B16"/>
                </a:solidFill>
              </a:rPr>
              <a:t>Quality Rating and Improvement System</a:t>
            </a:r>
            <a:r>
              <a:rPr lang="es" sz="1400" b="0" i="0" dirty="0" smtClean="0">
                <a:solidFill>
                  <a:srgbClr val="1D1B16"/>
                </a:solidFill>
              </a:rPr>
              <a:t>, QRIS). </a:t>
            </a:r>
          </a:p>
          <a:p>
            <a:pPr marL="182880" lvl="1" indent="-182880">
              <a:buFont typeface="Arial" pitchFamily="34" charset="0"/>
              <a:buChar char="•"/>
            </a:pPr>
            <a:r>
              <a:rPr lang="es" sz="1600" b="0" i="0" dirty="0" smtClean="0">
                <a:solidFill>
                  <a:srgbClr val="1D1B16"/>
                </a:solidFill>
              </a:rPr>
              <a:t>Discutir las estrategias y tácticas para lograr la implementación de los estándares de prácticas de administración y empresariales a nivel programa.</a:t>
            </a:r>
          </a:p>
          <a:p>
            <a:endParaRPr lang="es" sz="1400" b="0" i="0" dirty="0" smtClean="0">
              <a:solidFill>
                <a:srgbClr val="000000"/>
              </a:solidFill>
            </a:endParaRPr>
          </a:p>
          <a:p>
            <a:pPr lvl="0"/>
            <a:r>
              <a:rPr lang="es" sz="1400" b="0" i="0" dirty="0" smtClean="0">
                <a:solidFill>
                  <a:srgbClr val="1D1B16"/>
                </a:solidFill>
              </a:rPr>
              <a:t>Adquirir el conocimiento y las herramientas necesarias para completar y utilizar de manera efectiva el  </a:t>
            </a:r>
          </a:p>
          <a:p>
            <a:pPr lvl="0"/>
            <a:r>
              <a:rPr lang="es" sz="1400" b="0" i="0" dirty="0" smtClean="0">
                <a:solidFill>
                  <a:srgbClr val="1D1B16"/>
                </a:solidFill>
              </a:rPr>
              <a:t>Plan de Mejoramiento de la Calidad (</a:t>
            </a:r>
            <a:r>
              <a:rPr lang="es" sz="1400" b="0" i="1" dirty="0" smtClean="0">
                <a:solidFill>
                  <a:srgbClr val="1D1B16"/>
                </a:solidFill>
              </a:rPr>
              <a:t>Quality Improvement Plan</a:t>
            </a:r>
            <a:r>
              <a:rPr lang="es" sz="1400" b="0" i="0" dirty="0" smtClean="0">
                <a:solidFill>
                  <a:srgbClr val="1D1B16"/>
                </a:solidFill>
              </a:rPr>
              <a:t>, QIP) de su programa.</a:t>
            </a:r>
          </a:p>
          <a:p>
            <a:endParaRPr lang="es" sz="1400" b="0" i="0" dirty="0" smtClean="0">
              <a:solidFill>
                <a:srgbClr val="000000"/>
              </a:solidFill>
            </a:endParaRPr>
          </a:p>
        </p:txBody>
      </p:sp>
      <p:sp>
        <p:nvSpPr>
          <p:cNvPr id="4" name="Slide Number Placeholder 3"/>
          <p:cNvSpPr>
            <a:spLocks noGrp="1"/>
          </p:cNvSpPr>
          <p:nvPr>
            <p:ph type="sldNum" sz="quarter" idx="10"/>
          </p:nvPr>
        </p:nvSpPr>
        <p:spPr/>
        <p:txBody>
          <a:bodyPr/>
          <a:lstStyle/>
          <a:p>
            <a:fld id="{E4FD5924-0C17-2140-A7A0-FC7BF1E21BF5}" type="slidenum">
              <a:rPr lang="en-US" smtClean="0">
                <a:solidFill>
                  <a:prstClr val="black"/>
                </a:solidFill>
                <a:latin typeface="Calibri"/>
              </a:rPr>
              <a:pPr/>
              <a:t>2</a:t>
            </a:fld>
            <a:endParaRPr lang="en-US">
              <a:solidFill>
                <a:prstClr val="black"/>
              </a:solidFill>
              <a:latin typeface="Calibri"/>
            </a:endParaRPr>
          </a:p>
        </p:txBody>
      </p:sp>
    </p:spTree>
    <p:extLst>
      <p:ext uri="{BB962C8B-B14F-4D97-AF65-F5344CB8AC3E}">
        <p14:creationId xmlns="" xmlns:p14="http://schemas.microsoft.com/office/powerpoint/2010/main" val="10170507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 sz="1400" b="0" i="0" dirty="0" smtClean="0">
                <a:solidFill>
                  <a:srgbClr val="000000"/>
                </a:solidFill>
              </a:rPr>
              <a:t>Reflexión con todo el grupo</a:t>
            </a:r>
          </a:p>
          <a:p>
            <a:endParaRPr lang="en-US" dirty="0" smtClean="0"/>
          </a:p>
          <a:p>
            <a:r>
              <a:rPr lang="en-US" dirty="0" smtClean="0"/>
              <a:t>This can be done as a large-group or individual reflection followed by discussion. </a:t>
            </a:r>
          </a:p>
          <a:p>
            <a:r>
              <a:rPr lang="en-US" dirty="0" smtClean="0"/>
              <a:t>Invite</a:t>
            </a:r>
            <a:r>
              <a:rPr lang="en-US" baseline="0" dirty="0" smtClean="0"/>
              <a:t> participants to share the quality improvements they have already made, and the quality improvements they have in mind. </a:t>
            </a:r>
          </a:p>
          <a:p>
            <a:r>
              <a:rPr lang="en-US" baseline="0" dirty="0" smtClean="0"/>
              <a:t>Consider:</a:t>
            </a:r>
          </a:p>
          <a:p>
            <a:pPr>
              <a:buFont typeface="Arial" pitchFamily="34" charset="0"/>
              <a:buChar char="•"/>
            </a:pPr>
            <a:r>
              <a:rPr lang="en-US" baseline="0" dirty="0" smtClean="0"/>
              <a:t>focusing the conversation on participants’ confidence in their ability to make improvements</a:t>
            </a:r>
          </a:p>
          <a:p>
            <a:pPr>
              <a:buFont typeface="Arial" pitchFamily="34" charset="0"/>
              <a:buChar char="•"/>
            </a:pPr>
            <a:r>
              <a:rPr lang="en-US" baseline="0" dirty="0" smtClean="0"/>
              <a:t>focusing the conversation on participants’ reasons for making particular improvements</a:t>
            </a:r>
          </a:p>
          <a:p>
            <a:endParaRPr lang="en-US" dirty="0" smtClean="0"/>
          </a:p>
          <a:p>
            <a:endParaRPr lang="en-US" dirty="0" smtClean="0"/>
          </a:p>
          <a:p>
            <a:endParaRPr lang="en-US"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b="1"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3</a:t>
            </a:fld>
            <a:endParaRPr lang="en-US"/>
          </a:p>
        </p:txBody>
      </p:sp>
    </p:spTree>
    <p:extLst>
      <p:ext uri="{BB962C8B-B14F-4D97-AF65-F5344CB8AC3E}">
        <p14:creationId xmlns="" xmlns:p14="http://schemas.microsoft.com/office/powerpoint/2010/main" val="13054914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7"/>
        <p:cNvGrpSpPr/>
        <p:nvPr/>
      </p:nvGrpSpPr>
      <p:grpSpPr>
        <a:xfrm>
          <a:off x="0" y="0"/>
          <a:ext cx="0" cy="0"/>
          <a:chOff x="0" y="0"/>
          <a:chExt cx="0" cy="0"/>
        </a:xfrm>
      </p:grpSpPr>
      <p:sp>
        <p:nvSpPr>
          <p:cNvPr id="918" name="Shape 918"/>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19" name="Shape 919"/>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4-9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a:spcBef>
                <a:spcPts val="0"/>
              </a:spcBef>
              <a:buNone/>
            </a:pPr>
            <a:endParaRPr sz="1800" b="0" i="0" u="none" strike="noStrike" cap="none" baseline="0" dirty="0"/>
          </a:p>
        </p:txBody>
      </p:sp>
      <p:sp>
        <p:nvSpPr>
          <p:cNvPr id="920" name="Shape 920"/>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2689987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5"/>
        <p:cNvGrpSpPr/>
        <p:nvPr/>
      </p:nvGrpSpPr>
      <p:grpSpPr>
        <a:xfrm>
          <a:off x="0" y="0"/>
          <a:ext cx="0" cy="0"/>
          <a:chOff x="0" y="0"/>
          <a:chExt cx="0" cy="0"/>
        </a:xfrm>
      </p:grpSpPr>
      <p:sp>
        <p:nvSpPr>
          <p:cNvPr id="926" name="Shape 926"/>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27" name="Shape 927"/>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4-9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a:spcBef>
                <a:spcPts val="0"/>
              </a:spcBef>
              <a:buNone/>
            </a:pPr>
            <a:endParaRPr sz="1800" b="0" i="0" u="none" strike="noStrike" cap="none" baseline="0" dirty="0"/>
          </a:p>
        </p:txBody>
      </p:sp>
      <p:sp>
        <p:nvSpPr>
          <p:cNvPr id="928" name="Shape 928"/>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1944694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3"/>
        <p:cNvGrpSpPr/>
        <p:nvPr/>
      </p:nvGrpSpPr>
      <p:grpSpPr>
        <a:xfrm>
          <a:off x="0" y="0"/>
          <a:ext cx="0" cy="0"/>
          <a:chOff x="0" y="0"/>
          <a:chExt cx="0" cy="0"/>
        </a:xfrm>
      </p:grpSpPr>
      <p:sp>
        <p:nvSpPr>
          <p:cNvPr id="934" name="Shape 934"/>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35" name="Shape 935"/>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endParaRPr lang="en-US" sz="18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800" dirty="0" smtClean="0"/>
              <a:t>Slides 4-9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endParaRPr lang="en-US" sz="1800" dirty="0" smtClean="0"/>
          </a:p>
          <a:p>
            <a:endParaRPr lang="en-US" sz="1800" dirty="0" smtClean="0"/>
          </a:p>
          <a:p>
            <a:r>
              <a:rPr lang="en-US" sz="1800" dirty="0" smtClean="0"/>
              <a:t>Focus participants’ attention on the difference between a policy and a written description. A policy is addressed</a:t>
            </a:r>
            <a:r>
              <a:rPr lang="en-US" sz="1800" baseline="0" dirty="0" smtClean="0"/>
              <a:t> to the program’s staff, parents, or visitors, and can be found in a handbook, website, or similar document.</a:t>
            </a:r>
          </a:p>
          <a:p>
            <a:endParaRPr lang="en-US" sz="1800" baseline="0" dirty="0" smtClean="0"/>
          </a:p>
          <a:p>
            <a:r>
              <a:rPr lang="en-US" sz="1800" baseline="0" dirty="0" smtClean="0"/>
              <a:t>A written description is addressed to the portfolio review team and may only be found in the program’s portfolio.</a:t>
            </a:r>
            <a:endParaRPr lang="en-US" sz="1800" dirty="0" smtClean="0"/>
          </a:p>
          <a:p>
            <a:pPr>
              <a:spcBef>
                <a:spcPts val="0"/>
              </a:spcBef>
              <a:buNone/>
            </a:pPr>
            <a:endParaRPr sz="1800" b="0" i="0" u="none" strike="noStrike" cap="none" baseline="0" dirty="0"/>
          </a:p>
        </p:txBody>
      </p:sp>
      <p:sp>
        <p:nvSpPr>
          <p:cNvPr id="936" name="Shape 936"/>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2240292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3"/>
        <p:cNvGrpSpPr/>
        <p:nvPr/>
      </p:nvGrpSpPr>
      <p:grpSpPr>
        <a:xfrm>
          <a:off x="0" y="0"/>
          <a:ext cx="0" cy="0"/>
          <a:chOff x="0" y="0"/>
          <a:chExt cx="0" cy="0"/>
        </a:xfrm>
      </p:grpSpPr>
      <p:sp>
        <p:nvSpPr>
          <p:cNvPr id="954" name="Shape 954"/>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55" name="Shape 955"/>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928543" marR="0" lvl="2" indent="-1443" algn="l" rtl="0">
              <a:spcBef>
                <a:spcPts val="0"/>
              </a:spcBef>
              <a:buNone/>
            </a:pPr>
            <a:endParaRPr sz="1800" b="0" i="0" u="none" strike="noStrike" cap="none" baseline="0" dirty="0"/>
          </a:p>
          <a:p>
            <a:pPr marL="232135" marR="0" lvl="0" indent="-117835" algn="l" defTabSz="457200" rtl="0" eaLnBrk="1" fontAlgn="auto" latinLnBrk="0" hangingPunct="1">
              <a:lnSpc>
                <a:spcPct val="100000"/>
              </a:lnSpc>
              <a:spcBef>
                <a:spcPts val="0"/>
              </a:spcBef>
              <a:spcAft>
                <a:spcPts val="0"/>
              </a:spcAft>
              <a:buClrTx/>
              <a:buSzTx/>
              <a:buFont typeface="Arial"/>
              <a:buNone/>
              <a:tabLst/>
              <a:defRPr/>
            </a:pPr>
            <a:r>
              <a:rPr lang="en-US" sz="1800" dirty="0" smtClean="0"/>
              <a:t>Slides 4-9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marL="232135" marR="0" lvl="0" indent="-117835" algn="l" rtl="0">
              <a:spcBef>
                <a:spcPts val="0"/>
              </a:spcBef>
              <a:buFont typeface="Arial"/>
              <a:buNone/>
            </a:pPr>
            <a:endParaRPr sz="1800" b="0" i="0" u="none" strike="noStrike" cap="none" baseline="0" dirty="0"/>
          </a:p>
          <a:p>
            <a:pPr>
              <a:spcBef>
                <a:spcPts val="0"/>
              </a:spcBef>
              <a:buNone/>
            </a:pPr>
            <a:endParaRPr sz="1800" b="0" i="0" u="none" strike="noStrike" cap="none" baseline="0" dirty="0"/>
          </a:p>
        </p:txBody>
      </p:sp>
      <p:sp>
        <p:nvSpPr>
          <p:cNvPr id="956" name="Shape 956"/>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18863587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4"/>
        <p:cNvGrpSpPr/>
        <p:nvPr/>
      </p:nvGrpSpPr>
      <p:grpSpPr>
        <a:xfrm>
          <a:off x="0" y="0"/>
          <a:ext cx="0" cy="0"/>
          <a:chOff x="0" y="0"/>
          <a:chExt cx="0" cy="0"/>
        </a:xfrm>
      </p:grpSpPr>
      <p:sp>
        <p:nvSpPr>
          <p:cNvPr id="985" name="Shape 985"/>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986" name="Shape 986"/>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a:spcBef>
                <a:spcPts val="0"/>
              </a:spcBef>
              <a:buNone/>
            </a:pPr>
            <a:endParaRPr sz="1800" b="0" i="0" u="none" strike="noStrike" cap="none"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cap="none" baseline="0" dirty="0"/>
              <a:t> </a:t>
            </a:r>
            <a:r>
              <a:rPr lang="en-US" sz="1800" dirty="0" smtClean="0"/>
              <a:t>Slides 4-9 have</a:t>
            </a:r>
            <a:r>
              <a:rPr lang="en-US" sz="1800" baseline="0" dirty="0" smtClean="0"/>
              <a:t> been cut and pasted from the </a:t>
            </a:r>
            <a:r>
              <a:rPr lang="en-US" sz="1800" baseline="0" dirty="0" err="1" smtClean="0"/>
              <a:t>IQT</a:t>
            </a:r>
            <a:r>
              <a:rPr lang="en-US" sz="1800" baseline="0" dirty="0" smtClean="0"/>
              <a:t> training. They are included here as a reminder of the process. Feel free to spend more time or less on them as needed by your group.</a:t>
            </a:r>
            <a:endParaRPr lang="en-US" sz="1800" dirty="0" smtClean="0"/>
          </a:p>
          <a:p>
            <a:pPr>
              <a:spcBef>
                <a:spcPts val="0"/>
              </a:spcBef>
              <a:buNone/>
            </a:pPr>
            <a:endParaRPr lang="en-US" sz="1800" b="0" i="0" u="none" strike="noStrike" cap="none" baseline="0" dirty="0"/>
          </a:p>
        </p:txBody>
      </p:sp>
      <p:sp>
        <p:nvSpPr>
          <p:cNvPr id="987" name="Shape 987"/>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33437240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5"/>
        <p:cNvGrpSpPr/>
        <p:nvPr/>
      </p:nvGrpSpPr>
      <p:grpSpPr>
        <a:xfrm>
          <a:off x="0" y="0"/>
          <a:ext cx="0" cy="0"/>
          <a:chOff x="0" y="0"/>
          <a:chExt cx="0" cy="0"/>
        </a:xfrm>
      </p:grpSpPr>
      <p:sp>
        <p:nvSpPr>
          <p:cNvPr id="1016" name="Shape 1016"/>
          <p:cNvSpPr>
            <a:spLocks noGrp="1" noRot="1" noChangeAspect="1"/>
          </p:cNvSpPr>
          <p:nvPr>
            <p:ph type="sldImg" idx="2"/>
          </p:nvPr>
        </p:nvSpPr>
        <p:spPr>
          <a:xfrm>
            <a:off x="1171575" y="696913"/>
            <a:ext cx="4641850" cy="3481387"/>
          </a:xfrm>
          <a:custGeom>
            <a:avLst/>
            <a:gdLst/>
            <a:ahLst/>
            <a:cxnLst/>
            <a:rect l="0" t="0" r="0" b="0"/>
            <a:pathLst>
              <a:path w="120000" h="120000" extrusionOk="0">
                <a:moveTo>
                  <a:pt x="0" y="0"/>
                </a:moveTo>
                <a:lnTo>
                  <a:pt x="120000" y="0"/>
                </a:lnTo>
                <a:lnTo>
                  <a:pt x="120000" y="120000"/>
                </a:lnTo>
                <a:lnTo>
                  <a:pt x="0" y="120000"/>
                </a:lnTo>
                <a:close/>
              </a:path>
            </a:pathLst>
          </a:custGeom>
          <a:noFill/>
          <a:ln w="12700" cap="flat">
            <a:solidFill>
              <a:srgbClr val="000000"/>
            </a:solidFill>
            <a:prstDash val="solid"/>
            <a:round/>
            <a:headEnd type="none" w="med" len="med"/>
            <a:tailEnd type="none" w="med" len="med"/>
          </a:ln>
        </p:spPr>
      </p:sp>
      <p:sp>
        <p:nvSpPr>
          <p:cNvPr id="1017" name="Shape 1017"/>
          <p:cNvSpPr txBox="1">
            <a:spLocks noGrp="1"/>
          </p:cNvSpPr>
          <p:nvPr>
            <p:ph type="body" idx="1"/>
          </p:nvPr>
        </p:nvSpPr>
        <p:spPr>
          <a:xfrm>
            <a:off x="698500" y="4409758"/>
            <a:ext cx="5588000" cy="4177665"/>
          </a:xfrm>
          <a:prstGeom prst="rect">
            <a:avLst/>
          </a:prstGeom>
          <a:noFill/>
          <a:ln>
            <a:noFill/>
          </a:ln>
        </p:spPr>
        <p:txBody>
          <a:bodyPr lIns="92850" tIns="46425" rIns="92850" bIns="46425" anchor="t" anchorCtr="0">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000" dirty="0" smtClean="0"/>
              <a:t>Slides 4-9 have</a:t>
            </a:r>
            <a:r>
              <a:rPr lang="en-US" sz="1000" baseline="0" dirty="0" smtClean="0"/>
              <a:t> been cut and pasted from the </a:t>
            </a:r>
            <a:r>
              <a:rPr lang="en-US" sz="1000" baseline="0" dirty="0" err="1" smtClean="0"/>
              <a:t>IQT</a:t>
            </a:r>
            <a:r>
              <a:rPr lang="en-US" sz="1000" baseline="0" dirty="0" smtClean="0"/>
              <a:t> training. They are included here as a reminder of the process. Feel free to spend more time or less on them as needed by your group.</a:t>
            </a:r>
            <a:endParaRPr lang="en-US" sz="1000" dirty="0" smtClean="0"/>
          </a:p>
          <a:p>
            <a:pPr>
              <a:spcBef>
                <a:spcPts val="0"/>
              </a:spcBef>
              <a:buNone/>
            </a:pPr>
            <a:endParaRPr sz="1000" b="0" i="0" u="none" strike="noStrike" cap="none" baseline="0" dirty="0"/>
          </a:p>
        </p:txBody>
      </p:sp>
      <p:sp>
        <p:nvSpPr>
          <p:cNvPr id="1018" name="Shape 1018"/>
          <p:cNvSpPr txBox="1">
            <a:spLocks noGrp="1"/>
          </p:cNvSpPr>
          <p:nvPr>
            <p:ph type="sldNum" idx="12"/>
          </p:nvPr>
        </p:nvSpPr>
        <p:spPr>
          <a:xfrm>
            <a:off x="3956551" y="8817903"/>
            <a:ext cx="3026833" cy="464185"/>
          </a:xfrm>
          <a:prstGeom prst="rect">
            <a:avLst/>
          </a:prstGeom>
          <a:noFill/>
          <a:ln>
            <a:noFill/>
          </a:ln>
        </p:spPr>
        <p:txBody>
          <a:bodyPr lIns="92850" tIns="46425" rIns="92850" bIns="46425" anchor="b" anchorCtr="0">
            <a:normAutofit/>
          </a:bodyPr>
          <a:lstStyle/>
          <a:p>
            <a:pPr marL="0" marR="0" lvl="0" indent="0" algn="r" rtl="0">
              <a:spcBef>
                <a:spcPts val="0"/>
              </a:spcBef>
              <a:buSzPct val="25000"/>
              <a:buNone/>
            </a:pPr>
            <a:r>
              <a:rPr lang="en-US"/>
              <a:t> </a:t>
            </a:r>
          </a:p>
        </p:txBody>
      </p:sp>
    </p:spTree>
    <p:extLst>
      <p:ext uri="{BB962C8B-B14F-4D97-AF65-F5344CB8AC3E}">
        <p14:creationId xmlns="" xmlns:p14="http://schemas.microsoft.com/office/powerpoint/2010/main" val="176696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Focus conversation on the Administration</a:t>
            </a:r>
            <a:r>
              <a:rPr lang="en-US" baseline="0" dirty="0" smtClean="0"/>
              <a:t> and Business Practices Domain.</a:t>
            </a:r>
            <a:endParaRPr lang="en-US" dirty="0" smtClean="0"/>
          </a:p>
          <a:p>
            <a:endParaRPr lang="en-US" dirty="0" smtClean="0"/>
          </a:p>
          <a:p>
            <a:r>
              <a:rPr lang="en-US" dirty="0" smtClean="0"/>
              <a:t>Depending</a:t>
            </a:r>
            <a:r>
              <a:rPr lang="en-US" baseline="0" dirty="0" smtClean="0"/>
              <a:t> on how far they are into their QRIS work, p</a:t>
            </a:r>
            <a:r>
              <a:rPr lang="en-US" dirty="0" smtClean="0"/>
              <a:t>articipants may not yet have encountered barriers. If they</a:t>
            </a:r>
            <a:r>
              <a:rPr lang="en-US" baseline="0" dirty="0" smtClean="0"/>
              <a:t> bring up more than a few barriers, you may want to list them on a whiteboard / flip chart page and address them as part of your discussion of each standard / indicator.</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10</a:t>
            </a:fld>
            <a:endParaRPr lang="en-US"/>
          </a:p>
        </p:txBody>
      </p:sp>
    </p:spTree>
    <p:extLst>
      <p:ext uri="{BB962C8B-B14F-4D97-AF65-F5344CB8AC3E}">
        <p14:creationId xmlns="" xmlns:p14="http://schemas.microsoft.com/office/powerpoint/2010/main" val="2871834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11-15 should take about 45</a:t>
            </a:r>
            <a:r>
              <a:rPr lang="en-US" baseline="0" dirty="0" smtClean="0"/>
              <a:t> minutes, including about 15-20 minutes for individual work. </a:t>
            </a:r>
          </a:p>
          <a:p>
            <a:r>
              <a:rPr lang="en-US" baseline="0" dirty="0" smtClean="0"/>
              <a:t>Follow with a 10-15 minute break.</a:t>
            </a:r>
            <a:endParaRPr lang="en-US" dirty="0" smtClean="0"/>
          </a:p>
          <a:p>
            <a:endParaRPr lang="en-US" dirty="0" smtClean="0"/>
          </a:p>
          <a:p>
            <a:r>
              <a:rPr lang="en-US" dirty="0" smtClean="0"/>
              <a:t>Materials: Samples of business planning forms, such as </a:t>
            </a:r>
            <a:r>
              <a:rPr lang="en-US" dirty="0" err="1" smtClean="0"/>
              <a:t>Redleaf</a:t>
            </a:r>
            <a:r>
              <a:rPr lang="en-US" dirty="0" smtClean="0"/>
              <a:t> calendar keeper,</a:t>
            </a:r>
            <a:r>
              <a:rPr lang="en-US" baseline="0" dirty="0" smtClean="0"/>
              <a:t> or other similar forms. </a:t>
            </a:r>
            <a:endParaRPr lang="en-US" dirty="0" smtClean="0"/>
          </a:p>
          <a:p>
            <a:endParaRPr lang="en-US" dirty="0" smtClean="0"/>
          </a:p>
          <a:p>
            <a:r>
              <a:rPr lang="en-US" dirty="0" smtClean="0"/>
              <a:t>Large group discussion </a:t>
            </a:r>
          </a:p>
          <a:p>
            <a:endParaRPr lang="en-US" dirty="0" smtClean="0"/>
          </a:p>
          <a:p>
            <a:r>
              <a:rPr lang="en-US" dirty="0" smtClean="0"/>
              <a:t>Discuss what the standard</a:t>
            </a:r>
            <a:r>
              <a:rPr lang="en-US" baseline="0" dirty="0" smtClean="0"/>
              <a:t> and </a:t>
            </a:r>
            <a:r>
              <a:rPr lang="en-US" dirty="0" smtClean="0"/>
              <a:t>indicators</a:t>
            </a:r>
            <a:r>
              <a:rPr lang="en-US" baseline="0" dirty="0" smtClean="0"/>
              <a:t> mean, why they are included in the QRIS. Some participants may not be familiar with business planning / budgeting / projections. </a:t>
            </a:r>
          </a:p>
          <a:p>
            <a:endParaRPr lang="en-US" baseline="0" dirty="0" smtClean="0"/>
          </a:p>
          <a:p>
            <a:r>
              <a:rPr lang="en-US" dirty="0" smtClean="0"/>
              <a:t>Note that programs should not include actual income, expenses, or tax records in their portfolio – just a description of the records they keep.</a:t>
            </a:r>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11</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written description is addressed to the portfolio review team and may only be found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12</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Large</a:t>
            </a:r>
            <a:r>
              <a:rPr lang="en-US" baseline="0" dirty="0" smtClean="0"/>
              <a:t> group discussion – </a:t>
            </a:r>
          </a:p>
          <a:p>
            <a:r>
              <a:rPr lang="en-US" baseline="0" dirty="0" smtClean="0"/>
              <a:t>How can participants implement this? Do they need software, </a:t>
            </a:r>
            <a:r>
              <a:rPr lang="en-US" baseline="0" dirty="0" err="1" smtClean="0"/>
              <a:t>Redleaf’s</a:t>
            </a:r>
            <a:r>
              <a:rPr lang="en-US" baseline="0" dirty="0" smtClean="0"/>
              <a:t> calendar keeper, an accountant,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describe their </a:t>
            </a:r>
            <a:r>
              <a:rPr lang="en-US" b="1" baseline="0" dirty="0" smtClean="0"/>
              <a:t>recordkeeping practices </a:t>
            </a:r>
            <a:r>
              <a:rPr lang="en-US" baseline="0" dirty="0" smtClean="0"/>
              <a:t>verbally. Write their responses on whiteboard / flip chart. </a:t>
            </a:r>
          </a:p>
          <a:p>
            <a:endParaRPr lang="en-US" baseline="0" dirty="0" smtClean="0"/>
          </a:p>
          <a:p>
            <a:r>
              <a:rPr lang="en-US" baseline="0" dirty="0" smtClean="0"/>
              <a:t>When you get to slide 15, you will lead the group in writing a sample description based on the input everyone has given.</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13</a:t>
            </a:fld>
            <a:endParaRPr lang="en-US"/>
          </a:p>
        </p:txBody>
      </p:sp>
    </p:spTree>
    <p:extLst>
      <p:ext uri="{BB962C8B-B14F-4D97-AF65-F5344CB8AC3E}">
        <p14:creationId xmlns="" xmlns:p14="http://schemas.microsoft.com/office/powerpoint/2010/main" val="4110599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Large</a:t>
            </a:r>
            <a:r>
              <a:rPr lang="en-US" baseline="0" dirty="0" smtClean="0"/>
              <a:t> group discussion –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How can participants implement this? Do they need software, </a:t>
            </a:r>
            <a:r>
              <a:rPr lang="en-US" baseline="0" dirty="0" err="1" smtClean="0"/>
              <a:t>Redleaf’s</a:t>
            </a:r>
            <a:r>
              <a:rPr lang="en-US" baseline="0" dirty="0" smtClean="0"/>
              <a:t> calendar keeper, an accountant, training?  Where can they find the resources they need? Be sure to include in the discussion what kinds of business records participants might use, and that blank forms should be included as evidence. Ask participants to write down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describe their </a:t>
            </a:r>
            <a:r>
              <a:rPr lang="en-US" b="1" baseline="0" dirty="0" smtClean="0"/>
              <a:t>business planning  activities</a:t>
            </a:r>
            <a:r>
              <a:rPr lang="en-US" baseline="0" dirty="0" smtClean="0"/>
              <a:t> verbally. Write their responses on whiteboard / flip chart.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15, you will lead the group in writing a sample description based on the input everyone has given.</a:t>
            </a:r>
          </a:p>
          <a:p>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14</a:t>
            </a:fld>
            <a:endParaRPr lang="en-US"/>
          </a:p>
        </p:txBody>
      </p:sp>
    </p:spTree>
    <p:extLst>
      <p:ext uri="{BB962C8B-B14F-4D97-AF65-F5344CB8AC3E}">
        <p14:creationId xmlns="" xmlns:p14="http://schemas.microsoft.com/office/powerpoint/2010/main" val="28245885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Materials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Dry erase board or flip-chart, markers</a:t>
            </a:r>
          </a:p>
          <a:p>
            <a:pPr marL="0" marR="0"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Large group collaboration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Work together to write a sample description. You may need to do quite a bit of scaffolding here, depending on the participants’ needs. Stress the importance of writing in their own words about their own practices for their portfolio evidence. </a:t>
            </a:r>
          </a:p>
          <a:p>
            <a:endParaRPr lang="en-US" baseline="0" dirty="0" smtClean="0"/>
          </a:p>
          <a:p>
            <a:r>
              <a:rPr lang="en-US" b="0" baseline="0" dirty="0" smtClean="0"/>
              <a:t>Individual work  </a:t>
            </a:r>
          </a:p>
          <a:p>
            <a:r>
              <a:rPr lang="en-US" baseline="0" dirty="0" smtClean="0"/>
              <a:t>Allow participants time to write or outline a rough draft of their own written description. Encourage collaboration / peer-to-peer help. In order to build participants’ ability to write independently for their portfolio, consider asking participants to “buddy up” or work in teams. They should ask you for help only if neither buddy can solve whatever problem they are having. </a:t>
            </a:r>
          </a:p>
          <a:p>
            <a:endParaRPr lang="en-US" baseline="0" dirty="0" smtClean="0"/>
          </a:p>
          <a:p>
            <a:r>
              <a:rPr lang="en-US" baseline="0" dirty="0" smtClean="0"/>
              <a:t>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15</a:t>
            </a:fld>
            <a:endParaRPr lang="en-US"/>
          </a:p>
        </p:txBody>
      </p:sp>
    </p:spTree>
    <p:extLst>
      <p:ext uri="{BB962C8B-B14F-4D97-AF65-F5344CB8AC3E}">
        <p14:creationId xmlns="" xmlns:p14="http://schemas.microsoft.com/office/powerpoint/2010/main" val="28669217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Slides 16-25</a:t>
            </a:r>
            <a:r>
              <a:rPr lang="en-US" baseline="0" dirty="0" smtClean="0"/>
              <a:t> should take about 90 minutes, including about 30 minutes for individual work.</a:t>
            </a:r>
          </a:p>
          <a:p>
            <a:endParaRPr lang="en-US" dirty="0" smtClean="0"/>
          </a:p>
          <a:p>
            <a:r>
              <a:rPr lang="en-US" dirty="0" smtClean="0"/>
              <a:t>Large group discussion </a:t>
            </a:r>
          </a:p>
          <a:p>
            <a:r>
              <a:rPr lang="en-US" dirty="0" smtClean="0"/>
              <a:t>Discuss what the standard</a:t>
            </a:r>
            <a:r>
              <a:rPr lang="en-US" baseline="0" dirty="0" smtClean="0"/>
              <a:t> and </a:t>
            </a:r>
            <a:r>
              <a:rPr lang="en-US" dirty="0" smtClean="0"/>
              <a:t>indicators</a:t>
            </a:r>
            <a:r>
              <a:rPr lang="en-US" baseline="0" dirty="0" smtClean="0"/>
              <a:t> mean, why they are included in the QRIS. Some participants may not be familiar with business planning / budgeting / projections. </a:t>
            </a:r>
          </a:p>
          <a:p>
            <a:endParaRPr lang="en-US" baseline="0" dirty="0" smtClean="0"/>
          </a:p>
          <a:p>
            <a:r>
              <a:rPr lang="en-US" dirty="0" smtClean="0"/>
              <a:t>Note that programs should not include actual income, expenses, or tax records in their portfolio – just a description of the records they keep.</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16</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Mini Lecture</a:t>
            </a:r>
          </a:p>
          <a:p>
            <a:endParaRPr lang="en-US" dirty="0" smtClean="0"/>
          </a:p>
          <a:p>
            <a:r>
              <a:rPr lang="en-US" dirty="0" smtClean="0"/>
              <a:t>Tell participants what kind of </a:t>
            </a:r>
            <a:r>
              <a:rPr lang="en-US" baseline="0" dirty="0" smtClean="0"/>
              <a:t>evidence to include in their portfolio, where it should go, and </a:t>
            </a:r>
            <a:r>
              <a:rPr lang="en-US" dirty="0" smtClean="0"/>
              <a:t>how</a:t>
            </a:r>
            <a:r>
              <a:rPr lang="en-US" baseline="0" dirty="0" smtClean="0"/>
              <a:t> to label it. </a:t>
            </a:r>
            <a:endParaRPr lang="en-US" dirty="0" smtClean="0"/>
          </a:p>
          <a:p>
            <a:r>
              <a:rPr lang="en-US" dirty="0" smtClean="0"/>
              <a:t>If</a:t>
            </a:r>
            <a:r>
              <a:rPr lang="en-US" baseline="0" dirty="0" smtClean="0"/>
              <a:t> participants need it, this is</a:t>
            </a:r>
            <a:r>
              <a:rPr lang="en-US" dirty="0" smtClean="0"/>
              <a:t> a good opportunity to review the difference between</a:t>
            </a:r>
            <a:r>
              <a:rPr lang="en-US" baseline="0" dirty="0" smtClean="0"/>
              <a:t> a written description and a policy.</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A written description is addressed to the portfolio review team and may only be found in the program’s portfolio.</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17</a:t>
            </a:fld>
            <a:endParaRPr lang="en-US">
              <a:solidFill>
                <a:prstClr val="black"/>
              </a:solidFill>
              <a:latin typeface="Calibri"/>
            </a:endParaRPr>
          </a:p>
        </p:txBody>
      </p:sp>
    </p:spTree>
    <p:extLst>
      <p:ext uri="{BB962C8B-B14F-4D97-AF65-F5344CB8AC3E}">
        <p14:creationId xmlns="" xmlns:p14="http://schemas.microsoft.com/office/powerpoint/2010/main" val="3295171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Mini lecture</a:t>
            </a:r>
          </a:p>
          <a:p>
            <a:endParaRPr lang="en-US" dirty="0" smtClean="0"/>
          </a:p>
          <a:p>
            <a:r>
              <a:rPr lang="en-US" dirty="0" smtClean="0"/>
              <a:t>The four options that have a star next to them are recommended</a:t>
            </a:r>
            <a:r>
              <a:rPr lang="en-US" baseline="0" dirty="0" smtClean="0"/>
              <a:t>. Using child outcome data from assessments may require significant amounts of training and can be time consuming and expensive. Programs that want to use this </a:t>
            </a:r>
          </a:p>
          <a:p>
            <a:endParaRPr lang="en-US" baseline="0" dirty="0" smtClean="0"/>
          </a:p>
          <a:p>
            <a:r>
              <a:rPr lang="en-US" baseline="0" dirty="0" smtClean="0"/>
              <a:t>The next 5 slides (19-23) provide an opportunity to discuss each option, how it might be implemented, what training or other resources a program might need.</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dirty="0" smtClean="0"/>
              <a:t>Materials</a:t>
            </a:r>
          </a:p>
          <a:p>
            <a:r>
              <a:rPr lang="en-US" dirty="0" smtClean="0"/>
              <a:t>Sample copies of QRIS Family input survey</a:t>
            </a:r>
          </a:p>
          <a:p>
            <a:endParaRPr lang="en-US" dirty="0" smtClean="0"/>
          </a:p>
          <a:p>
            <a:r>
              <a:rPr lang="en-US" dirty="0" smtClean="0"/>
              <a:t>Note: Standard</a:t>
            </a:r>
            <a:r>
              <a:rPr lang="en-US" baseline="0" dirty="0" smtClean="0"/>
              <a:t> FP1 asks for very similar information. Participants may want to write a description that will meet their needs for both standards (some participants may already have done this work, and can just include it here). </a:t>
            </a:r>
            <a:endParaRPr lang="en-US" dirty="0" smtClean="0"/>
          </a:p>
          <a:p>
            <a:endParaRPr lang="en-US" dirty="0" smtClean="0"/>
          </a:p>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smtClean="0"/>
              <a:t>Materials: Sample copies of self-evaluation forms, samples or resources for employee feedback, other relevant self-evaluation resources</a:t>
            </a:r>
          </a:p>
          <a:p>
            <a:endParaRPr lang="en-US" dirty="0" smtClean="0"/>
          </a:p>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Materials: sample copies of the Family Child Care Environment Rating Scale (</a:t>
            </a:r>
            <a:r>
              <a:rPr lang="en-US" dirty="0" err="1" smtClean="0"/>
              <a:t>FCCERS</a:t>
            </a:r>
            <a:r>
              <a:rPr lang="en-US" dirty="0" smtClean="0"/>
              <a:t>), the</a:t>
            </a:r>
            <a:r>
              <a:rPr lang="en-US" baseline="0" dirty="0" smtClean="0"/>
              <a:t> Business Administration Scale for Family Child Care (BAS), and any other appropriate rating scales.</a:t>
            </a:r>
            <a:endParaRPr lang="en-US" dirty="0" smtClean="0"/>
          </a:p>
          <a:p>
            <a:endParaRPr lang="en-US" dirty="0" smtClean="0"/>
          </a:p>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Materials</a:t>
            </a:r>
          </a:p>
          <a:p>
            <a:r>
              <a:rPr lang="en-US" dirty="0" smtClean="0"/>
              <a:t>Sample of aggregated child outcome data from TS Gold (page 12 and 13 of reports brochure) or a similar</a:t>
            </a:r>
            <a:r>
              <a:rPr lang="en-US" baseline="0" dirty="0" smtClean="0"/>
              <a:t> learning assessment tool.</a:t>
            </a:r>
            <a:endParaRPr lang="en-US" dirty="0" smtClean="0"/>
          </a:p>
          <a:p>
            <a:endParaRPr lang="en-US" dirty="0" smtClean="0"/>
          </a:p>
          <a:p>
            <a:r>
              <a:rPr lang="en-US" dirty="0" smtClean="0"/>
              <a:t>Large</a:t>
            </a:r>
            <a:r>
              <a:rPr lang="en-US" baseline="0" dirty="0" smtClean="0"/>
              <a:t> group discussion – </a:t>
            </a:r>
          </a:p>
          <a:p>
            <a:r>
              <a:rPr lang="en-US" baseline="0" dirty="0" smtClean="0"/>
              <a:t>How can participants implement this? It is likely that most participants will not have any plans or procedures for program evaluation in place. Discussion of types of program / self evaluation. Do they need resources for program evaluation, training?  Where can they find the resources they need? Ask participants to note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verbally describe the </a:t>
            </a:r>
            <a:r>
              <a:rPr lang="en-US" b="1" baseline="0" dirty="0" smtClean="0"/>
              <a:t>program evaluation practices </a:t>
            </a:r>
            <a:r>
              <a:rPr lang="en-US" baseline="0" dirty="0" smtClean="0"/>
              <a:t>they will be / have been using. Ask participants what modifications they have made after doing an evaluation of this type. Write their responses on whiteboard / flip chart. </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When you get to slide 27, you will lead the group in writing a sample description based on the input everyone has given.</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Large</a:t>
            </a:r>
            <a:r>
              <a:rPr lang="en-US" baseline="0" dirty="0" smtClean="0"/>
              <a:t> group discussion – </a:t>
            </a:r>
          </a:p>
          <a:p>
            <a:r>
              <a:rPr lang="en-US" baseline="0" dirty="0" smtClean="0"/>
              <a:t>Discussion of types of program / self evaluation. How can participants implement this? It is likely that most participants will not have any plans or procedures for program evaluation in place. Do participants need resources for program evaluation, training?  Where can they find the resources they need? Ask participants to write down any needed quality improvements in their Quality Improvement Plan, along with the steps they will take to achieve full implementation.</a:t>
            </a:r>
          </a:p>
          <a:p>
            <a:endParaRPr lang="en-US" baseline="0" dirty="0" smtClean="0"/>
          </a:p>
          <a:p>
            <a:r>
              <a:rPr lang="en-US" baseline="0" dirty="0" smtClean="0"/>
              <a:t>Large group brainstorming – </a:t>
            </a:r>
          </a:p>
          <a:p>
            <a:r>
              <a:rPr lang="en-US" baseline="0" dirty="0" smtClean="0"/>
              <a:t>Many QRIS participants find it difficult to write an effective description of their practices. Ask participants to describe their </a:t>
            </a:r>
            <a:r>
              <a:rPr lang="en-US" b="1" baseline="0" dirty="0" smtClean="0"/>
              <a:t>program evaluation practices </a:t>
            </a:r>
            <a:r>
              <a:rPr lang="en-US" baseline="0" dirty="0" smtClean="0"/>
              <a:t>verbally. Write their responses on whiteboard / flip chart. When all who want to have contributed to the list, work together to write a sample description. Stress the importance of writing in their own words about their own practices for their portfolio description. Encourage collaboration / peer-to-peer help.</a:t>
            </a:r>
          </a:p>
          <a:p>
            <a:endParaRPr lang="en-US" baseline="0" dirty="0" smtClean="0"/>
          </a:p>
          <a:p>
            <a:r>
              <a:rPr lang="en-US" baseline="0" dirty="0" smtClean="0"/>
              <a:t>Individual work – </a:t>
            </a:r>
          </a:p>
          <a:p>
            <a:r>
              <a:rPr lang="en-US" baseline="0" dirty="0" smtClean="0"/>
              <a:t>Allow participants time to write or outline a rough draft of their own written description. If time permits and there is interest, invite participants to share their work with the large group. </a:t>
            </a: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aseline="0" dirty="0" smtClean="0"/>
              <a:t>Note to trainer:</a:t>
            </a:r>
          </a:p>
          <a:p>
            <a:r>
              <a:rPr lang="en-US" baseline="0" dirty="0" smtClean="0"/>
              <a:t>The chart on the slide (and the handout) is intended to help participants organize their thoughts about how they will evaluate their program. The </a:t>
            </a:r>
            <a:r>
              <a:rPr lang="en-US" baseline="0" dirty="0" err="1" smtClean="0"/>
              <a:t>FCCERS</a:t>
            </a:r>
            <a:r>
              <a:rPr lang="en-US" baseline="0" dirty="0" smtClean="0"/>
              <a:t>, for example, could be done a few sections at a time a few times per year to make it more manageable. Feel free to alter the chart to reflect the needs of your participants.</a:t>
            </a:r>
          </a:p>
          <a:p>
            <a:endParaRPr lang="en-US" baseline="0" dirty="0" smtClean="0"/>
          </a:p>
          <a:p>
            <a:r>
              <a:rPr lang="en-US" baseline="0" dirty="0" smtClean="0"/>
              <a:t>Large group collaboration-</a:t>
            </a:r>
          </a:p>
          <a:p>
            <a:r>
              <a:rPr lang="en-US" baseline="0" dirty="0" smtClean="0"/>
              <a:t>When all who want to have contributed to the list, work together to write a sample description. You may need to do quite a bit of scaffolding here, depending on the participants’ needs. Stress the importance of writing in their own words about their own practices for their portfolio description. Encourage collaboration / peer-to-peer help.</a:t>
            </a:r>
          </a:p>
          <a:p>
            <a:endParaRPr lang="en-US" baseline="0" dirty="0" smtClean="0"/>
          </a:p>
          <a:p>
            <a:r>
              <a:rPr lang="en-US" baseline="0" dirty="0" smtClean="0"/>
              <a:t>Individual work – </a:t>
            </a:r>
          </a:p>
          <a:p>
            <a:r>
              <a:rPr lang="en-US" baseline="0" dirty="0" smtClean="0"/>
              <a:t>Allow participants time to write or outline a rough draft of their own written description. If time permits and there is interest, invite participants to share their work with the large group. </a:t>
            </a:r>
            <a:endParaRPr lang="en-US" dirty="0" smtClean="0"/>
          </a:p>
          <a:p>
            <a:endParaRPr lang="en-US" dirty="0"/>
          </a:p>
        </p:txBody>
      </p:sp>
      <p:sp>
        <p:nvSpPr>
          <p:cNvPr id="4" name="Slide Number Placeholder 3"/>
          <p:cNvSpPr>
            <a:spLocks noGrp="1"/>
          </p:cNvSpPr>
          <p:nvPr>
            <p:ph type="sldNum" sz="quarter" idx="10"/>
          </p:nvPr>
        </p:nvSpPr>
        <p:spPr/>
        <p:txBody>
          <a:bodyPr/>
          <a:lstStyle/>
          <a:p>
            <a:fld id="{B7FC117F-9C20-5F4F-A638-56BA5BAADFB5}"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26</a:t>
            </a:fld>
            <a:endParaRPr lang="en-US">
              <a:solidFill>
                <a:prstClr val="black"/>
              </a:solidFill>
              <a:latin typeface="Calibri"/>
            </a:endParaRPr>
          </a:p>
        </p:txBody>
      </p:sp>
    </p:spTree>
    <p:extLst>
      <p:ext uri="{BB962C8B-B14F-4D97-AF65-F5344CB8AC3E}">
        <p14:creationId xmlns="" xmlns:p14="http://schemas.microsoft.com/office/powerpoint/2010/main" val="20083140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Make sure to let participants know i</a:t>
            </a:r>
            <a:r>
              <a:rPr lang="en-US" dirty="0" smtClean="0"/>
              <a:t>f you have upcoming training or meetings that might be relevant for them. </a:t>
            </a:r>
          </a:p>
          <a:p>
            <a:endParaRPr lang="en-US" dirty="0"/>
          </a:p>
        </p:txBody>
      </p:sp>
      <p:sp>
        <p:nvSpPr>
          <p:cNvPr id="4" name="Slide Number Placeholder 3"/>
          <p:cNvSpPr>
            <a:spLocks noGrp="1"/>
          </p:cNvSpPr>
          <p:nvPr>
            <p:ph type="sldNum" sz="quarter" idx="10"/>
          </p:nvPr>
        </p:nvSpPr>
        <p:spPr/>
        <p:txBody>
          <a:bodyPr/>
          <a:lstStyle/>
          <a:p>
            <a:fld id="{C029A118-053D-274D-B93B-9540D73E40D4}" type="slidenum">
              <a:rPr lang="en-US" smtClean="0">
                <a:solidFill>
                  <a:prstClr val="black"/>
                </a:solidFill>
                <a:latin typeface="Calibri"/>
              </a:rPr>
              <a:pPr/>
              <a:t>27</a:t>
            </a:fld>
            <a:endParaRPr lang="en-US">
              <a:solidFill>
                <a:prstClr val="black"/>
              </a:solidFill>
              <a:latin typeface="Calibri"/>
            </a:endParaRPr>
          </a:p>
        </p:txBody>
      </p:sp>
    </p:spTree>
    <p:extLst>
      <p:ext uri="{BB962C8B-B14F-4D97-AF65-F5344CB8AC3E}">
        <p14:creationId xmlns="" xmlns:p14="http://schemas.microsoft.com/office/powerpoint/2010/main" val="1866865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1355917-9D38-46A0-BA7E-0D12B5533568}" type="datetime1">
              <a:rPr lang="en-US" smtClean="0">
                <a:latin typeface="Tw Cen MT"/>
              </a:rPr>
              <a:pPr/>
              <a:t>9/30/2015</a:t>
            </a:fld>
            <a:endParaRPr lang="en-US">
              <a:latin typeface="Tw Cen MT"/>
            </a:endParaRPr>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solidFill>
                <a:srgbClr val="3C6E79"/>
              </a:solidFill>
              <a:latin typeface="Tw Cen MT"/>
            </a:endParaRPr>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9180E4DA-F620-7A45-90BE-35F25E5FC9DF}" type="slidenum">
              <a:rPr lang="en-US" smtClean="0">
                <a:solidFill>
                  <a:srgbClr val="3C6E79"/>
                </a:solidFill>
                <a:latin typeface="Tw Cen MT"/>
              </a:rPr>
              <a:pPr/>
              <a:t>‹#›</a:t>
            </a:fld>
            <a:endParaRPr lang="en-US">
              <a:solidFill>
                <a:srgbClr val="3C6E79"/>
              </a:solidFill>
              <a:latin typeface="Tw Cen MT"/>
            </a:endParaRPr>
          </a:p>
        </p:txBody>
      </p:sp>
    </p:spTree>
    <p:extLst>
      <p:ext uri="{BB962C8B-B14F-4D97-AF65-F5344CB8AC3E}">
        <p14:creationId xmlns="" xmlns:p14="http://schemas.microsoft.com/office/powerpoint/2010/main" val="162677863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7ABF454-6E89-40E4-9535-B81C85AF5ED7}" type="datetime1">
              <a:rPr lang="en-US" smtClean="0">
                <a:solidFill>
                  <a:srgbClr val="404037"/>
                </a:solidFill>
                <a:latin typeface="Tw Cen MT"/>
              </a:rPr>
              <a:pPr/>
              <a:t>9/30/2015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475201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1CFB473-A7A8-41F9-8D0C-AB6748EBDD34}" type="datetime1">
              <a:rPr lang="en-US" smtClean="0">
                <a:solidFill>
                  <a:srgbClr val="404037"/>
                </a:solidFill>
                <a:latin typeface="Tw Cen MT"/>
              </a:rPr>
              <a:pPr/>
              <a:t>9/30/2015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p:txBody>
          <a:bodyPr/>
          <a:lstStyle/>
          <a:p>
            <a:endParaRPr lang="en-US">
              <a:solidFill>
                <a:srgbClr val="404037"/>
              </a:solidFill>
              <a:latin typeface="Tw Cen MT"/>
            </a:endParaRPr>
          </a:p>
        </p:txBody>
      </p:sp>
    </p:spTree>
    <p:extLst>
      <p:ext uri="{BB962C8B-B14F-4D97-AF65-F5344CB8AC3E}">
        <p14:creationId xmlns="" xmlns:p14="http://schemas.microsoft.com/office/powerpoint/2010/main" val="382916255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lvl1pPr>
              <a:buClr>
                <a:schemeClr val="bg2">
                  <a:lumMod val="75000"/>
                </a:schemeClr>
              </a:buClr>
              <a:buSzPct val="6000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11" name="Content Placeholder 10"/>
          <p:cNvSpPr>
            <a:spLocks noGrp="1"/>
          </p:cNvSpPr>
          <p:nvPr>
            <p:ph sz="quarter" idx="2"/>
          </p:nvPr>
        </p:nvSpPr>
        <p:spPr>
          <a:xfrm>
            <a:off x="4844901" y="1589567"/>
            <a:ext cx="3886200" cy="4572000"/>
          </a:xfrm>
        </p:spPr>
        <p:txBody>
          <a:bodyPr/>
          <a:lstStyle>
            <a:lvl1pPr>
              <a:buClr>
                <a:schemeClr val="bg2">
                  <a:lumMod val="75000"/>
                </a:schemeClr>
              </a:buClr>
              <a:buSzPct val="60000"/>
              <a:defRPr/>
            </a:lvl1p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8" name="Date Placeholder 7"/>
          <p:cNvSpPr>
            <a:spLocks noGrp="1"/>
          </p:cNvSpPr>
          <p:nvPr>
            <p:ph type="dt" sz="half" idx="15"/>
          </p:nvPr>
        </p:nvSpPr>
        <p:spPr/>
        <p:txBody>
          <a:bodyPr rtlCol="0"/>
          <a:lstStyle/>
          <a:p>
            <a:fld id="{933CF5D6-ABB6-4C77-85E1-5D1E4CA5ECFC}" type="datetime1">
              <a:rPr lang="en-US" smtClean="0">
                <a:solidFill>
                  <a:srgbClr val="404037"/>
                </a:solidFill>
                <a:latin typeface="Tw Cen MT"/>
              </a:rPr>
              <a:pPr/>
              <a:t>9/30/2015</a:t>
            </a:fld>
            <a:endParaRPr lang="en-US">
              <a:solidFill>
                <a:srgbClr val="404037"/>
              </a:solidFill>
              <a:latin typeface="Tw Cen MT"/>
            </a:endParaRPr>
          </a:p>
        </p:txBody>
      </p:sp>
      <p:sp>
        <p:nvSpPr>
          <p:cNvPr id="10" name="Slide Number Placeholder 9"/>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2" name="Footer Placeholder 11"/>
          <p:cNvSpPr>
            <a:spLocks noGrp="1"/>
          </p:cNvSpPr>
          <p:nvPr>
            <p:ph type="ftr" sz="quarter" idx="17"/>
          </p:nvPr>
        </p:nvSpPr>
        <p:spPr/>
        <p:txBody>
          <a:bodyPr rtlCol="0"/>
          <a:lstStyle/>
          <a:p>
            <a:endParaRPr lang="en-US">
              <a:solidFill>
                <a:srgbClr val="404037"/>
              </a:solidFill>
              <a:latin typeface="Tw Cen MT"/>
            </a:endParaRPr>
          </a:p>
        </p:txBody>
      </p:sp>
    </p:spTree>
    <p:extLst>
      <p:ext uri="{BB962C8B-B14F-4D97-AF65-F5344CB8AC3E}">
        <p14:creationId xmlns="" xmlns:p14="http://schemas.microsoft.com/office/powerpoint/2010/main" val="308647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01AFB067-61A7-44C9-AC36-AE52720F459B}" type="datetime1">
              <a:rPr lang="en-US" smtClean="0">
                <a:solidFill>
                  <a:srgbClr val="404037"/>
                </a:solidFill>
                <a:latin typeface="Tw Cen MT"/>
              </a:rPr>
              <a:pPr/>
              <a:t>9/30/2015</a:t>
            </a:fld>
            <a:endParaRPr lang="en-US">
              <a:solidFill>
                <a:srgbClr val="404037"/>
              </a:solidFill>
              <a:latin typeface="Tw Cen MT"/>
            </a:endParaRPr>
          </a:p>
        </p:txBody>
      </p:sp>
      <p:sp>
        <p:nvSpPr>
          <p:cNvPr id="12" name="Slide Number Placeholder 11"/>
          <p:cNvSpPr>
            <a:spLocks noGrp="1"/>
          </p:cNvSpPr>
          <p:nvPr>
            <p:ph type="sldNum" sz="quarter" idx="16"/>
          </p:nvPr>
        </p:nvSpPr>
        <p:spPr/>
        <p:txBody>
          <a:bodyPr rtlCol="0"/>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7"/>
          </p:nvPr>
        </p:nvSpPr>
        <p:spPr/>
        <p:txBody>
          <a:bodyPr rtlCol="0"/>
          <a:lstStyle/>
          <a:p>
            <a:endParaRPr lang="en-US">
              <a:solidFill>
                <a:srgbClr val="404037"/>
              </a:solidFill>
              <a:latin typeface="Tw Cen MT"/>
            </a:endParaRPr>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extLst>
      <p:ext uri="{BB962C8B-B14F-4D97-AF65-F5344CB8AC3E}">
        <p14:creationId xmlns="" xmlns:p14="http://schemas.microsoft.com/office/powerpoint/2010/main" val="319034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EAEB42-1BFF-44F7-BE37-0A3D231C3207}" type="datetime1">
              <a:rPr lang="en-US" smtClean="0">
                <a:solidFill>
                  <a:srgbClr val="404037"/>
                </a:solidFill>
                <a:latin typeface="Tw Cen MT"/>
              </a:rPr>
              <a:pPr/>
              <a:t>9/30/2015</a:t>
            </a:fld>
            <a:endParaRPr lang="en-US">
              <a:solidFill>
                <a:srgbClr val="404037"/>
              </a:solidFill>
              <a:latin typeface="Tw Cen MT"/>
            </a:endParaRPr>
          </a:p>
        </p:txBody>
      </p:sp>
      <p:sp>
        <p:nvSpPr>
          <p:cNvPr id="4" name="Footer Placeholder 3"/>
          <p:cNvSpPr>
            <a:spLocks noGrp="1"/>
          </p:cNvSpPr>
          <p:nvPr>
            <p:ph type="ftr" sz="quarter" idx="11"/>
          </p:nvPr>
        </p:nvSpPr>
        <p:spPr/>
        <p:txBody>
          <a:bodyPr/>
          <a:lstStyle/>
          <a:p>
            <a:endParaRPr lang="en-US">
              <a:solidFill>
                <a:srgbClr val="404037"/>
              </a:solidFill>
              <a:latin typeface="Tw Cen MT"/>
            </a:endParaRPr>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9822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F4AC8A-AA5F-411F-B179-D020530589CD}" type="datetime1">
              <a:rPr lang="en-US" smtClean="0">
                <a:solidFill>
                  <a:srgbClr val="404037"/>
                </a:solidFill>
                <a:latin typeface="Tw Cen MT"/>
              </a:rPr>
              <a:pPr/>
              <a:t>9/30/2015</a:t>
            </a:fld>
            <a:endParaRPr lang="en-US">
              <a:solidFill>
                <a:srgbClr val="404037"/>
              </a:solidFill>
              <a:latin typeface="Tw Cen MT"/>
            </a:endParaRPr>
          </a:p>
        </p:txBody>
      </p:sp>
      <p:sp>
        <p:nvSpPr>
          <p:cNvPr id="3" name="Footer Placeholder 2"/>
          <p:cNvSpPr>
            <a:spLocks noGrp="1"/>
          </p:cNvSpPr>
          <p:nvPr>
            <p:ph type="ftr" sz="quarter" idx="11"/>
          </p:nvPr>
        </p:nvSpPr>
        <p:spPr/>
        <p:txBody>
          <a:bodyPr/>
          <a:lstStyle/>
          <a:p>
            <a:endParaRPr lang="en-US">
              <a:solidFill>
                <a:srgbClr val="404037"/>
              </a:solidFill>
              <a:latin typeface="Tw Cen MT"/>
            </a:endParaRPr>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9180E4DA-F620-7A45-90BE-35F25E5FC9DF}" type="slidenum">
              <a:rPr lang="en-US" smtClean="0">
                <a:solidFill>
                  <a:srgbClr val="404037"/>
                </a:solidFill>
                <a:latin typeface="Tw Cen MT"/>
              </a:rPr>
              <a:pPr/>
              <a:t>‹#›</a:t>
            </a:fld>
            <a:endParaRPr lang="en-US">
              <a:solidFill>
                <a:srgbClr val="404037"/>
              </a:solidFill>
              <a:latin typeface="Tw Cen MT"/>
            </a:endParaRPr>
          </a:p>
        </p:txBody>
      </p:sp>
    </p:spTree>
    <p:extLst>
      <p:ext uri="{BB962C8B-B14F-4D97-AF65-F5344CB8AC3E}">
        <p14:creationId xmlns="" xmlns:p14="http://schemas.microsoft.com/office/powerpoint/2010/main" val="11280122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4E2B4F8-3C17-4A85-9E62-D6D790592737}" type="datetime1">
              <a:rPr lang="en-US" smtClean="0">
                <a:solidFill>
                  <a:srgbClr val="404037"/>
                </a:solidFill>
                <a:latin typeface="Tw Cen MT"/>
              </a:rPr>
              <a:pPr/>
              <a:t>9/30/2015</a:t>
            </a:fld>
            <a:endParaRPr lang="en-US">
              <a:solidFill>
                <a:srgbClr val="404037"/>
              </a:solidFill>
              <a:latin typeface="Tw Cen MT"/>
            </a:endParaRPr>
          </a:p>
        </p:txBody>
      </p:sp>
      <p:sp>
        <p:nvSpPr>
          <p:cNvPr id="6" name="Footer Placeholder 5"/>
          <p:cNvSpPr>
            <a:spLocks noGrp="1"/>
          </p:cNvSpPr>
          <p:nvPr>
            <p:ph type="ftr" sz="quarter" idx="11"/>
          </p:nvPr>
        </p:nvSpPr>
        <p:spPr/>
        <p:txBody>
          <a:bodyPr/>
          <a:lstStyle/>
          <a:p>
            <a:endParaRPr lang="en-US">
              <a:solidFill>
                <a:srgbClr val="404037"/>
              </a:solidFill>
              <a:latin typeface="Tw Cen MT"/>
            </a:endParaRPr>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9180E4DA-F620-7A45-90BE-35F25E5FC9DF}" type="slidenum">
              <a:rPr lang="en-US" smtClean="0">
                <a:latin typeface="Tw Cen MT"/>
              </a:rPr>
              <a:pPr/>
              <a:t>‹#›</a:t>
            </a:fld>
            <a:endParaRPr lang="en-US">
              <a:latin typeface="Tw Cen MT"/>
            </a:endParaRPr>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extLst>
      <p:ext uri="{BB962C8B-B14F-4D97-AF65-F5344CB8AC3E}">
        <p14:creationId xmlns="" xmlns:p14="http://schemas.microsoft.com/office/powerpoint/2010/main" val="3552639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12" name="Date Placeholder 11"/>
          <p:cNvSpPr>
            <a:spLocks noGrp="1"/>
          </p:cNvSpPr>
          <p:nvPr>
            <p:ph type="dt" sz="half" idx="10"/>
          </p:nvPr>
        </p:nvSpPr>
        <p:spPr>
          <a:xfrm>
            <a:off x="6248400" y="6248400"/>
            <a:ext cx="2667000" cy="365125"/>
          </a:xfrm>
        </p:spPr>
        <p:txBody>
          <a:bodyPr rtlCol="0"/>
          <a:lstStyle/>
          <a:p>
            <a:fld id="{D2891336-DBC8-448D-83B8-8BAF8164F949}" type="datetime1">
              <a:rPr lang="en-US" smtClean="0">
                <a:solidFill>
                  <a:srgbClr val="404037"/>
                </a:solidFill>
                <a:latin typeface="Tw Cen MT"/>
              </a:rPr>
              <a:pPr/>
              <a:t>9/30/2015</a:t>
            </a:fld>
            <a:endParaRPr lang="en-US">
              <a:solidFill>
                <a:srgbClr val="404037"/>
              </a:solidFill>
              <a:latin typeface="Tw Cen MT"/>
            </a:endParaRPr>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9180E4DA-F620-7A45-90BE-35F25E5FC9DF}" type="slidenum">
              <a:rPr lang="en-US" smtClean="0">
                <a:latin typeface="Tw Cen MT"/>
              </a:rPr>
              <a:pPr/>
              <a:t>‹#›</a:t>
            </a:fld>
            <a:endParaRPr lang="en-US">
              <a:latin typeface="Tw Cen MT"/>
            </a:endParaRPr>
          </a:p>
        </p:txBody>
      </p:sp>
      <p:sp>
        <p:nvSpPr>
          <p:cNvPr id="14" name="Footer Placeholder 13"/>
          <p:cNvSpPr>
            <a:spLocks noGrp="1"/>
          </p:cNvSpPr>
          <p:nvPr>
            <p:ph type="ftr" sz="quarter" idx="12"/>
          </p:nvPr>
        </p:nvSpPr>
        <p:spPr>
          <a:xfrm>
            <a:off x="1600200" y="6248206"/>
            <a:ext cx="4572000" cy="365125"/>
          </a:xfrm>
        </p:spPr>
        <p:txBody>
          <a:bodyPr rtlCol="0"/>
          <a:lstStyle/>
          <a:p>
            <a:endParaRPr lang="en-US">
              <a:solidFill>
                <a:srgbClr val="404037"/>
              </a:solidFill>
              <a:latin typeface="Tw Cen MT"/>
            </a:endParaRPr>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Drag picture to placeholder or click icon to add</a:t>
            </a:r>
            <a:endParaRPr kumimoji="0" lang="en-US" dirty="0"/>
          </a:p>
        </p:txBody>
      </p:sp>
    </p:spTree>
    <p:extLst>
      <p:ext uri="{BB962C8B-B14F-4D97-AF65-F5344CB8AC3E}">
        <p14:creationId xmlns="" xmlns:p14="http://schemas.microsoft.com/office/powerpoint/2010/main" val="328482064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0C1163E-D5E5-4790-B7A9-8E72DC23AD8B}" type="datetime1">
              <a:rPr lang="en-US" smtClean="0">
                <a:solidFill>
                  <a:srgbClr val="404037"/>
                </a:solidFill>
                <a:latin typeface="Tw Cen MT"/>
              </a:rPr>
              <a:pPr/>
              <a:t>9/30/2015</a:t>
            </a:fld>
            <a:endParaRPr lang="en-US">
              <a:solidFill>
                <a:srgbClr val="404037"/>
              </a:solidFill>
              <a:latin typeface="Tw Cen MT"/>
            </a:endParaRPr>
          </a:p>
        </p:txBody>
      </p:sp>
      <p:sp>
        <p:nvSpPr>
          <p:cNvPr id="5" name="Footer Placeholder 4"/>
          <p:cNvSpPr>
            <a:spLocks noGrp="1"/>
          </p:cNvSpPr>
          <p:nvPr>
            <p:ph type="ftr" sz="quarter" idx="11"/>
          </p:nvPr>
        </p:nvSpPr>
        <p:spPr/>
        <p:txBody>
          <a:bodyPr/>
          <a:lstStyle/>
          <a:p>
            <a:endParaRPr lang="en-US">
              <a:solidFill>
                <a:srgbClr val="404037"/>
              </a:solidFill>
              <a:latin typeface="Tw Cen MT"/>
            </a:endParaRPr>
          </a:p>
        </p:txBody>
      </p:sp>
      <p:sp>
        <p:nvSpPr>
          <p:cNvPr id="6" name="Slide Number Placeholder 5"/>
          <p:cNvSpPr>
            <a:spLocks noGrp="1"/>
          </p:cNvSpPr>
          <p:nvPr>
            <p:ph type="sldNum" sz="quarter" idx="12"/>
          </p:nvPr>
        </p:nvSpPr>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4279900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728887A-44B8-4C8A-A148-31E44D53BCAB}" type="datetime1">
              <a:rPr lang="en-US" smtClean="0">
                <a:solidFill>
                  <a:srgbClr val="404037"/>
                </a:solidFill>
                <a:latin typeface="Tw Cen MT"/>
              </a:rPr>
              <a:pPr/>
              <a:t>9/30/2015</a:t>
            </a:fld>
            <a:endParaRPr lang="en-US">
              <a:solidFill>
                <a:srgbClr val="404037"/>
              </a:solidFill>
              <a:latin typeface="Tw Cen MT"/>
            </a:endParaRPr>
          </a:p>
        </p:txBody>
      </p:sp>
      <p:sp>
        <p:nvSpPr>
          <p:cNvPr id="5" name="Footer Placeholder 4"/>
          <p:cNvSpPr>
            <a:spLocks noGrp="1"/>
          </p:cNvSpPr>
          <p:nvPr>
            <p:ph type="ftr" sz="quarter" idx="11"/>
          </p:nvPr>
        </p:nvSpPr>
        <p:spPr>
          <a:xfrm>
            <a:off x="457201" y="6248207"/>
            <a:ext cx="5573483" cy="365125"/>
          </a:xfrm>
        </p:spPr>
        <p:txBody>
          <a:bodyPr/>
          <a:lstStyle/>
          <a:p>
            <a:endParaRPr lang="en-US">
              <a:solidFill>
                <a:srgbClr val="404037"/>
              </a:solidFill>
              <a:latin typeface="Tw Cen MT"/>
            </a:endParaRPr>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Tw Cen MT"/>
            </a:endParaRPr>
          </a:p>
        </p:txBody>
      </p:sp>
      <p:sp>
        <p:nvSpPr>
          <p:cNvPr id="6" name="Slide Number Placeholder 5"/>
          <p:cNvSpPr>
            <a:spLocks noGrp="1"/>
          </p:cNvSpPr>
          <p:nvPr>
            <p:ph type="sldNum" sz="quarter" idx="12"/>
          </p:nvPr>
        </p:nvSpPr>
        <p:spPr>
          <a:xfrm rot="5400000">
            <a:off x="5989638" y="144462"/>
            <a:ext cx="533400" cy="244476"/>
          </a:xfrm>
        </p:spPr>
        <p:txBody>
          <a:body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183372708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C6681A3-5EA4-4506-9180-44DA58DFFC06}" type="datetime1">
              <a:rPr lang="en-US" smtClean="0">
                <a:solidFill>
                  <a:srgbClr val="404037"/>
                </a:solidFill>
                <a:latin typeface="Tw Cen MT"/>
              </a:rPr>
              <a:pPr/>
              <a:t>9/30/2015</a:t>
            </a:fld>
            <a:endParaRPr lang="en-US">
              <a:solidFill>
                <a:srgbClr val="404037"/>
              </a:solidFill>
              <a:latin typeface="Tw Cen MT"/>
            </a:endParaRPr>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solidFill>
                <a:srgbClr val="404037"/>
              </a:solidFill>
              <a:latin typeface="Tw Cen MT"/>
            </a:endParaRPr>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latin typeface="Tw Cen MT"/>
            </a:endParaRPr>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9180E4DA-F620-7A45-90BE-35F25E5FC9DF}" type="slidenum">
              <a:rPr lang="en-US" smtClean="0">
                <a:latin typeface="Tw Cen MT"/>
              </a:rPr>
              <a:pPr/>
              <a:t>‹#›</a:t>
            </a:fld>
            <a:endParaRPr lang="en-US">
              <a:latin typeface="Tw Cen MT"/>
            </a:endParaRPr>
          </a:p>
        </p:txBody>
      </p:sp>
    </p:spTree>
    <p:extLst>
      <p:ext uri="{BB962C8B-B14F-4D97-AF65-F5344CB8AC3E}">
        <p14:creationId xmlns="" xmlns:p14="http://schemas.microsoft.com/office/powerpoint/2010/main" val="31502487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6351" y="869646"/>
            <a:ext cx="8032840" cy="3021417"/>
          </a:xfrm>
        </p:spPr>
        <p:txBody>
          <a:bodyPr anchor="t">
            <a:normAutofit fontScale="90000"/>
          </a:bodyPr>
          <a:lstStyle/>
          <a:p>
            <a:r>
              <a:rPr lang="es" sz="3600" b="0" i="0" cap="all" dirty="0" smtClean="0">
                <a:solidFill>
                  <a:srgbClr val="92B635"/>
                </a:solidFill>
                <a:latin typeface="Tw Cen MT" pitchFamily="34" charset="0"/>
              </a:rPr>
              <a:t>Cumpletando el portafolio: Estándares de prácticas de </a:t>
            </a:r>
            <a:r>
              <a:rPr lang="en-US" sz="3600" dirty="0" err="1" smtClean="0"/>
              <a:t>Prácticas</a:t>
            </a:r>
            <a:r>
              <a:rPr lang="en-US" sz="3600" dirty="0" smtClean="0"/>
              <a:t> </a:t>
            </a:r>
            <a:r>
              <a:rPr lang="en-US" sz="3600" dirty="0" err="1" smtClean="0"/>
              <a:t>Administrativas</a:t>
            </a:r>
            <a:r>
              <a:rPr lang="en-US" sz="3600" dirty="0" smtClean="0"/>
              <a:t> y </a:t>
            </a:r>
            <a:r>
              <a:rPr lang="en-US" sz="3600" dirty="0" err="1" smtClean="0"/>
              <a:t>Comerciales</a:t>
            </a:r>
            <a:r>
              <a:rPr lang="en-US" sz="3600" dirty="0" smtClean="0"/>
              <a:t> </a:t>
            </a:r>
            <a:r>
              <a:rPr lang="es" sz="3600" b="0" i="0" cap="all" dirty="0" smtClean="0">
                <a:solidFill>
                  <a:srgbClr val="92B635"/>
                </a:solidFill>
                <a:latin typeface="Tw Cen MT" pitchFamily="34" charset="0"/>
              </a:rPr>
              <a:t/>
            </a:r>
            <a:br>
              <a:rPr lang="es" sz="3600" b="0" i="0" cap="all" dirty="0" smtClean="0">
                <a:solidFill>
                  <a:srgbClr val="92B635"/>
                </a:solidFill>
                <a:latin typeface="Tw Cen MT" pitchFamily="34" charset="0"/>
              </a:rPr>
            </a:br>
            <a:r>
              <a:rPr lang="es" sz="3600" b="0" i="1" cap="none" dirty="0" smtClean="0">
                <a:solidFill>
                  <a:srgbClr val="92B635"/>
                </a:solidFill>
                <a:latin typeface="Cambria" pitchFamily="18" charset="0"/>
              </a:rPr>
              <a:t>para los programas con un solo empleado</a:t>
            </a:r>
            <a:endParaRPr lang="es" sz="3600" b="0" i="1" cap="none" dirty="0" smtClean="0">
              <a:solidFill>
                <a:srgbClr val="92B635"/>
              </a:solidFill>
              <a:latin typeface="Cambria" pitchFamily="18" charset="0"/>
            </a:endParaRPr>
          </a:p>
        </p:txBody>
      </p:sp>
      <p:sp>
        <p:nvSpPr>
          <p:cNvPr id="3" name="Subtitle 2"/>
          <p:cNvSpPr>
            <a:spLocks noGrp="1"/>
          </p:cNvSpPr>
          <p:nvPr>
            <p:ph type="subTitle" idx="1"/>
          </p:nvPr>
        </p:nvSpPr>
        <p:spPr>
          <a:xfrm>
            <a:off x="2096104" y="3352798"/>
            <a:ext cx="6705600" cy="2077963"/>
          </a:xfrm>
        </p:spPr>
        <p:txBody>
          <a:bodyPr>
            <a:normAutofit/>
          </a:bodyPr>
          <a:lstStyle/>
          <a:p>
            <a:pPr algn="r"/>
            <a:r>
              <a:rPr lang="es" sz="2000" b="0" i="0" dirty="0" smtClean="0">
                <a:solidFill>
                  <a:srgbClr val="FFFFFF"/>
                </a:solidFill>
              </a:rPr>
              <a:t>Fecha de la capacitación</a:t>
            </a:r>
          </a:p>
          <a:p>
            <a:pPr algn="r"/>
            <a:r>
              <a:rPr lang="es" sz="2000" b="0" i="0" dirty="0" smtClean="0">
                <a:solidFill>
                  <a:srgbClr val="FFFFFF"/>
                </a:solidFill>
              </a:rPr>
              <a:t>Nombre del capacitador</a:t>
            </a:r>
          </a:p>
          <a:p>
            <a:pPr algn="r"/>
            <a:r>
              <a:rPr lang="es" sz="2000" b="0" i="0" dirty="0" smtClean="0">
                <a:solidFill>
                  <a:srgbClr val="FFFFFF"/>
                </a:solidFill>
              </a:rPr>
              <a:t>Información de contacto</a:t>
            </a:r>
          </a:p>
          <a:p>
            <a:pPr algn="r"/>
            <a:r>
              <a:rPr lang="es" sz="2000" b="0" i="0" dirty="0" smtClean="0">
                <a:solidFill>
                  <a:srgbClr val="FFFFFF"/>
                </a:solidFill>
              </a:rPr>
              <a:t>Nombre de la organización</a:t>
            </a:r>
          </a:p>
        </p:txBody>
      </p:sp>
      <p:sp>
        <p:nvSpPr>
          <p:cNvPr id="4" name="Slide Number Placeholder 3"/>
          <p:cNvSpPr>
            <a:spLocks noGrp="1"/>
          </p:cNvSpPr>
          <p:nvPr>
            <p:ph type="sldNum" sz="quarter" idx="12"/>
          </p:nvPr>
        </p:nvSpPr>
        <p:spPr/>
        <p:txBody>
          <a:bodyPr/>
          <a:lstStyle/>
          <a:p>
            <a:fld id="{9180E4DA-F620-7A45-90BE-35F25E5FC9DF}" type="slidenum">
              <a:rPr lang="en-US" smtClean="0">
                <a:solidFill>
                  <a:srgbClr val="3C6E79"/>
                </a:solidFill>
                <a:latin typeface="Tw Cen MT"/>
              </a:rPr>
              <a:pPr/>
              <a:t>1</a:t>
            </a:fld>
            <a:endParaRPr lang="en-US">
              <a:solidFill>
                <a:srgbClr val="3C6E79"/>
              </a:solidFill>
              <a:latin typeface="Tw Cen MT"/>
            </a:endParaRPr>
          </a:p>
        </p:txBody>
      </p:sp>
    </p:spTree>
    <p:extLst>
      <p:ext uri="{BB962C8B-B14F-4D97-AF65-F5344CB8AC3E}">
        <p14:creationId xmlns="" xmlns:p14="http://schemas.microsoft.com/office/powerpoint/2010/main" val="320653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 sz="4400" b="0" i="0" dirty="0" smtClean="0">
                <a:solidFill>
                  <a:srgbClr val="303029"/>
                </a:solidFill>
              </a:rPr>
              <a:t>Objetivos y resultados de la sesión</a:t>
            </a:r>
          </a:p>
        </p:txBody>
      </p:sp>
      <p:graphicFrame>
        <p:nvGraphicFramePr>
          <p:cNvPr id="4" name="Content Placeholder 3"/>
          <p:cNvGraphicFramePr>
            <a:graphicFrameLocks noGrp="1"/>
          </p:cNvGraphicFramePr>
          <p:nvPr>
            <p:ph sz="quarter" idx="1"/>
            <p:extLst>
              <p:ext uri="{D42A27DB-BD31-4B8C-83A1-F6EECF244321}">
                <p14:modId xmlns="" xmlns:p14="http://schemas.microsoft.com/office/powerpoint/2010/main" val="4193421076"/>
              </p:ext>
            </p:extLst>
          </p:nvPr>
        </p:nvGraphicFramePr>
        <p:xfrm>
          <a:off x="352425" y="1558393"/>
          <a:ext cx="8538757" cy="49463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a:t>
            </a:fld>
            <a:endParaRPr lang="en-US">
              <a:latin typeface="Tw Cen MT"/>
            </a:endParaRPr>
          </a:p>
        </p:txBody>
      </p:sp>
    </p:spTree>
    <p:extLst>
      <p:ext uri="{BB962C8B-B14F-4D97-AF65-F5344CB8AC3E}">
        <p14:creationId xmlns="" xmlns:p14="http://schemas.microsoft.com/office/powerpoint/2010/main" val="23037524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Reflexión</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3</a:t>
            </a:fld>
            <a:endParaRPr lang="en-US">
              <a:latin typeface="Tw Cen MT"/>
            </a:endParaRPr>
          </a:p>
        </p:txBody>
      </p:sp>
      <p:sp>
        <p:nvSpPr>
          <p:cNvPr id="4" name="Content Placeholder 3"/>
          <p:cNvSpPr>
            <a:spLocks noGrp="1"/>
          </p:cNvSpPr>
          <p:nvPr>
            <p:ph sz="quarter" idx="1"/>
          </p:nvPr>
        </p:nvSpPr>
        <p:spPr/>
        <p:txBody>
          <a:bodyPr/>
          <a:lstStyle/>
          <a:p>
            <a:r>
              <a:rPr lang="es" sz="4400" b="0" i="0" dirty="0" smtClean="0">
                <a:solidFill>
                  <a:srgbClr val="1D1B16"/>
                </a:solidFill>
              </a:rPr>
              <a:t>¿Qué tan cerca están de cumplir con los estándares de prácticas de administración empresariales para alcanzar el nivel de estrellas que desean?</a:t>
            </a:r>
          </a:p>
          <a:p>
            <a:endParaRPr lang="en-US" sz="4400" dirty="0" smtClean="0"/>
          </a:p>
          <a:p>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sp>
        <p:nvSpPr>
          <p:cNvPr id="914" name="Shape 914"/>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a:solidFill>
                  <a:schemeClr val="dk2"/>
                </a:solidFill>
                <a:latin typeface="Arial"/>
                <a:ea typeface="Arial"/>
                <a:cs typeface="Arial"/>
                <a:sym typeface="Arial"/>
              </a:rPr>
              <a:t>Portafolio 	</a:t>
            </a:r>
          </a:p>
        </p:txBody>
      </p:sp>
      <p:sp>
        <p:nvSpPr>
          <p:cNvPr id="915" name="Shape 915"/>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lnSpcReduction="10000"/>
          </a:bodyPr>
          <a:lstStyle/>
          <a:p>
            <a:pPr marL="320040" marR="0" lvl="0" indent="-320040" algn="l" rtl="0">
              <a:spcBef>
                <a:spcPts val="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Su oportunidad de demostrar qué hace su programa</a:t>
            </a:r>
          </a:p>
          <a:p>
            <a:pPr marL="320040" marR="0" lvl="0" indent="-266700" algn="l" rtl="0">
              <a:spcBef>
                <a:spcPts val="700"/>
              </a:spcBef>
              <a:buClr>
                <a:schemeClr val="accent2"/>
              </a:buClr>
              <a:buFont typeface="Arial"/>
              <a:buNone/>
            </a:pPr>
            <a:endParaRPr lang="es-MX" sz="1400" b="0" i="0" u="none" strike="noStrike" cap="none" baseline="0" dirty="0" smtClean="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Documente su calidad, incluyendo las mejoras en la misma </a:t>
            </a:r>
          </a:p>
          <a:p>
            <a:pPr marL="320040" marR="0" lvl="0" indent="-266700" algn="l" rtl="0">
              <a:spcBef>
                <a:spcPts val="700"/>
              </a:spcBef>
              <a:buClr>
                <a:schemeClr val="accent2"/>
              </a:buClr>
              <a:buFont typeface="Arial"/>
              <a:buNone/>
            </a:pPr>
            <a:endParaRPr lang="es-MX" sz="1400" b="0" i="0" u="none" strike="noStrike" cap="none" baseline="0" dirty="0" smtClean="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Obligatorio para una clasificación de calidad</a:t>
            </a:r>
          </a:p>
          <a:p>
            <a:pPr marL="320040" marR="0" lvl="0" indent="-266700" algn="l" rtl="0">
              <a:spcBef>
                <a:spcPts val="700"/>
              </a:spcBef>
              <a:buClr>
                <a:schemeClr val="accent2"/>
              </a:buClr>
              <a:buFont typeface="Arial"/>
              <a:buNone/>
            </a:pPr>
            <a:endParaRPr lang="es-MX" sz="1400" b="0" i="0" u="none" strike="noStrike" cap="none" baseline="0" dirty="0" smtClean="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Las clasificaciones nunca son definitivas: puede volver a presentarse tantas veces como desee</a:t>
            </a:r>
          </a:p>
          <a:p>
            <a:pPr marL="320040" marR="0" lvl="0" indent="-209550" algn="l" rtl="0">
              <a:spcBef>
                <a:spcPts val="700"/>
              </a:spcBef>
              <a:buClr>
                <a:schemeClr val="accent2"/>
              </a:buClr>
              <a:buFont typeface="Arial"/>
              <a:buNone/>
            </a:pPr>
            <a:endParaRPr sz="2900" b="0" i="0" u="none" strike="noStrike" cap="none" baseline="0" dirty="0">
              <a:solidFill>
                <a:schemeClr val="dk1"/>
              </a:solidFill>
              <a:latin typeface="Arial"/>
              <a:ea typeface="Arial"/>
              <a:cs typeface="Arial"/>
              <a:sym typeface="Arial"/>
            </a:endParaRPr>
          </a:p>
        </p:txBody>
      </p:sp>
      <p:sp>
        <p:nvSpPr>
          <p:cNvPr id="916" name="Shape 916"/>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1"/>
        <p:cNvGrpSpPr/>
        <p:nvPr/>
      </p:nvGrpSpPr>
      <p:grpSpPr>
        <a:xfrm>
          <a:off x="0" y="0"/>
          <a:ext cx="0" cy="0"/>
          <a:chOff x="0" y="0"/>
          <a:chExt cx="0" cy="0"/>
        </a:xfrm>
      </p:grpSpPr>
      <p:sp>
        <p:nvSpPr>
          <p:cNvPr id="922" name="Shape 922"/>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a:solidFill>
                  <a:schemeClr val="dk2"/>
                </a:solidFill>
                <a:latin typeface="Arial"/>
                <a:ea typeface="Arial"/>
                <a:cs typeface="Arial"/>
                <a:sym typeface="Arial"/>
              </a:rPr>
              <a:t>Evidencias</a:t>
            </a:r>
          </a:p>
        </p:txBody>
      </p:sp>
      <p:sp>
        <p:nvSpPr>
          <p:cNvPr id="923" name="Shape 923"/>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a:bodyPr>
          <a:lstStyle/>
          <a:p>
            <a:pPr marL="320040" marR="0" lvl="0" indent="-320040" algn="l" rtl="0">
              <a:spcBef>
                <a:spcPts val="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El propósito de la evidencia es ser un indicador de calidad medible</a:t>
            </a:r>
            <a:r>
              <a:rPr lang="es-MX" dirty="0" smtClean="0">
                <a:solidFill>
                  <a:schemeClr val="dk1"/>
                </a:solidFill>
                <a:latin typeface="Arial"/>
                <a:ea typeface="Arial"/>
                <a:cs typeface="Arial"/>
                <a:sym typeface="Arial"/>
              </a:rPr>
              <a:t> </a:t>
            </a:r>
            <a:r>
              <a:rPr lang="es-MX" sz="2900" b="0" i="0" u="none" strike="noStrike" cap="none" baseline="0" dirty="0" smtClean="0">
                <a:solidFill>
                  <a:schemeClr val="dk1"/>
                </a:solidFill>
                <a:latin typeface="Arial"/>
                <a:ea typeface="Arial"/>
                <a:cs typeface="Arial"/>
                <a:sym typeface="Arial"/>
              </a:rPr>
              <a:t>de un programa</a:t>
            </a:r>
          </a:p>
          <a:p>
            <a:pPr marL="320040" marR="0" lvl="0" indent="-266700" algn="l" rtl="0">
              <a:spcBef>
                <a:spcPts val="700"/>
              </a:spcBef>
              <a:buClr>
                <a:schemeClr val="accent2"/>
              </a:buClr>
              <a:buFont typeface="Arial"/>
              <a:buNone/>
            </a:pPr>
            <a:endParaRPr lang="es-MX" sz="1400" b="0" i="0" u="none" strike="noStrike" cap="none" baseline="0" dirty="0" smtClean="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Preste atención especial al tipo de evidencia que se pide en el portafolio</a:t>
            </a:r>
          </a:p>
          <a:p>
            <a:pPr marL="320040" marR="0" lvl="0" indent="-266700" algn="l" rtl="0">
              <a:spcBef>
                <a:spcPts val="700"/>
              </a:spcBef>
              <a:buClr>
                <a:schemeClr val="accent2"/>
              </a:buClr>
              <a:buFont typeface="Arial"/>
              <a:buNone/>
            </a:pPr>
            <a:endParaRPr lang="es-MX" sz="1400" b="0" i="0" u="none" strike="noStrike" cap="none" baseline="0" dirty="0" smtClean="0">
              <a:solidFill>
                <a:schemeClr val="dk1"/>
              </a:solidFill>
              <a:latin typeface="Arial"/>
              <a:ea typeface="Arial"/>
              <a:cs typeface="Arial"/>
              <a:sym typeface="Arial"/>
            </a:endParaRPr>
          </a:p>
          <a:p>
            <a:pPr marL="320040" marR="0" lvl="0" indent="-320040" algn="l" rtl="0">
              <a:spcBef>
                <a:spcPts val="700"/>
              </a:spcBef>
              <a:buClr>
                <a:schemeClr val="accent2"/>
              </a:buClr>
              <a:buSzPct val="59999"/>
              <a:buFont typeface="Arial"/>
              <a:buChar char="◻"/>
            </a:pPr>
            <a:r>
              <a:rPr lang="es-MX" sz="2900" b="0" i="0" u="none" strike="noStrike" cap="none" baseline="0" dirty="0" smtClean="0">
                <a:solidFill>
                  <a:schemeClr val="dk1"/>
                </a:solidFill>
                <a:latin typeface="Arial"/>
                <a:ea typeface="Arial"/>
                <a:cs typeface="Arial"/>
                <a:sym typeface="Arial"/>
              </a:rPr>
              <a:t>Usted puede agregar evidencia complementaria, pero no omita la que es obligatoria</a:t>
            </a:r>
            <a:endParaRPr lang="es-MX" sz="2900" b="0" i="0" u="none" strike="noStrike" cap="none" baseline="0" dirty="0">
              <a:solidFill>
                <a:schemeClr val="dk1"/>
              </a:solidFill>
              <a:latin typeface="Arial"/>
              <a:ea typeface="Arial"/>
              <a:cs typeface="Arial"/>
              <a:sym typeface="Arial"/>
            </a:endParaRPr>
          </a:p>
        </p:txBody>
      </p:sp>
      <p:sp>
        <p:nvSpPr>
          <p:cNvPr id="924" name="Shape 924"/>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29"/>
        <p:cNvGrpSpPr/>
        <p:nvPr/>
      </p:nvGrpSpPr>
      <p:grpSpPr>
        <a:xfrm>
          <a:off x="0" y="0"/>
          <a:ext cx="0" cy="0"/>
          <a:chOff x="0" y="0"/>
          <a:chExt cx="0" cy="0"/>
        </a:xfrm>
      </p:grpSpPr>
      <p:sp>
        <p:nvSpPr>
          <p:cNvPr id="930" name="Shape 930"/>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a:bodyPr>
          <a:lstStyle/>
          <a:p>
            <a:pPr marL="0" marR="0" lvl="0" indent="0" algn="l" rtl="0">
              <a:spcBef>
                <a:spcPts val="0"/>
              </a:spcBef>
              <a:buClr>
                <a:schemeClr val="dk2"/>
              </a:buClr>
              <a:buSzPct val="25000"/>
              <a:buFont typeface="Arial"/>
              <a:buNone/>
            </a:pPr>
            <a:r>
              <a:rPr lang="en-US" sz="4400" b="0" i="0" u="none" strike="noStrike" cap="none" baseline="0" dirty="0">
                <a:solidFill>
                  <a:schemeClr val="dk2"/>
                </a:solidFill>
                <a:latin typeface="Arial"/>
                <a:ea typeface="Arial"/>
                <a:cs typeface="Arial"/>
                <a:sym typeface="Arial"/>
              </a:rPr>
              <a:t>Ejemplo de Evidencia</a:t>
            </a:r>
          </a:p>
        </p:txBody>
      </p:sp>
      <p:sp>
        <p:nvSpPr>
          <p:cNvPr id="931" name="Shape 931"/>
          <p:cNvSpPr txBox="1">
            <a:spLocks noGrp="1"/>
          </p:cNvSpPr>
          <p:nvPr>
            <p:ph type="body" idx="1"/>
          </p:nvPr>
        </p:nvSpPr>
        <p:spPr>
          <a:xfrm>
            <a:off x="612647" y="1600200"/>
            <a:ext cx="8153399" cy="4495800"/>
          </a:xfrm>
          <a:prstGeom prst="rect">
            <a:avLst/>
          </a:prstGeom>
          <a:noFill/>
          <a:ln>
            <a:noFill/>
          </a:ln>
        </p:spPr>
        <p:txBody>
          <a:bodyPr lIns="91425" tIns="45700" rIns="91425" bIns="45700" anchor="t" anchorCtr="0">
            <a:normAutofit fontScale="92500" lnSpcReduction="10000"/>
          </a:bodyPr>
          <a:lstStyle/>
          <a:p>
            <a:pPr marL="320040" marR="0" lvl="0" indent="-320040" algn="l" rtl="0">
              <a:lnSpc>
                <a:spcPct val="90000"/>
              </a:lnSpc>
              <a:spcBef>
                <a:spcPts val="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Póliza, procedimiento por escrito o directrices del programa</a:t>
            </a:r>
          </a:p>
          <a:p>
            <a:pPr marL="640080" marR="0" lvl="1" indent="-284480" algn="l" rtl="0">
              <a:lnSpc>
                <a:spcPct val="90000"/>
              </a:lnSpc>
              <a:spcBef>
                <a:spcPts val="550"/>
              </a:spcBef>
              <a:buClr>
                <a:schemeClr val="accent1"/>
              </a:buClr>
              <a:buSzPct val="70000"/>
              <a:buFont typeface="Arial"/>
              <a:buChar char="⬜"/>
            </a:pPr>
            <a:r>
              <a:rPr lang="es-MX" sz="2200" b="0" i="1" u="none" strike="noStrike" cap="none" baseline="0" dirty="0" smtClean="0">
                <a:solidFill>
                  <a:schemeClr val="dk1"/>
                </a:solidFill>
                <a:latin typeface="Arial"/>
                <a:ea typeface="Arial"/>
                <a:cs typeface="Arial"/>
                <a:sym typeface="Arial"/>
              </a:rPr>
              <a:t>Copia de póliza, procedimiento, directrices, filosofía, código de ética, reglas, etc. del programa, a partir de un documento del programa, tal como un manual para padres o manual de operador seleccionado para demostrar con claridad los criterios</a:t>
            </a:r>
          </a:p>
          <a:p>
            <a:pPr marL="320040" marR="0" lvl="0" indent="-277939" algn="l" rtl="0">
              <a:lnSpc>
                <a:spcPct val="90000"/>
              </a:lnSpc>
              <a:spcBef>
                <a:spcPts val="700"/>
              </a:spcBef>
              <a:buClr>
                <a:schemeClr val="accent2"/>
              </a:buClr>
              <a:buFont typeface="Arial"/>
              <a:buNone/>
            </a:pPr>
            <a:endParaRPr lang="es-MX" sz="1100" b="0" i="0" u="none" strike="noStrike" cap="none" baseline="0" dirty="0" smtClean="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Descripción escrita</a:t>
            </a:r>
          </a:p>
          <a:p>
            <a:pPr marL="640080" marR="0" lvl="1" indent="-284480" algn="l" rtl="0">
              <a:lnSpc>
                <a:spcPct val="90000"/>
              </a:lnSpc>
              <a:spcBef>
                <a:spcPts val="550"/>
              </a:spcBef>
              <a:buClr>
                <a:schemeClr val="accent1"/>
              </a:buClr>
              <a:buSzPct val="70000"/>
              <a:buFont typeface="Arial"/>
              <a:buChar char="⬜"/>
            </a:pPr>
            <a:r>
              <a:rPr lang="es-MX" sz="2200" b="0" i="1" u="none" strike="noStrike" cap="none" baseline="0" dirty="0" smtClean="0">
                <a:solidFill>
                  <a:schemeClr val="dk1"/>
                </a:solidFill>
                <a:latin typeface="Arial"/>
                <a:ea typeface="Arial"/>
                <a:cs typeface="Arial"/>
                <a:sym typeface="Arial"/>
              </a:rPr>
              <a:t>Descripción de una actividad, enfoque o procedimiento que demuestre los criterios. Esta puede incluir: una experiencia que demuestre los criterios de rendimiento, la estrategia de enseñanza empleada, o el entorno físico o la disposición del aula</a:t>
            </a:r>
          </a:p>
          <a:p>
            <a:pPr marL="320040" marR="0" lvl="0" indent="-274701" algn="l" rtl="0">
              <a:lnSpc>
                <a:spcPct val="90000"/>
              </a:lnSpc>
              <a:spcBef>
                <a:spcPts val="700"/>
              </a:spcBef>
              <a:buClr>
                <a:schemeClr val="accent2"/>
              </a:buClr>
              <a:buFont typeface="Arial"/>
              <a:buNone/>
            </a:pPr>
            <a:endParaRPr lang="es-MX" sz="1200" b="0" i="0" u="none" strike="noStrike" cap="none" baseline="0" dirty="0" smtClean="0">
              <a:solidFill>
                <a:schemeClr val="dk1"/>
              </a:solidFill>
              <a:latin typeface="Arial"/>
              <a:ea typeface="Arial"/>
              <a:cs typeface="Arial"/>
              <a:sym typeface="Arial"/>
            </a:endParaRPr>
          </a:p>
          <a:p>
            <a:pPr marL="320040" marR="0" lvl="0" indent="-320040" algn="l" rtl="0">
              <a:lnSpc>
                <a:spcPct val="90000"/>
              </a:lnSpc>
              <a:spcBef>
                <a:spcPts val="700"/>
              </a:spcBef>
              <a:buClr>
                <a:schemeClr val="accent2"/>
              </a:buClr>
              <a:buSzPct val="58800"/>
              <a:buFont typeface="Arial"/>
              <a:buChar char="◻"/>
            </a:pPr>
            <a:r>
              <a:rPr lang="es-MX" sz="2450" b="0" i="0" u="none" strike="noStrike" cap="none" baseline="0" dirty="0" smtClean="0">
                <a:solidFill>
                  <a:schemeClr val="dk1"/>
                </a:solidFill>
                <a:latin typeface="Arial"/>
                <a:ea typeface="Arial"/>
                <a:cs typeface="Arial"/>
                <a:sym typeface="Arial"/>
              </a:rPr>
              <a:t>¿Qué diferencia hay? ¿Por qué son diferentes?</a:t>
            </a:r>
          </a:p>
          <a:p>
            <a:pPr marL="320040" marR="0" lvl="0" indent="-226123" algn="l" rtl="0">
              <a:lnSpc>
                <a:spcPct val="90000"/>
              </a:lnSpc>
              <a:spcBef>
                <a:spcPts val="700"/>
              </a:spcBef>
              <a:buClr>
                <a:schemeClr val="accent2"/>
              </a:buClr>
              <a:buFont typeface="Arial"/>
              <a:buNone/>
            </a:pPr>
            <a:endParaRPr sz="2450" b="0" i="0" u="none" strike="noStrike" cap="none" baseline="0" dirty="0">
              <a:solidFill>
                <a:schemeClr val="dk1"/>
              </a:solidFill>
              <a:latin typeface="Arial"/>
              <a:ea typeface="Arial"/>
              <a:cs typeface="Arial"/>
              <a:sym typeface="Arial"/>
            </a:endParaRPr>
          </a:p>
        </p:txBody>
      </p:sp>
      <p:sp>
        <p:nvSpPr>
          <p:cNvPr id="932" name="Shape 932"/>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7"/>
        <p:cNvGrpSpPr/>
        <p:nvPr/>
      </p:nvGrpSpPr>
      <p:grpSpPr>
        <a:xfrm>
          <a:off x="0" y="0"/>
          <a:ext cx="0" cy="0"/>
          <a:chOff x="0" y="0"/>
          <a:chExt cx="0" cy="0"/>
        </a:xfrm>
      </p:grpSpPr>
      <p:sp>
        <p:nvSpPr>
          <p:cNvPr id="938" name="Shape 938"/>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n-US" sz="3950" b="0" i="0" u="none" strike="noStrike" cap="none" baseline="0">
                <a:solidFill>
                  <a:schemeClr val="dk2"/>
                </a:solidFill>
                <a:latin typeface="Arial"/>
                <a:ea typeface="Arial"/>
                <a:cs typeface="Arial"/>
                <a:sym typeface="Arial"/>
              </a:rPr>
              <a:t>Requisitos del Portafolio</a:t>
            </a:r>
            <a:r>
              <a:rPr lang="en-US" sz="2050" b="0" i="0" u="none" strike="noStrike" cap="none" baseline="0">
                <a:solidFill>
                  <a:schemeClr val="dk2"/>
                </a:solidFill>
                <a:latin typeface="Arial"/>
                <a:ea typeface="Arial"/>
                <a:cs typeface="Arial"/>
                <a:sym typeface="Arial"/>
              </a:rPr>
              <a:t>(Nota: Designación del QRIS otorgada por el centro de licencias del OCC)</a:t>
            </a:r>
          </a:p>
        </p:txBody>
      </p:sp>
      <p:grpSp>
        <p:nvGrpSpPr>
          <p:cNvPr id="2" name="Shape 939"/>
          <p:cNvGrpSpPr/>
          <p:nvPr/>
        </p:nvGrpSpPr>
        <p:grpSpPr>
          <a:xfrm>
            <a:off x="381000" y="1719263"/>
            <a:ext cx="8407398" cy="4406897"/>
            <a:chOff x="0" y="0"/>
            <a:chExt cx="8407398" cy="4406897"/>
          </a:xfrm>
        </p:grpSpPr>
        <p:sp>
          <p:nvSpPr>
            <p:cNvPr id="940" name="Shape 940"/>
            <p:cNvSpPr/>
            <p:nvPr/>
          </p:nvSpPr>
          <p:spPr>
            <a:xfrm>
              <a:off x="3362958" y="0"/>
              <a:ext cx="5044440" cy="1377155"/>
            </a:xfrm>
            <a:prstGeom prst="rightArrow">
              <a:avLst>
                <a:gd name="adj1" fmla="val 75000"/>
                <a:gd name="adj2" fmla="val 50000"/>
              </a:avLst>
            </a:prstGeom>
            <a:solidFill>
              <a:schemeClr val="bg2">
                <a:lumMod val="40000"/>
                <a:lumOff val="60000"/>
                <a:alpha val="89803"/>
              </a:schemeClr>
            </a:solidFill>
            <a:ln w="19050" cap="flat">
              <a:solidFill>
                <a:schemeClr val="bg2">
                  <a:lumMod val="40000"/>
                  <a:lumOff val="60000"/>
                  <a:alpha val="89803"/>
                </a:schemeClr>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1" name="Shape 941"/>
            <p:cNvSpPr txBox="1"/>
            <p:nvPr/>
          </p:nvSpPr>
          <p:spPr>
            <a:xfrm>
              <a:off x="3200400" y="185737"/>
              <a:ext cx="4528006" cy="1032867"/>
            </a:xfrm>
            <a:prstGeom prst="rect">
              <a:avLst/>
            </a:prstGeom>
            <a:noFill/>
            <a:ln>
              <a:noFill/>
            </a:ln>
          </p:spPr>
          <p:txBody>
            <a:bodyPr lIns="12050" tIns="12050" rIns="12050" bIns="12050" anchor="ctr" anchorCtr="0">
              <a:normAutofit/>
            </a:bodyPr>
            <a:lstStyle/>
            <a:p>
              <a:pPr marL="231775" marR="0" lvl="1" indent="-231775" algn="l" rtl="0">
                <a:lnSpc>
                  <a:spcPct val="100000"/>
                </a:lnSpc>
                <a:spcBef>
                  <a:spcPts val="0"/>
                </a:spcBef>
                <a:spcAft>
                  <a:spcPts val="0"/>
                </a:spcAft>
                <a:buClr>
                  <a:schemeClr val="dk1"/>
                </a:buClr>
                <a:buSzPct val="100000"/>
                <a:buFont typeface="Arial"/>
                <a:buChar char="••"/>
              </a:pPr>
              <a:r>
                <a:rPr lang="es-MX" sz="1900" b="0" i="0" u="none" strike="noStrike" cap="none" baseline="0" dirty="0" smtClean="0">
                  <a:solidFill>
                    <a:schemeClr val="dk1"/>
                  </a:solidFill>
                  <a:latin typeface="Arial"/>
                  <a:ea typeface="Arial"/>
                  <a:cs typeface="Arial"/>
                  <a:sym typeface="Arial"/>
                </a:rPr>
                <a:t>Los programas con varias aulas deben presentar evidencia para cada aula</a:t>
              </a:r>
              <a:endParaRPr lang="es-MX" sz="1900" b="0" i="0" u="none" strike="noStrike" cap="none" baseline="0" dirty="0">
                <a:solidFill>
                  <a:schemeClr val="dk1"/>
                </a:solidFill>
                <a:latin typeface="Arial"/>
                <a:ea typeface="Arial"/>
                <a:cs typeface="Arial"/>
                <a:sym typeface="Arial"/>
              </a:endParaRPr>
            </a:p>
          </p:txBody>
        </p:sp>
        <p:sp>
          <p:nvSpPr>
            <p:cNvPr id="942" name="Shape 942"/>
            <p:cNvSpPr/>
            <p:nvPr/>
          </p:nvSpPr>
          <p:spPr>
            <a:xfrm>
              <a:off x="0" y="0"/>
              <a:ext cx="3362960" cy="1377155"/>
            </a:xfrm>
            <a:prstGeom prst="roundRect">
              <a:avLst>
                <a:gd name="adj" fmla="val 16667"/>
              </a:avLst>
            </a:prstGeom>
            <a:solidFill>
              <a:schemeClr val="accent1"/>
            </a:solidFill>
            <a:ln w="19050" cap="flat">
              <a:solidFill>
                <a:schemeClr val="accen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3" name="Shape 943"/>
            <p:cNvSpPr txBox="1"/>
            <p:nvPr/>
          </p:nvSpPr>
          <p:spPr>
            <a:xfrm>
              <a:off x="67227" y="67227"/>
              <a:ext cx="3228505" cy="1242702"/>
            </a:xfrm>
            <a:prstGeom prst="rect">
              <a:avLst/>
            </a:prstGeom>
            <a:noFill/>
            <a:ln>
              <a:noFill/>
            </a:ln>
          </p:spPr>
          <p:txBody>
            <a:bodyPr lIns="102850" tIns="51425" rIns="102850" bIns="51425" anchor="ctr" anchorCtr="0">
              <a:normAutofit lnSpcReduction="10000"/>
            </a:bodyPr>
            <a:lstStyle/>
            <a:p>
              <a:pPr marL="0" marR="0" lvl="0" indent="0" algn="ctr" rtl="0">
                <a:lnSpc>
                  <a:spcPct val="100000"/>
                </a:lnSpc>
                <a:spcBef>
                  <a:spcPts val="0"/>
                </a:spcBef>
                <a:spcAft>
                  <a:spcPts val="0"/>
                </a:spcAft>
                <a:buSzPct val="25000"/>
                <a:buNone/>
              </a:pPr>
              <a:r>
                <a:rPr lang="en-US" sz="2700" b="1" i="0" u="none" strike="noStrike" cap="none" baseline="0" dirty="0">
                  <a:solidFill>
                    <a:schemeClr val="dk1"/>
                  </a:solidFill>
                  <a:latin typeface="Arial"/>
                  <a:ea typeface="Arial"/>
                  <a:cs typeface="Arial"/>
                  <a:sym typeface="Arial"/>
                </a:rPr>
                <a:t>Algunas normas son específicas del aula</a:t>
              </a:r>
            </a:p>
          </p:txBody>
        </p:sp>
        <p:sp>
          <p:nvSpPr>
            <p:cNvPr id="944" name="Shape 944"/>
            <p:cNvSpPr/>
            <p:nvPr/>
          </p:nvSpPr>
          <p:spPr>
            <a:xfrm>
              <a:off x="3362958" y="1514870"/>
              <a:ext cx="5044440" cy="1377155"/>
            </a:xfrm>
            <a:prstGeom prst="rightArrow">
              <a:avLst>
                <a:gd name="adj1" fmla="val 75000"/>
                <a:gd name="adj2" fmla="val 50000"/>
              </a:avLst>
            </a:prstGeom>
            <a:solidFill>
              <a:schemeClr val="accent6">
                <a:lumMod val="40000"/>
                <a:lumOff val="60000"/>
                <a:alpha val="89803"/>
              </a:schemeClr>
            </a:solidFill>
            <a:ln w="19050" cap="flat">
              <a:solidFill>
                <a:schemeClr val="accent6">
                  <a:lumMod val="40000"/>
                  <a:lumOff val="60000"/>
                  <a:alpha val="89803"/>
                </a:schemeClr>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5" name="Shape 945"/>
            <p:cNvSpPr txBox="1"/>
            <p:nvPr/>
          </p:nvSpPr>
          <p:spPr>
            <a:xfrm>
              <a:off x="3276600" y="1709737"/>
              <a:ext cx="4528006" cy="1032867"/>
            </a:xfrm>
            <a:prstGeom prst="rect">
              <a:avLst/>
            </a:prstGeom>
            <a:noFill/>
            <a:ln>
              <a:noFill/>
            </a:ln>
          </p:spPr>
          <p:txBody>
            <a:bodyPr lIns="12050" tIns="12050" rIns="12050" bIns="12050" anchor="ctr" anchorCtr="0">
              <a:normAutofit/>
            </a:bodyPr>
            <a:lstStyle/>
            <a:p>
              <a:pPr marL="171450" marR="0" lvl="1" indent="-171450" algn="l" rtl="0">
                <a:lnSpc>
                  <a:spcPct val="90000"/>
                </a:lnSpc>
                <a:spcBef>
                  <a:spcPts val="0"/>
                </a:spcBef>
                <a:spcAft>
                  <a:spcPts val="285"/>
                </a:spcAft>
                <a:buClr>
                  <a:schemeClr val="dk1"/>
                </a:buClr>
                <a:buSzPct val="100000"/>
                <a:buFont typeface="Arial"/>
                <a:buChar char="••"/>
              </a:pPr>
              <a:r>
                <a:rPr lang="es-MX" sz="1900" b="0" i="0" u="none" strike="noStrike" cap="none" baseline="0" dirty="0" smtClean="0">
                  <a:solidFill>
                    <a:schemeClr val="dk1"/>
                  </a:solidFill>
                  <a:latin typeface="Arial"/>
                  <a:ea typeface="Arial"/>
                  <a:cs typeface="Arial"/>
                  <a:sym typeface="Arial"/>
                </a:rPr>
                <a:t>Los programas con varios grupos etarios deberán presentar evidencia por cada uno de ellos</a:t>
              </a:r>
              <a:endParaRPr lang="es-MX" sz="1900" b="0" i="0" u="none" strike="noStrike" cap="none" baseline="0" dirty="0">
                <a:solidFill>
                  <a:schemeClr val="dk1"/>
                </a:solidFill>
                <a:latin typeface="Arial"/>
                <a:ea typeface="Arial"/>
                <a:cs typeface="Arial"/>
                <a:sym typeface="Arial"/>
              </a:endParaRPr>
            </a:p>
          </p:txBody>
        </p:sp>
        <p:sp>
          <p:nvSpPr>
            <p:cNvPr id="946" name="Shape 946"/>
            <p:cNvSpPr/>
            <p:nvPr/>
          </p:nvSpPr>
          <p:spPr>
            <a:xfrm>
              <a:off x="0" y="1514870"/>
              <a:ext cx="3362960" cy="1377155"/>
            </a:xfrm>
            <a:prstGeom prst="roundRect">
              <a:avLst>
                <a:gd name="adj" fmla="val 16667"/>
              </a:avLst>
            </a:prstGeom>
            <a:solidFill>
              <a:schemeClr val="accent6"/>
            </a:solidFill>
            <a:ln w="19050" cap="flat">
              <a:solidFill>
                <a:schemeClr val="accent6"/>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7" name="Shape 947"/>
            <p:cNvSpPr txBox="1"/>
            <p:nvPr/>
          </p:nvSpPr>
          <p:spPr>
            <a:xfrm>
              <a:off x="67227" y="1582098"/>
              <a:ext cx="3228505" cy="1242702"/>
            </a:xfrm>
            <a:prstGeom prst="rect">
              <a:avLst/>
            </a:prstGeom>
            <a:noFill/>
            <a:ln>
              <a:noFill/>
            </a:ln>
          </p:spPr>
          <p:txBody>
            <a:bodyPr lIns="102850" tIns="51425" rIns="102850" bIns="51425" anchor="ctr" anchorCtr="0">
              <a:normAutofit lnSpcReduction="10000"/>
            </a:bodyPr>
            <a:lstStyle/>
            <a:p>
              <a:pPr marL="0" marR="0" lvl="0" indent="0" algn="ctr" rtl="0">
                <a:lnSpc>
                  <a:spcPct val="100000"/>
                </a:lnSpc>
                <a:spcBef>
                  <a:spcPts val="0"/>
                </a:spcBef>
                <a:spcAft>
                  <a:spcPts val="0"/>
                </a:spcAft>
                <a:buClr>
                  <a:schemeClr val="dk1"/>
                </a:buClr>
                <a:buSzPct val="25000"/>
                <a:buFont typeface="Arial"/>
                <a:buNone/>
              </a:pPr>
              <a:r>
                <a:rPr lang="en-US" sz="2700" b="1" i="0" u="none" strike="noStrike" cap="none" baseline="0" dirty="0">
                  <a:solidFill>
                    <a:schemeClr val="dk1"/>
                  </a:solidFill>
                  <a:latin typeface="Arial"/>
                  <a:ea typeface="Arial"/>
                  <a:cs typeface="Arial"/>
                  <a:sym typeface="Arial"/>
                </a:rPr>
                <a:t>Algunas normas son específicas a la edad</a:t>
              </a:r>
            </a:p>
          </p:txBody>
        </p:sp>
        <p:sp>
          <p:nvSpPr>
            <p:cNvPr id="948" name="Shape 948"/>
            <p:cNvSpPr/>
            <p:nvPr/>
          </p:nvSpPr>
          <p:spPr>
            <a:xfrm>
              <a:off x="3362958" y="3029742"/>
              <a:ext cx="5044440" cy="1377155"/>
            </a:xfrm>
            <a:prstGeom prst="rightArrow">
              <a:avLst>
                <a:gd name="adj1" fmla="val 75000"/>
                <a:gd name="adj2" fmla="val 50000"/>
              </a:avLst>
            </a:prstGeom>
            <a:solidFill>
              <a:schemeClr val="accent5">
                <a:lumMod val="40000"/>
                <a:lumOff val="60000"/>
                <a:alpha val="89803"/>
              </a:schemeClr>
            </a:solidFill>
            <a:ln w="19050" cap="flat">
              <a:solidFill>
                <a:schemeClr val="accent5">
                  <a:lumMod val="40000"/>
                  <a:lumOff val="60000"/>
                  <a:alpha val="89803"/>
                </a:schemeClr>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49" name="Shape 949"/>
            <p:cNvSpPr txBox="1"/>
            <p:nvPr/>
          </p:nvSpPr>
          <p:spPr>
            <a:xfrm>
              <a:off x="3407457" y="3233737"/>
              <a:ext cx="4528006" cy="1032867"/>
            </a:xfrm>
            <a:prstGeom prst="rect">
              <a:avLst/>
            </a:prstGeom>
            <a:noFill/>
            <a:ln>
              <a:noFill/>
            </a:ln>
          </p:spPr>
          <p:txBody>
            <a:bodyPr lIns="12050" tIns="12050" rIns="12050" bIns="12050" anchor="ctr" anchorCtr="0">
              <a:normAutofit fontScale="92500" lnSpcReduction="10000"/>
            </a:bodyPr>
            <a:lstStyle/>
            <a:p>
              <a:pPr marL="171450" marR="0" lvl="1" indent="-171450" algn="l" rtl="0">
                <a:lnSpc>
                  <a:spcPct val="90000"/>
                </a:lnSpc>
                <a:spcBef>
                  <a:spcPts val="0"/>
                </a:spcBef>
                <a:spcAft>
                  <a:spcPts val="0"/>
                </a:spcAft>
                <a:buClr>
                  <a:schemeClr val="dk1"/>
                </a:buClr>
                <a:buSzPct val="100000"/>
                <a:buFont typeface="Arial"/>
                <a:buChar char="••"/>
              </a:pPr>
              <a:r>
                <a:rPr lang="es-MX" sz="1900" b="0" i="0" u="none" strike="noStrike" cap="none" baseline="0" dirty="0" smtClean="0">
                  <a:solidFill>
                    <a:schemeClr val="dk1"/>
                  </a:solidFill>
                  <a:latin typeface="Arial"/>
                  <a:ea typeface="Arial"/>
                  <a:cs typeface="Arial"/>
                  <a:sym typeface="Arial"/>
                </a:rPr>
                <a:t>Los programas pueden elegir si se presentan para una, algunas o todas las ubicaciones</a:t>
              </a:r>
            </a:p>
            <a:p>
              <a:pPr marL="171450" marR="0" lvl="1" indent="-171450" algn="l" rtl="0">
                <a:lnSpc>
                  <a:spcPct val="90000"/>
                </a:lnSpc>
                <a:spcBef>
                  <a:spcPts val="285"/>
                </a:spcBef>
                <a:spcAft>
                  <a:spcPts val="285"/>
                </a:spcAft>
                <a:buClr>
                  <a:schemeClr val="dk1"/>
                </a:buClr>
                <a:buSzPct val="100000"/>
                <a:buFont typeface="Arial"/>
                <a:buChar char="••"/>
              </a:pPr>
              <a:r>
                <a:rPr lang="es-MX" sz="1900" b="0" i="0" u="none" strike="noStrike" cap="none" baseline="0" dirty="0" smtClean="0">
                  <a:solidFill>
                    <a:schemeClr val="dk1"/>
                  </a:solidFill>
                  <a:latin typeface="Arial"/>
                  <a:ea typeface="Arial"/>
                  <a:cs typeface="Arial"/>
                  <a:sym typeface="Arial"/>
                </a:rPr>
                <a:t>Contacte con el TRI para conocer detalles</a:t>
              </a:r>
              <a:endParaRPr lang="es-MX" sz="1900" b="0" i="0" u="none" strike="noStrike" cap="none" baseline="0" dirty="0">
                <a:solidFill>
                  <a:schemeClr val="dk1"/>
                </a:solidFill>
                <a:latin typeface="Arial"/>
                <a:ea typeface="Arial"/>
                <a:cs typeface="Arial"/>
                <a:sym typeface="Arial"/>
              </a:endParaRPr>
            </a:p>
          </p:txBody>
        </p:sp>
        <p:sp>
          <p:nvSpPr>
            <p:cNvPr id="950" name="Shape 950"/>
            <p:cNvSpPr/>
            <p:nvPr/>
          </p:nvSpPr>
          <p:spPr>
            <a:xfrm>
              <a:off x="0" y="3029742"/>
              <a:ext cx="3362960" cy="1377155"/>
            </a:xfrm>
            <a:prstGeom prst="roundRect">
              <a:avLst>
                <a:gd name="adj" fmla="val 16667"/>
              </a:avLst>
            </a:prstGeom>
            <a:solidFill>
              <a:schemeClr val="accent5"/>
            </a:solidFill>
            <a:ln w="19050" cap="flat">
              <a:solidFill>
                <a:schemeClr val="accent5"/>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51" name="Shape 951"/>
            <p:cNvSpPr txBox="1"/>
            <p:nvPr/>
          </p:nvSpPr>
          <p:spPr>
            <a:xfrm>
              <a:off x="67227" y="3096969"/>
              <a:ext cx="3228505" cy="1242702"/>
            </a:xfrm>
            <a:prstGeom prst="rect">
              <a:avLst/>
            </a:prstGeom>
            <a:noFill/>
            <a:ln>
              <a:noFill/>
            </a:ln>
          </p:spPr>
          <p:txBody>
            <a:bodyPr lIns="102850" tIns="51425" rIns="102850" bIns="51425" anchor="ctr" anchorCtr="0">
              <a:normAutofit/>
            </a:bodyPr>
            <a:lstStyle/>
            <a:p>
              <a:pPr marL="0" marR="0" lvl="0" indent="0" algn="ctr" rtl="0">
                <a:lnSpc>
                  <a:spcPct val="90000"/>
                </a:lnSpc>
                <a:spcBef>
                  <a:spcPts val="0"/>
                </a:spcBef>
                <a:spcAft>
                  <a:spcPts val="945"/>
                </a:spcAft>
                <a:buSzPct val="25000"/>
                <a:buNone/>
              </a:pPr>
              <a:r>
                <a:rPr lang="en-US" sz="2700" b="1" i="0" u="none" strike="noStrike" cap="none" baseline="0">
                  <a:solidFill>
                    <a:schemeClr val="dk1"/>
                  </a:solidFill>
                  <a:latin typeface="Arial"/>
                  <a:ea typeface="Arial"/>
                  <a:cs typeface="Arial"/>
                  <a:sym typeface="Arial"/>
                </a:rPr>
                <a:t>Múltiples ubicaciones con licencia</a:t>
              </a:r>
            </a:p>
          </p:txBody>
        </p:sp>
      </p:grpSp>
      <p:sp>
        <p:nvSpPr>
          <p:cNvPr id="952" name="Shape 952"/>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Shape 966"/>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n-US" sz="3950" b="0" i="0" u="none" strike="noStrike" cap="none" baseline="0">
                <a:solidFill>
                  <a:schemeClr val="dk2"/>
                </a:solidFill>
                <a:latin typeface="Arial"/>
                <a:ea typeface="Arial"/>
                <a:cs typeface="Arial"/>
                <a:sym typeface="Arial"/>
              </a:rPr>
              <a:t>Proceso de Desarrollo y Presentación del Portafolio</a:t>
            </a:r>
          </a:p>
        </p:txBody>
      </p:sp>
      <p:grpSp>
        <p:nvGrpSpPr>
          <p:cNvPr id="2" name="Shape 967"/>
          <p:cNvGrpSpPr/>
          <p:nvPr/>
        </p:nvGrpSpPr>
        <p:grpSpPr>
          <a:xfrm>
            <a:off x="266699" y="1516696"/>
            <a:ext cx="8407400" cy="4512679"/>
            <a:chOff x="0" y="0"/>
            <a:chExt cx="8407400" cy="4406899"/>
          </a:xfrm>
        </p:grpSpPr>
        <p:sp>
          <p:nvSpPr>
            <p:cNvPr id="968" name="Shape 968"/>
            <p:cNvSpPr/>
            <p:nvPr/>
          </p:nvSpPr>
          <p:spPr>
            <a:xfrm>
              <a:off x="0" y="0"/>
              <a:ext cx="6725920" cy="969517"/>
            </a:xfrm>
            <a:prstGeom prst="roundRect">
              <a:avLst>
                <a:gd name="adj" fmla="val 10000"/>
              </a:avLst>
            </a:prstGeom>
            <a:solidFill>
              <a:schemeClr val="accent2"/>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69" name="Shape 969"/>
            <p:cNvSpPr txBox="1"/>
            <p:nvPr/>
          </p:nvSpPr>
          <p:spPr>
            <a:xfrm>
              <a:off x="28395" y="28395"/>
              <a:ext cx="5597809" cy="912726"/>
            </a:xfrm>
            <a:prstGeom prst="rect">
              <a:avLst/>
            </a:prstGeom>
            <a:noFill/>
            <a:ln>
              <a:noFill/>
            </a:ln>
          </p:spPr>
          <p:txBody>
            <a:bodyPr lIns="76200" tIns="76200" rIns="76200" bIns="76200" anchor="ctr" anchorCtr="0">
              <a:normAutofit lnSpcReduction="10000"/>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Recopile evidencia para el nivel por estrellas — se debe proporcionar evidencias para CADA indicador</a:t>
              </a:r>
              <a:endParaRPr lang="es-MX" sz="2000" b="1" i="0" u="none" strike="noStrike" cap="none" baseline="0" dirty="0">
                <a:solidFill>
                  <a:schemeClr val="dk1"/>
                </a:solidFill>
                <a:latin typeface="Arial"/>
                <a:ea typeface="Arial"/>
                <a:cs typeface="Arial"/>
                <a:sym typeface="Arial"/>
              </a:endParaRPr>
            </a:p>
          </p:txBody>
        </p:sp>
        <p:sp>
          <p:nvSpPr>
            <p:cNvPr id="970" name="Shape 970"/>
            <p:cNvSpPr/>
            <p:nvPr/>
          </p:nvSpPr>
          <p:spPr>
            <a:xfrm>
              <a:off x="563295" y="1145794"/>
              <a:ext cx="6725920" cy="969517"/>
            </a:xfrm>
            <a:prstGeom prst="roundRect">
              <a:avLst>
                <a:gd name="adj" fmla="val 10000"/>
              </a:avLst>
            </a:prstGeom>
            <a:solidFill>
              <a:schemeClr val="accent1"/>
            </a:solidFill>
            <a:ln w="19050" cap="flat">
              <a:solidFill>
                <a:schemeClr val="bg2"/>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1" name="Shape 971"/>
            <p:cNvSpPr txBox="1"/>
            <p:nvPr/>
          </p:nvSpPr>
          <p:spPr>
            <a:xfrm>
              <a:off x="591691" y="1174190"/>
              <a:ext cx="5475644" cy="912726"/>
            </a:xfrm>
            <a:prstGeom prst="rect">
              <a:avLst/>
            </a:prstGeom>
            <a:noFill/>
            <a:ln>
              <a:noFill/>
            </a:ln>
          </p:spPr>
          <p:txBody>
            <a:bodyPr lIns="76200" tIns="76200" rIns="76200" bIns="76200" anchor="ctr" anchorCtr="0">
              <a:normAutofit lnSpcReduction="10000"/>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Coloque la evidencia etiquetada en el portafolio empleando las instrucciones y páginas de evidencia incluidas</a:t>
              </a:r>
              <a:endParaRPr lang="es-MX" sz="2000" b="1" i="0" u="none" strike="noStrike" cap="none" baseline="0" dirty="0">
                <a:solidFill>
                  <a:schemeClr val="dk1"/>
                </a:solidFill>
                <a:latin typeface="Arial"/>
                <a:ea typeface="Arial"/>
                <a:cs typeface="Arial"/>
                <a:sym typeface="Arial"/>
              </a:endParaRPr>
            </a:p>
          </p:txBody>
        </p:sp>
        <p:sp>
          <p:nvSpPr>
            <p:cNvPr id="972" name="Shape 972"/>
            <p:cNvSpPr/>
            <p:nvPr/>
          </p:nvSpPr>
          <p:spPr>
            <a:xfrm>
              <a:off x="1118183" y="2291588"/>
              <a:ext cx="6725920" cy="969517"/>
            </a:xfrm>
            <a:prstGeom prst="roundRect">
              <a:avLst>
                <a:gd name="adj" fmla="val 10000"/>
              </a:avLst>
            </a:prstGeom>
            <a:solidFill>
              <a:srgbClr val="3F766F"/>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3" name="Shape 973"/>
            <p:cNvSpPr txBox="1"/>
            <p:nvPr/>
          </p:nvSpPr>
          <p:spPr>
            <a:xfrm>
              <a:off x="1146579" y="2319983"/>
              <a:ext cx="5484052" cy="912726"/>
            </a:xfrm>
            <a:prstGeom prst="rect">
              <a:avLst/>
            </a:prstGeom>
            <a:noFill/>
            <a:ln>
              <a:noFill/>
            </a:ln>
          </p:spPr>
          <p:txBody>
            <a:bodyPr lIns="76200" tIns="76200" rIns="76200" bIns="76200" anchor="ctr" anchorCtr="0">
              <a:normAutofit/>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Marque la casilla que indica que la evidencia ha sido proporcionada</a:t>
              </a:r>
              <a:endParaRPr lang="es-MX" sz="2000" b="1" i="0" u="none" strike="noStrike" cap="none" baseline="0" dirty="0">
                <a:solidFill>
                  <a:schemeClr val="dk1"/>
                </a:solidFill>
                <a:latin typeface="Arial"/>
                <a:ea typeface="Arial"/>
                <a:cs typeface="Arial"/>
                <a:sym typeface="Arial"/>
              </a:endParaRPr>
            </a:p>
          </p:txBody>
        </p:sp>
        <p:sp>
          <p:nvSpPr>
            <p:cNvPr id="974" name="Shape 974"/>
            <p:cNvSpPr/>
            <p:nvPr/>
          </p:nvSpPr>
          <p:spPr>
            <a:xfrm>
              <a:off x="1681480" y="3437382"/>
              <a:ext cx="6725920" cy="969517"/>
            </a:xfrm>
            <a:prstGeom prst="roundRect">
              <a:avLst>
                <a:gd name="adj" fmla="val 10000"/>
              </a:avLst>
            </a:prstGeom>
            <a:solidFill>
              <a:srgbClr val="D01D26"/>
            </a:solidFill>
            <a:ln w="19050" cap="flat">
              <a:solidFill>
                <a:schemeClr val="lt1"/>
              </a:solidFill>
              <a:prstDash val="solid"/>
              <a:round/>
              <a:headEnd type="none" w="med" len="med"/>
              <a:tailEnd type="none" w="med" len="med"/>
            </a:ln>
          </p:spPr>
          <p:txBody>
            <a:bodyPr lIns="91425" tIns="91425" rIns="91425" bIns="91425" anchor="ctr" anchorCtr="0">
              <a:normAutofit/>
            </a:bodyPr>
            <a:lstStyle/>
            <a:p>
              <a:pPr>
                <a:spcBef>
                  <a:spcPts val="0"/>
                </a:spcBef>
                <a:buNone/>
              </a:pPr>
              <a:endParaRPr/>
            </a:p>
          </p:txBody>
        </p:sp>
        <p:sp>
          <p:nvSpPr>
            <p:cNvPr id="975" name="Shape 975"/>
            <p:cNvSpPr txBox="1"/>
            <p:nvPr/>
          </p:nvSpPr>
          <p:spPr>
            <a:xfrm>
              <a:off x="1709875" y="3465778"/>
              <a:ext cx="5475644" cy="912726"/>
            </a:xfrm>
            <a:prstGeom prst="rect">
              <a:avLst/>
            </a:prstGeom>
            <a:noFill/>
            <a:ln>
              <a:noFill/>
            </a:ln>
          </p:spPr>
          <p:txBody>
            <a:bodyPr lIns="76200" tIns="76200" rIns="76200" bIns="76200" anchor="ctr" anchorCtr="0">
              <a:normAutofit/>
            </a:bodyPr>
            <a:lstStyle/>
            <a:p>
              <a:pPr marL="0" marR="0" lvl="0" indent="0" algn="l" rtl="0">
                <a:lnSpc>
                  <a:spcPct val="90000"/>
                </a:lnSpc>
                <a:spcBef>
                  <a:spcPts val="0"/>
                </a:spcBef>
                <a:spcAft>
                  <a:spcPts val="700"/>
                </a:spcAft>
                <a:buSzPct val="25000"/>
                <a:buNone/>
              </a:pPr>
              <a:r>
                <a:rPr lang="es-MX" sz="2000" b="1" i="0" u="none" strike="noStrike" cap="none" baseline="0" dirty="0" smtClean="0">
                  <a:solidFill>
                    <a:schemeClr val="dk1"/>
                  </a:solidFill>
                  <a:latin typeface="Arial"/>
                  <a:ea typeface="Arial"/>
                  <a:cs typeface="Arial"/>
                  <a:sym typeface="Arial"/>
                </a:rPr>
                <a:t>Presente el portafolio al Teaching Research Institute para su revisión</a:t>
              </a:r>
              <a:endParaRPr lang="es-MX" sz="2000" b="1" i="0" u="none" strike="noStrike" cap="none" baseline="0" dirty="0">
                <a:solidFill>
                  <a:schemeClr val="dk1"/>
                </a:solidFill>
                <a:latin typeface="Arial"/>
                <a:ea typeface="Arial"/>
                <a:cs typeface="Arial"/>
                <a:sym typeface="Arial"/>
              </a:endParaRPr>
            </a:p>
          </p:txBody>
        </p:sp>
        <p:sp>
          <p:nvSpPr>
            <p:cNvPr id="976" name="Shape 976"/>
            <p:cNvSpPr/>
            <p:nvPr/>
          </p:nvSpPr>
          <p:spPr>
            <a:xfrm>
              <a:off x="6223075" y="742562"/>
              <a:ext cx="630185" cy="630185"/>
            </a:xfrm>
            <a:prstGeom prst="downArrow">
              <a:avLst>
                <a:gd name="adj1" fmla="val 55000"/>
                <a:gd name="adj2" fmla="val 45000"/>
              </a:avLst>
            </a:prstGeom>
            <a:solidFill>
              <a:schemeClr val="accent2"/>
            </a:solidFill>
            <a:ln>
              <a:noFill/>
            </a:ln>
          </p:spPr>
          <p:txBody>
            <a:bodyPr lIns="91425" tIns="91425" rIns="91425" bIns="91425" anchor="ctr" anchorCtr="0">
              <a:normAutofit/>
            </a:bodyPr>
            <a:lstStyle/>
            <a:p>
              <a:pPr>
                <a:spcBef>
                  <a:spcPts val="0"/>
                </a:spcBef>
                <a:buNone/>
              </a:pPr>
              <a:endParaRPr/>
            </a:p>
          </p:txBody>
        </p:sp>
        <p:sp>
          <p:nvSpPr>
            <p:cNvPr id="977" name="Shape 977"/>
            <p:cNvSpPr txBox="1"/>
            <p:nvPr/>
          </p:nvSpPr>
          <p:spPr>
            <a:xfrm>
              <a:off x="6364867" y="742562"/>
              <a:ext cx="346602" cy="474215"/>
            </a:xfrm>
            <a:prstGeom prst="rect">
              <a:avLst/>
            </a:prstGeom>
            <a:noFill/>
            <a:ln>
              <a:no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sp>
          <p:nvSpPr>
            <p:cNvPr id="978" name="Shape 978"/>
            <p:cNvSpPr/>
            <p:nvPr/>
          </p:nvSpPr>
          <p:spPr>
            <a:xfrm>
              <a:off x="6786370" y="1888356"/>
              <a:ext cx="630185" cy="630185"/>
            </a:xfrm>
            <a:prstGeom prst="downArrow">
              <a:avLst>
                <a:gd name="adj1" fmla="val 55000"/>
                <a:gd name="adj2" fmla="val 45000"/>
              </a:avLst>
            </a:prstGeom>
            <a:solidFill>
              <a:schemeClr val="bg2"/>
            </a:solidFill>
            <a:ln>
              <a:solidFill>
                <a:schemeClr val="bg2"/>
              </a:solidFill>
            </a:ln>
          </p:spPr>
          <p:txBody>
            <a:bodyPr lIns="91425" tIns="91425" rIns="91425" bIns="91425" anchor="ctr" anchorCtr="0">
              <a:normAutofit/>
            </a:bodyPr>
            <a:lstStyle/>
            <a:p>
              <a:pPr>
                <a:spcBef>
                  <a:spcPts val="0"/>
                </a:spcBef>
                <a:buNone/>
              </a:pPr>
              <a:endParaRPr/>
            </a:p>
          </p:txBody>
        </p:sp>
        <p:sp>
          <p:nvSpPr>
            <p:cNvPr id="979" name="Shape 979"/>
            <p:cNvSpPr txBox="1"/>
            <p:nvPr/>
          </p:nvSpPr>
          <p:spPr>
            <a:xfrm>
              <a:off x="6928161" y="1888356"/>
              <a:ext cx="346602" cy="474215"/>
            </a:xfrm>
            <a:prstGeom prst="rect">
              <a:avLst/>
            </a:prstGeom>
            <a:solidFill>
              <a:schemeClr val="bg2"/>
            </a:solidFill>
            <a:ln>
              <a:solidFill>
                <a:schemeClr val="bg2"/>
              </a:solid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sp>
          <p:nvSpPr>
            <p:cNvPr id="980" name="Shape 980"/>
            <p:cNvSpPr/>
            <p:nvPr/>
          </p:nvSpPr>
          <p:spPr>
            <a:xfrm>
              <a:off x="7341259" y="3034150"/>
              <a:ext cx="630185" cy="630185"/>
            </a:xfrm>
            <a:prstGeom prst="downArrow">
              <a:avLst>
                <a:gd name="adj1" fmla="val 55000"/>
                <a:gd name="adj2" fmla="val 45000"/>
              </a:avLst>
            </a:prstGeom>
            <a:solidFill>
              <a:schemeClr val="accent4"/>
            </a:solidFill>
            <a:ln>
              <a:noFill/>
            </a:ln>
          </p:spPr>
          <p:txBody>
            <a:bodyPr lIns="91425" tIns="91425" rIns="91425" bIns="91425" anchor="ctr" anchorCtr="0">
              <a:normAutofit/>
            </a:bodyPr>
            <a:lstStyle/>
            <a:p>
              <a:pPr>
                <a:spcBef>
                  <a:spcPts val="0"/>
                </a:spcBef>
                <a:buNone/>
              </a:pPr>
              <a:endParaRPr/>
            </a:p>
          </p:txBody>
        </p:sp>
        <p:sp>
          <p:nvSpPr>
            <p:cNvPr id="981" name="Shape 981"/>
            <p:cNvSpPr txBox="1"/>
            <p:nvPr/>
          </p:nvSpPr>
          <p:spPr>
            <a:xfrm>
              <a:off x="7483050" y="3034150"/>
              <a:ext cx="346602" cy="474215"/>
            </a:xfrm>
            <a:prstGeom prst="rect">
              <a:avLst/>
            </a:prstGeom>
            <a:noFill/>
            <a:ln>
              <a:noFill/>
            </a:ln>
          </p:spPr>
          <p:txBody>
            <a:bodyPr lIns="39350" tIns="39350" rIns="39350" bIns="39350" anchor="ctr" anchorCtr="0">
              <a:normAutofit lnSpcReduction="10000"/>
            </a:bodyPr>
            <a:lstStyle/>
            <a:p>
              <a:pPr marL="0" marR="0" lvl="0" indent="0" algn="ctr" rtl="0">
                <a:lnSpc>
                  <a:spcPct val="90000"/>
                </a:lnSpc>
                <a:spcBef>
                  <a:spcPts val="0"/>
                </a:spcBef>
                <a:spcAft>
                  <a:spcPts val="1085"/>
                </a:spcAft>
                <a:buNone/>
              </a:pPr>
              <a:endParaRPr sz="3100" b="0" i="0" u="none" strike="noStrike" cap="none" baseline="0">
                <a:solidFill>
                  <a:schemeClr val="dk1"/>
                </a:solidFill>
                <a:latin typeface="Arial"/>
                <a:ea typeface="Arial"/>
                <a:cs typeface="Arial"/>
                <a:sym typeface="Arial"/>
              </a:endParaRPr>
            </a:p>
          </p:txBody>
        </p:sp>
      </p:grpSp>
      <p:sp>
        <p:nvSpPr>
          <p:cNvPr id="982" name="Shape 982"/>
          <p:cNvSpPr txBox="1"/>
          <p:nvPr/>
        </p:nvSpPr>
        <p:spPr>
          <a:xfrm>
            <a:off x="131458" y="6231942"/>
            <a:ext cx="9097683" cy="338554"/>
          </a:xfrm>
          <a:prstGeom prst="rect">
            <a:avLst/>
          </a:prstGeom>
          <a:noFill/>
          <a:ln>
            <a:noFill/>
          </a:ln>
        </p:spPr>
        <p:txBody>
          <a:bodyPr lIns="91425" tIns="45700" rIns="91425" bIns="45700" anchor="t" anchorCtr="0">
            <a:normAutofit fontScale="85000" lnSpcReduction="10000"/>
          </a:bodyPr>
          <a:lstStyle/>
          <a:p>
            <a:pPr marL="0" marR="0" lvl="0" indent="0" algn="l" rtl="0">
              <a:spcBef>
                <a:spcPts val="0"/>
              </a:spcBef>
              <a:buSzPct val="25000"/>
              <a:buNone/>
            </a:pPr>
            <a:r>
              <a:rPr lang="en-US" sz="1600" b="0" i="0" u="none" strike="noStrike" cap="none" baseline="0" dirty="0" smtClean="0">
                <a:solidFill>
                  <a:srgbClr val="1D1B16"/>
                </a:solidFill>
                <a:latin typeface="Arial"/>
                <a:ea typeface="Arial"/>
                <a:cs typeface="Arial"/>
                <a:sym typeface="Arial"/>
              </a:rPr>
              <a:t>¡</a:t>
            </a:r>
            <a:r>
              <a:rPr lang="es-MX" sz="1600" b="0" i="0" u="none" strike="noStrike" cap="none" baseline="0" dirty="0" smtClean="0">
                <a:solidFill>
                  <a:srgbClr val="1D1B16"/>
                </a:solidFill>
                <a:latin typeface="Arial"/>
                <a:ea typeface="Arial"/>
                <a:cs typeface="Arial"/>
                <a:sym typeface="Arial"/>
              </a:rPr>
              <a:t>No olvide analizar la guía de puntuación para que le ayude a entender cómo será clasificado su portafolio</a:t>
            </a:r>
            <a:r>
              <a:rPr lang="en-US" sz="1600" b="0" i="0" u="none" strike="noStrike" cap="none" baseline="0" dirty="0" smtClean="0">
                <a:solidFill>
                  <a:srgbClr val="1D1B16"/>
                </a:solidFill>
                <a:latin typeface="Arial"/>
                <a:ea typeface="Arial"/>
                <a:cs typeface="Arial"/>
                <a:sym typeface="Arial"/>
              </a:rPr>
              <a:t>!</a:t>
            </a:r>
            <a:endParaRPr lang="en-US" sz="1600" b="0" i="0" u="none" strike="noStrike" cap="none" baseline="0" dirty="0">
              <a:solidFill>
                <a:srgbClr val="1D1B16"/>
              </a:solidFill>
              <a:latin typeface="Arial"/>
              <a:ea typeface="Arial"/>
              <a:cs typeface="Arial"/>
              <a:sym typeface="Arial"/>
            </a:endParaRPr>
          </a:p>
        </p:txBody>
      </p:sp>
      <p:sp>
        <p:nvSpPr>
          <p:cNvPr id="983" name="Shape 983"/>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10"/>
        <p:cNvGrpSpPr/>
        <p:nvPr/>
      </p:nvGrpSpPr>
      <p:grpSpPr>
        <a:xfrm>
          <a:off x="0" y="0"/>
          <a:ext cx="0" cy="0"/>
          <a:chOff x="0" y="0"/>
          <a:chExt cx="0" cy="0"/>
        </a:xfrm>
      </p:grpSpPr>
      <p:sp>
        <p:nvSpPr>
          <p:cNvPr id="1011" name="Shape 1011"/>
          <p:cNvSpPr txBox="1">
            <a:spLocks noGrp="1"/>
          </p:cNvSpPr>
          <p:nvPr>
            <p:ph type="title"/>
          </p:nvPr>
        </p:nvSpPr>
        <p:spPr>
          <a:xfrm>
            <a:off x="612647" y="228600"/>
            <a:ext cx="8153399" cy="990599"/>
          </a:xfrm>
          <a:prstGeom prst="rect">
            <a:avLst/>
          </a:prstGeom>
          <a:noFill/>
          <a:ln>
            <a:noFill/>
          </a:ln>
        </p:spPr>
        <p:txBody>
          <a:bodyPr lIns="91425" tIns="45700" rIns="91425" bIns="45700" anchor="ctr" anchorCtr="0">
            <a:normAutofit fontScale="90000"/>
          </a:bodyPr>
          <a:lstStyle/>
          <a:p>
            <a:pPr marL="0" marR="0" lvl="0" indent="0" algn="l" rtl="0">
              <a:spcBef>
                <a:spcPts val="0"/>
              </a:spcBef>
              <a:buClr>
                <a:schemeClr val="dk2"/>
              </a:buClr>
              <a:buSzPct val="25000"/>
              <a:buFont typeface="Arial"/>
              <a:buNone/>
            </a:pPr>
            <a:r>
              <a:rPr lang="es-MX" sz="3500" b="0" i="0" u="none" strike="noStrike" cap="none" baseline="0" dirty="0" smtClean="0">
                <a:solidFill>
                  <a:schemeClr val="dk2"/>
                </a:solidFill>
                <a:latin typeface="Arial"/>
                <a:ea typeface="Arial"/>
                <a:cs typeface="Arial"/>
                <a:sym typeface="Arial"/>
              </a:rPr>
              <a:t>Puntuación Porcentual – Mínimo para Lograr la Clasificación</a:t>
            </a:r>
            <a:endParaRPr lang="es-MX" sz="3500" b="0" i="0" u="none" strike="noStrike" cap="none" baseline="0" dirty="0">
              <a:solidFill>
                <a:schemeClr val="dk2"/>
              </a:solidFill>
              <a:latin typeface="Arial"/>
              <a:ea typeface="Arial"/>
              <a:cs typeface="Arial"/>
              <a:sym typeface="Arial"/>
            </a:endParaRPr>
          </a:p>
        </p:txBody>
      </p:sp>
      <p:graphicFrame>
        <p:nvGraphicFramePr>
          <p:cNvPr id="1012" name="Shape 1012"/>
          <p:cNvGraphicFramePr/>
          <p:nvPr>
            <p:extLst>
              <p:ext uri="{D42A27DB-BD31-4B8C-83A1-F6EECF244321}">
                <p14:modId xmlns="" xmlns:p14="http://schemas.microsoft.com/office/powerpoint/2010/main" val="4090424037"/>
              </p:ext>
            </p:extLst>
          </p:nvPr>
        </p:nvGraphicFramePr>
        <p:xfrm>
          <a:off x="228600" y="1828800"/>
          <a:ext cx="8686800" cy="3276620"/>
        </p:xfrm>
        <a:graphic>
          <a:graphicData uri="http://schemas.openxmlformats.org/drawingml/2006/table">
            <a:tbl>
              <a:tblPr firstRow="1" bandRow="1">
                <a:noFill/>
              </a:tblPr>
              <a:tblGrid>
                <a:gridCol w="1333875"/>
                <a:gridCol w="1561725"/>
                <a:gridCol w="1295400"/>
                <a:gridCol w="1524000"/>
                <a:gridCol w="1371600"/>
                <a:gridCol w="1600200"/>
              </a:tblGrid>
              <a:tr h="1143000">
                <a:tc>
                  <a:txBody>
                    <a:bodyPr/>
                    <a:lstStyle/>
                    <a:p>
                      <a:pPr lvl="0" algn="ctr" rtl="0">
                        <a:spcBef>
                          <a:spcPts val="0"/>
                        </a:spcBef>
                        <a:buNone/>
                      </a:pPr>
                      <a:endParaRPr dirty="0"/>
                    </a:p>
                  </a:txBody>
                  <a:tcPr marL="91450" marR="91450" marT="45725" marB="45725" anchor="ctr"/>
                </a:tc>
                <a:tc>
                  <a:txBody>
                    <a:bodyPr/>
                    <a:lstStyle/>
                    <a:p>
                      <a:pPr lvl="0" algn="ctr" rtl="0">
                        <a:spcBef>
                          <a:spcPts val="0"/>
                        </a:spcBef>
                        <a:buSzPct val="25000"/>
                        <a:buNone/>
                      </a:pPr>
                      <a:r>
                        <a:rPr lang="en-US" sz="1600">
                          <a:solidFill>
                            <a:schemeClr val="dk1"/>
                          </a:solidFill>
                        </a:rPr>
                        <a:t>Aprendizaje y Desarrollo</a:t>
                      </a:r>
                    </a:p>
                  </a:txBody>
                  <a:tcPr marL="91450" marR="91450" marT="45725" marB="45725" anchor="ctr"/>
                </a:tc>
                <a:tc>
                  <a:txBody>
                    <a:bodyPr/>
                    <a:lstStyle/>
                    <a:p>
                      <a:pPr lvl="0" algn="ctr" rtl="0">
                        <a:spcBef>
                          <a:spcPts val="0"/>
                        </a:spcBef>
                        <a:buSzPct val="25000"/>
                        <a:buNone/>
                      </a:pPr>
                      <a:r>
                        <a:rPr lang="en-US" sz="1600">
                          <a:solidFill>
                            <a:schemeClr val="dk1"/>
                          </a:solidFill>
                        </a:rPr>
                        <a:t>Salud y Seguridad</a:t>
                      </a:r>
                    </a:p>
                  </a:txBody>
                  <a:tcPr marL="91450" marR="91450" marT="45725" marB="45725" anchor="ctr"/>
                </a:tc>
                <a:tc>
                  <a:txBody>
                    <a:bodyPr/>
                    <a:lstStyle/>
                    <a:p>
                      <a:pPr lvl="0" algn="ctr" rtl="0">
                        <a:spcBef>
                          <a:spcPts val="0"/>
                        </a:spcBef>
                        <a:buSzPct val="25000"/>
                        <a:buNone/>
                      </a:pPr>
                      <a:r>
                        <a:rPr lang="en-US" sz="1600">
                          <a:solidFill>
                            <a:schemeClr val="dk1"/>
                          </a:solidFill>
                        </a:rPr>
                        <a:t>Cualificación del personal</a:t>
                      </a:r>
                    </a:p>
                  </a:txBody>
                  <a:tcPr marL="91450" marR="91450" marT="45725" marB="45725" anchor="ctr"/>
                </a:tc>
                <a:tc>
                  <a:txBody>
                    <a:bodyPr/>
                    <a:lstStyle/>
                    <a:p>
                      <a:pPr lvl="0" algn="ctr" rtl="0">
                        <a:spcBef>
                          <a:spcPts val="0"/>
                        </a:spcBef>
                        <a:buSzPct val="25000"/>
                        <a:buNone/>
                      </a:pPr>
                      <a:r>
                        <a:rPr lang="en-US" sz="1600" dirty="0">
                          <a:solidFill>
                            <a:schemeClr val="dk1"/>
                          </a:solidFill>
                        </a:rPr>
                        <a:t>Colaboración con las familias</a:t>
                      </a:r>
                    </a:p>
                  </a:txBody>
                  <a:tcPr marL="91450" marR="91450" marT="45725" marB="45725" anchor="ctr"/>
                </a:tc>
                <a:tc>
                  <a:txBody>
                    <a:bodyPr/>
                    <a:lstStyle/>
                    <a:p>
                      <a:pPr lvl="0" algn="ctr" rtl="0">
                        <a:spcBef>
                          <a:spcPts val="0"/>
                        </a:spcBef>
                        <a:buSzPct val="25000"/>
                        <a:buNone/>
                      </a:pPr>
                      <a:r>
                        <a:rPr lang="en-US" sz="1600">
                          <a:solidFill>
                            <a:schemeClr val="dk1"/>
                          </a:solidFill>
                        </a:rPr>
                        <a:t>Prácticas Administrativas y Comerciales</a:t>
                      </a:r>
                    </a:p>
                  </a:txBody>
                  <a:tcPr marL="91450" marR="91450" marT="45725" marB="45725" anchor="ctr"/>
                </a:tc>
              </a:tr>
              <a:tr h="801975">
                <a:tc>
                  <a:txBody>
                    <a:bodyPr/>
                    <a:lstStyle/>
                    <a:p>
                      <a:pPr lvl="0" algn="ctr" rtl="0">
                        <a:spcBef>
                          <a:spcPts val="0"/>
                        </a:spcBef>
                        <a:buSzPct val="25000"/>
                        <a:buNone/>
                      </a:pPr>
                      <a:r>
                        <a:rPr lang="es-MX" sz="1600" noProof="0" dirty="0" smtClean="0"/>
                        <a:t>Número total de normas por ámbito</a:t>
                      </a:r>
                      <a:endParaRPr lang="es-MX" sz="1600" noProof="0" dirty="0"/>
                    </a:p>
                  </a:txBody>
                  <a:tcPr marL="91450" marR="91450" marT="45725" marB="45725"/>
                </a:tc>
                <a:tc>
                  <a:txBody>
                    <a:bodyPr/>
                    <a:lstStyle/>
                    <a:p>
                      <a:pPr lvl="0" algn="ctr" rtl="0">
                        <a:spcBef>
                          <a:spcPts val="0"/>
                        </a:spcBef>
                        <a:buSzPct val="25000"/>
                        <a:buNone/>
                      </a:pPr>
                      <a:r>
                        <a:rPr lang="en-US" sz="3200"/>
                        <a:t>12</a:t>
                      </a:r>
                    </a:p>
                  </a:txBody>
                  <a:tcPr marL="91450" marR="91450" marT="45725" marB="45725" anchor="ctr"/>
                </a:tc>
                <a:tc>
                  <a:txBody>
                    <a:bodyPr/>
                    <a:lstStyle/>
                    <a:p>
                      <a:pPr lvl="0" algn="ctr" rtl="0">
                        <a:spcBef>
                          <a:spcPts val="0"/>
                        </a:spcBef>
                        <a:buSzPct val="25000"/>
                        <a:buNone/>
                      </a:pPr>
                      <a:r>
                        <a:rPr lang="en-US" sz="3200"/>
                        <a:t>6</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c>
                  <a:txBody>
                    <a:bodyPr/>
                    <a:lstStyle/>
                    <a:p>
                      <a:pPr lvl="0" algn="ctr" rtl="0">
                        <a:spcBef>
                          <a:spcPts val="0"/>
                        </a:spcBef>
                        <a:buSzPct val="25000"/>
                        <a:buNone/>
                      </a:pPr>
                      <a:r>
                        <a:rPr lang="en-US" sz="3200"/>
                        <a:t>4</a:t>
                      </a:r>
                    </a:p>
                  </a:txBody>
                  <a:tcPr marL="91450" marR="91450" marT="45725" marB="45725" anchor="ctr"/>
                </a:tc>
                <a:tc>
                  <a:txBody>
                    <a:bodyPr/>
                    <a:lstStyle/>
                    <a:p>
                      <a:pPr lvl="0" algn="ctr" rtl="0">
                        <a:spcBef>
                          <a:spcPts val="0"/>
                        </a:spcBef>
                        <a:buSzPct val="25000"/>
                        <a:buNone/>
                      </a:pPr>
                      <a:r>
                        <a:rPr lang="en-US" sz="3200"/>
                        <a:t>6</a:t>
                      </a:r>
                    </a:p>
                  </a:txBody>
                  <a:tcPr marL="91450" marR="91450" marT="45725" marB="45725" anchor="ctr"/>
                </a:tc>
              </a:tr>
              <a:tr h="801975">
                <a:tc>
                  <a:txBody>
                    <a:bodyPr/>
                    <a:lstStyle/>
                    <a:p>
                      <a:pPr lvl="0" algn="ctr" rtl="0">
                        <a:spcBef>
                          <a:spcPts val="0"/>
                        </a:spcBef>
                        <a:buSzPct val="25000"/>
                        <a:buNone/>
                      </a:pPr>
                      <a:r>
                        <a:rPr lang="es-MX" sz="1600" noProof="0" dirty="0" smtClean="0"/>
                        <a:t>Número total de normas necesarias para aprobar cada ámbito</a:t>
                      </a:r>
                      <a:endParaRPr lang="es-MX" sz="1600" noProof="0" dirty="0"/>
                    </a:p>
                  </a:txBody>
                  <a:tcPr marL="91450" marR="91450" marT="45725" marB="45725"/>
                </a:tc>
                <a:tc>
                  <a:txBody>
                    <a:bodyPr/>
                    <a:lstStyle/>
                    <a:p>
                      <a:pPr lvl="0" algn="ctr" rtl="0">
                        <a:spcBef>
                          <a:spcPts val="0"/>
                        </a:spcBef>
                        <a:buSzPct val="25000"/>
                        <a:buNone/>
                      </a:pPr>
                      <a:r>
                        <a:rPr lang="en-US" sz="3200" dirty="0"/>
                        <a:t>10</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c>
                  <a:txBody>
                    <a:bodyPr/>
                    <a:lstStyle/>
                    <a:p>
                      <a:pPr lvl="0" algn="ctr" rtl="0">
                        <a:spcBef>
                          <a:spcPts val="0"/>
                        </a:spcBef>
                        <a:buSzPct val="25000"/>
                        <a:buNone/>
                      </a:pPr>
                      <a:r>
                        <a:rPr lang="en-US" sz="3200"/>
                        <a:t>3</a:t>
                      </a:r>
                    </a:p>
                  </a:txBody>
                  <a:tcPr marL="91450" marR="91450" marT="45725" marB="45725" anchor="ctr"/>
                </a:tc>
                <a:tc>
                  <a:txBody>
                    <a:bodyPr/>
                    <a:lstStyle/>
                    <a:p>
                      <a:pPr lvl="0" algn="ctr" rtl="0">
                        <a:spcBef>
                          <a:spcPts val="0"/>
                        </a:spcBef>
                        <a:buSzPct val="25000"/>
                        <a:buNone/>
                      </a:pPr>
                      <a:r>
                        <a:rPr lang="en-US" sz="3200"/>
                        <a:t>5</a:t>
                      </a:r>
                    </a:p>
                  </a:txBody>
                  <a:tcPr marL="91450" marR="91450" marT="45725" marB="45725" anchor="ctr"/>
                </a:tc>
              </a:tr>
            </a:tbl>
          </a:graphicData>
        </a:graphic>
      </p:graphicFrame>
      <p:sp>
        <p:nvSpPr>
          <p:cNvPr id="1013" name="Shape 1013"/>
          <p:cNvSpPr txBox="1"/>
          <p:nvPr/>
        </p:nvSpPr>
        <p:spPr>
          <a:xfrm>
            <a:off x="0" y="5934669"/>
            <a:ext cx="9143998" cy="646331"/>
          </a:xfrm>
          <a:prstGeom prst="rect">
            <a:avLst/>
          </a:prstGeom>
          <a:noFill/>
          <a:ln>
            <a:noFill/>
          </a:ln>
        </p:spPr>
        <p:txBody>
          <a:bodyPr lIns="91425" tIns="45700" rIns="91425" bIns="45700" anchor="t" anchorCtr="0">
            <a:normAutofit fontScale="85000" lnSpcReduction="10000"/>
          </a:bodyPr>
          <a:lstStyle/>
          <a:p>
            <a:pPr marL="0" marR="0" lvl="0" indent="0" algn="ctr" rtl="0">
              <a:spcBef>
                <a:spcPts val="0"/>
              </a:spcBef>
              <a:buSzPct val="25000"/>
              <a:buNone/>
            </a:pPr>
            <a:r>
              <a:rPr lang="es-MX" sz="1800" b="0" i="0" u="none" strike="noStrike" cap="none" baseline="0" dirty="0" smtClean="0">
                <a:solidFill>
                  <a:srgbClr val="1D1B16"/>
                </a:solidFill>
                <a:latin typeface="Arial"/>
                <a:ea typeface="Arial"/>
                <a:cs typeface="Arial"/>
                <a:sym typeface="Arial"/>
              </a:rPr>
              <a:t>Recuerde que debe presentar evidencia por cada indicador. </a:t>
            </a:r>
          </a:p>
          <a:p>
            <a:pPr marL="0" marR="0" lvl="0" indent="0" algn="ctr" rtl="0">
              <a:spcBef>
                <a:spcPts val="0"/>
              </a:spcBef>
              <a:buSzPct val="25000"/>
              <a:buNone/>
            </a:pPr>
            <a:r>
              <a:rPr lang="es-MX" sz="1800" b="0" i="0" u="none" strike="noStrike" cap="none" baseline="0" dirty="0" smtClean="0">
                <a:solidFill>
                  <a:srgbClr val="1D1B16"/>
                </a:solidFill>
                <a:latin typeface="Arial"/>
                <a:ea typeface="Arial"/>
                <a:cs typeface="Arial"/>
                <a:sym typeface="Arial"/>
              </a:rPr>
              <a:t>¡Su portafolio no aprobará el examen inicial ni llegará al equipo de revisión si no está completo!</a:t>
            </a:r>
            <a:endParaRPr lang="es-MX" sz="1800" b="0" i="0" u="none" strike="noStrike" cap="none" baseline="0" dirty="0">
              <a:solidFill>
                <a:srgbClr val="1D1B16"/>
              </a:solidFill>
              <a:latin typeface="Arial"/>
              <a:ea typeface="Arial"/>
              <a:cs typeface="Arial"/>
              <a:sym typeface="Arial"/>
            </a:endParaRPr>
          </a:p>
        </p:txBody>
      </p:sp>
      <p:sp>
        <p:nvSpPr>
          <p:cNvPr id="1014" name="Shape 1014"/>
          <p:cNvSpPr txBox="1">
            <a:spLocks noGrp="1"/>
          </p:cNvSpPr>
          <p:nvPr>
            <p:ph type="sldNum" idx="12"/>
          </p:nvPr>
        </p:nvSpPr>
        <p:spPr>
          <a:xfrm>
            <a:off x="0" y="1272221"/>
            <a:ext cx="533399" cy="244475"/>
          </a:xfrm>
          <a:prstGeom prst="rect">
            <a:avLst/>
          </a:prstGeom>
          <a:noFill/>
          <a:ln>
            <a:noFill/>
          </a:ln>
        </p:spPr>
        <p:txBody>
          <a:bodyPr lIns="91425" tIns="45700" rIns="91425" bIns="45700" anchor="ctr" anchorCtr="0">
            <a:normAutofit lnSpcReduction="10000"/>
          </a:bodyPr>
          <a:lstStyle/>
          <a:p>
            <a:pPr marL="0" marR="0" lvl="0" indent="0" algn="ctr" rtl="0">
              <a:lnSpc>
                <a:spcPct val="80000"/>
              </a:lnSpc>
              <a:spcBef>
                <a:spcPts val="0"/>
              </a:spcBef>
              <a:buSzPct val="25000"/>
              <a:buNone/>
            </a:pPr>
            <a:r>
              <a:rPr lang="en-US"/>
              <a:t> </a:t>
            </a:r>
          </a:p>
        </p:txBody>
      </p:sp>
      <p:sp>
        <p:nvSpPr>
          <p:cNvPr id="6" name="Oval 5"/>
          <p:cNvSpPr/>
          <p:nvPr/>
        </p:nvSpPr>
        <p:spPr>
          <a:xfrm>
            <a:off x="7334250" y="2896175"/>
            <a:ext cx="1581150" cy="2409250"/>
          </a:xfrm>
          <a:prstGeom prst="ellipse">
            <a:avLst/>
          </a:prstGeom>
          <a:noFill/>
          <a:ln w="57150">
            <a:solidFill>
              <a:srgbClr val="D0202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¿Cual es su nivel de estrellas?</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10</a:t>
            </a:fld>
            <a:endParaRPr lang="en-US">
              <a:latin typeface="Tw Cen MT"/>
            </a:endParaRPr>
          </a:p>
        </p:txBody>
      </p:sp>
      <p:sp>
        <p:nvSpPr>
          <p:cNvPr id="4" name="Content Placeholder 3"/>
          <p:cNvSpPr>
            <a:spLocks noGrp="1"/>
          </p:cNvSpPr>
          <p:nvPr>
            <p:ph sz="quarter" idx="1"/>
          </p:nvPr>
        </p:nvSpPr>
        <p:spPr/>
        <p:txBody>
          <a:bodyPr/>
          <a:lstStyle/>
          <a:p>
            <a:r>
              <a:rPr lang="en-US" dirty="0" smtClean="0"/>
              <a:t>¿</a:t>
            </a:r>
            <a:r>
              <a:rPr lang="es-MX" dirty="0" smtClean="0"/>
              <a:t>Ha decidido que nivel de estrellas usted va a seleccionar?</a:t>
            </a:r>
          </a:p>
          <a:p>
            <a:r>
              <a:rPr lang="es-MX" dirty="0" smtClean="0"/>
              <a:t>¿Que barreras existen que se le dificulta para alcanzar el nivel de estrellas?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s-ES" sz="2400" dirty="0" smtClean="0"/>
              <a:t>El programa sigue prácticas, pólizas y procedimientos comerciales sólidos que apoyan la sostenibilidad financiera.</a:t>
            </a:r>
            <a:endParaRPr lang="en-US" sz="2400"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11</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n-US" dirty="0" smtClean="0"/>
              <a:t>Evidencia</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12</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s" sz="4400" b="0" i="0" dirty="0" smtClean="0">
                <a:solidFill>
                  <a:srgbClr val="303029"/>
                </a:solidFill>
              </a:rPr>
              <a:t>¿Cómo podemos implementar esto?</a:t>
            </a:r>
          </a:p>
        </p:txBody>
      </p:sp>
      <p:sp>
        <p:nvSpPr>
          <p:cNvPr id="5" name="Content Placeholder 4"/>
          <p:cNvSpPr>
            <a:spLocks noGrp="1"/>
          </p:cNvSpPr>
          <p:nvPr>
            <p:ph sz="quarter" idx="1"/>
          </p:nvPr>
        </p:nvSpPr>
        <p:spPr>
          <a:xfrm>
            <a:off x="609600" y="1589566"/>
            <a:ext cx="3886200" cy="4904223"/>
          </a:xfrm>
        </p:spPr>
        <p:txBody>
          <a:bodyPr anchor="ctr">
            <a:normAutofit/>
          </a:bodyPr>
          <a:lstStyle/>
          <a:p>
            <a:pPr marL="0" lvl="1" indent="0">
              <a:buNone/>
            </a:pPr>
            <a:r>
              <a:rPr lang="es-MX" sz="2800" dirty="0" smtClean="0"/>
              <a:t>El programa guarda registros comerciales que incluyen ingresos, gastos, registros tributarios.</a:t>
            </a:r>
            <a:endParaRPr lang="en-US" sz="2800" dirty="0" smtClean="0"/>
          </a:p>
          <a:p>
            <a:pPr marL="0" lvl="1" indent="0">
              <a:buNone/>
            </a:pPr>
            <a:r>
              <a:rPr lang="es" sz="2600" b="0" i="0" dirty="0" smtClean="0">
                <a:solidFill>
                  <a:srgbClr val="1D1B16"/>
                </a:solidFill>
              </a:rPr>
              <a:t>Evidencia:</a:t>
            </a:r>
          </a:p>
          <a:p>
            <a:pPr marL="274320" lvl="1"/>
            <a:r>
              <a:rPr lang="es-MX" sz="2800" dirty="0" smtClean="0"/>
              <a:t>Descripción escrita de tres tipos de registros comerciales utilizados.</a:t>
            </a:r>
            <a:endParaRPr lang="en-US" sz="2800" dirty="0" smtClean="0"/>
          </a:p>
          <a:p>
            <a:pPr marL="274320" lvl="1"/>
            <a:r>
              <a:rPr lang="es" sz="2600" b="0" i="0" dirty="0" smtClean="0">
                <a:solidFill>
                  <a:srgbClr val="1D1B16"/>
                </a:solidFill>
              </a:rPr>
              <a:t>Incluyan una descripción – </a:t>
            </a:r>
            <a:r>
              <a:rPr lang="es" sz="2600" b="0" i="1" dirty="0" smtClean="0">
                <a:solidFill>
                  <a:srgbClr val="1D1B16"/>
                </a:solidFill>
              </a:rPr>
              <a:t>no</a:t>
            </a:r>
            <a:r>
              <a:rPr lang="es" sz="2600" b="0" i="0" dirty="0" smtClean="0">
                <a:solidFill>
                  <a:srgbClr val="1D1B16"/>
                </a:solidFill>
              </a:rPr>
              <a:t> formularios reales.</a:t>
            </a:r>
          </a:p>
        </p:txBody>
      </p:sp>
      <p:pic>
        <p:nvPicPr>
          <p:cNvPr id="7" name="Content Placeholder 6" descr="document-management.jpg"/>
          <p:cNvPicPr>
            <a:picLocks noGrp="1" noChangeAspect="1"/>
          </p:cNvPicPr>
          <p:nvPr>
            <p:ph sz="quarter" idx="2"/>
          </p:nvPr>
        </p:nvPicPr>
        <p:blipFill>
          <a:blip r:embed="rId3"/>
          <a:stretch>
            <a:fillRect/>
          </a:stretch>
        </p:blipFill>
        <p:spPr>
          <a:xfrm>
            <a:off x="4911191" y="2124589"/>
            <a:ext cx="3714271" cy="3714271"/>
          </a:xfrm>
        </p:spPr>
      </p:pic>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13</a:t>
            </a:fld>
            <a:endParaRPr lang="en-US">
              <a:latin typeface="Tw Cen M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 sz="4400" b="0" i="0" dirty="0" smtClean="0">
                <a:solidFill>
                  <a:srgbClr val="303029"/>
                </a:solidFill>
              </a:rPr>
              <a:t>Redactar su descripción...</a:t>
            </a:r>
          </a:p>
        </p:txBody>
      </p:sp>
      <p:sp>
        <p:nvSpPr>
          <p:cNvPr id="7" name="Content Placeholder 6"/>
          <p:cNvSpPr>
            <a:spLocks noGrp="1"/>
          </p:cNvSpPr>
          <p:nvPr>
            <p:ph sz="quarter" idx="1"/>
          </p:nvPr>
        </p:nvSpPr>
        <p:spPr/>
        <p:txBody>
          <a:bodyPr>
            <a:normAutofit fontScale="92500" lnSpcReduction="10000"/>
          </a:bodyPr>
          <a:lstStyle/>
          <a:p>
            <a:r>
              <a:rPr lang="es" sz="2900" b="0" i="0" dirty="0" smtClean="0">
                <a:solidFill>
                  <a:srgbClr val="1D1B16"/>
                </a:solidFill>
              </a:rPr>
              <a:t>Cómo llevan los registros de</a:t>
            </a:r>
          </a:p>
          <a:p>
            <a:pPr lvl="1"/>
            <a:r>
              <a:rPr lang="es" sz="2600" b="0" i="0" dirty="0" smtClean="0">
                <a:solidFill>
                  <a:srgbClr val="1D1B16"/>
                </a:solidFill>
              </a:rPr>
              <a:t>Ingresos</a:t>
            </a:r>
          </a:p>
          <a:p>
            <a:pPr lvl="1"/>
            <a:r>
              <a:rPr lang="es" sz="2600" b="0" i="0" dirty="0" smtClean="0">
                <a:solidFill>
                  <a:srgbClr val="1D1B16"/>
                </a:solidFill>
              </a:rPr>
              <a:t>Costos</a:t>
            </a:r>
          </a:p>
          <a:p>
            <a:pPr lvl="1"/>
            <a:r>
              <a:rPr lang="es" sz="2600" b="0" i="0" dirty="0" smtClean="0">
                <a:solidFill>
                  <a:srgbClr val="1D1B16"/>
                </a:solidFill>
              </a:rPr>
              <a:t>Impuestos</a:t>
            </a:r>
          </a:p>
          <a:p>
            <a:r>
              <a:rPr lang="es" sz="2900" b="0" i="0" dirty="0" smtClean="0">
                <a:solidFill>
                  <a:srgbClr val="1D1B16"/>
                </a:solidFill>
              </a:rPr>
              <a:t>¿Cómo planean mantener a su empresa económicamente estable?</a:t>
            </a:r>
          </a:p>
          <a:p>
            <a:pPr lvl="1"/>
            <a:r>
              <a:rPr lang="es" sz="2600" b="0" i="0" dirty="0" smtClean="0">
                <a:solidFill>
                  <a:srgbClr val="1D1B16"/>
                </a:solidFill>
              </a:rPr>
              <a:t>Presupuesto</a:t>
            </a:r>
          </a:p>
          <a:p>
            <a:pPr lvl="1"/>
            <a:r>
              <a:rPr lang="es" sz="2600" b="0" i="0" dirty="0" smtClean="0">
                <a:solidFill>
                  <a:srgbClr val="1D1B16"/>
                </a:solidFill>
              </a:rPr>
              <a:t>Plan de negocios</a:t>
            </a:r>
          </a:p>
          <a:p>
            <a:pPr lvl="1"/>
            <a:endParaRPr lang="en-US" dirty="0" smtClean="0"/>
          </a:p>
          <a:p>
            <a:endParaRPr lang="en-US" dirty="0"/>
          </a:p>
        </p:txBody>
      </p:sp>
      <p:sp>
        <p:nvSpPr>
          <p:cNvPr id="5" name="Slide Number Placeholder 4"/>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14</a:t>
            </a:fld>
            <a:endParaRPr lang="en-US">
              <a:latin typeface="Tw Cen MT"/>
            </a:endParaRPr>
          </a:p>
        </p:txBody>
      </p:sp>
      <p:pic>
        <p:nvPicPr>
          <p:cNvPr id="9" name="Picture 3"/>
          <p:cNvPicPr>
            <a:picLocks noGrp="1" noChangeAspect="1" noChangeArrowheads="1"/>
          </p:cNvPicPr>
          <p:nvPr>
            <p:ph sz="quarter" idx="2"/>
          </p:nvPr>
        </p:nvPicPr>
        <p:blipFill>
          <a:blip r:embed="rId3"/>
          <a:srcRect/>
          <a:stretch>
            <a:fillRect/>
          </a:stretch>
        </p:blipFill>
        <p:spPr bwMode="auto">
          <a:xfrm>
            <a:off x="4877643" y="1589088"/>
            <a:ext cx="3821014"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12648" y="164805"/>
            <a:ext cx="8153400" cy="990600"/>
          </a:xfrm>
        </p:spPr>
        <p:txBody>
          <a:bodyPr/>
          <a:lstStyle/>
          <a:p>
            <a:r>
              <a:rPr lang="es" dirty="0">
                <a:solidFill>
                  <a:srgbClr val="303029"/>
                </a:solidFill>
              </a:rPr>
              <a:t>Redactar su descripción...</a:t>
            </a:r>
            <a:endParaRPr lang="en-US" dirty="0"/>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15</a:t>
            </a:fld>
            <a:endParaRPr lang="en-US">
              <a:latin typeface="Tw Cen MT"/>
            </a:endParaRPr>
          </a:p>
        </p:txBody>
      </p:sp>
      <p:sp>
        <p:nvSpPr>
          <p:cNvPr id="7" name="Content Placeholder 6"/>
          <p:cNvSpPr>
            <a:spLocks noGrp="1"/>
          </p:cNvSpPr>
          <p:nvPr>
            <p:ph sz="quarter" idx="1"/>
          </p:nvPr>
        </p:nvSpPr>
        <p:spPr/>
        <p:txBody>
          <a:bodyPr/>
          <a:lstStyle/>
          <a:p>
            <a:r>
              <a:rPr lang="es" dirty="0">
                <a:solidFill>
                  <a:srgbClr val="1D1B16"/>
                </a:solidFill>
              </a:rPr>
              <a:t>Cómo llevan los registros de</a:t>
            </a:r>
          </a:p>
          <a:p>
            <a:pPr lvl="1"/>
            <a:r>
              <a:rPr lang="es" dirty="0">
                <a:solidFill>
                  <a:srgbClr val="1D1B16"/>
                </a:solidFill>
              </a:rPr>
              <a:t>Ingresos</a:t>
            </a:r>
          </a:p>
          <a:p>
            <a:pPr lvl="1"/>
            <a:r>
              <a:rPr lang="es" dirty="0">
                <a:solidFill>
                  <a:srgbClr val="1D1B16"/>
                </a:solidFill>
              </a:rPr>
              <a:t>Costos</a:t>
            </a:r>
          </a:p>
          <a:p>
            <a:pPr lvl="1"/>
            <a:r>
              <a:rPr lang="es" dirty="0">
                <a:solidFill>
                  <a:srgbClr val="1D1B16"/>
                </a:solidFill>
              </a:rPr>
              <a:t>Impuestos</a:t>
            </a:r>
          </a:p>
          <a:p>
            <a:r>
              <a:rPr lang="es" dirty="0">
                <a:solidFill>
                  <a:srgbClr val="1D1B16"/>
                </a:solidFill>
              </a:rPr>
              <a:t>¿Cómo planean mantener a su empresa económicamente estable?</a:t>
            </a:r>
          </a:p>
          <a:p>
            <a:pPr lvl="1"/>
            <a:r>
              <a:rPr lang="es" dirty="0">
                <a:solidFill>
                  <a:srgbClr val="1D1B16"/>
                </a:solidFill>
              </a:rPr>
              <a:t>Presupuesto</a:t>
            </a:r>
          </a:p>
          <a:p>
            <a:pPr lvl="1"/>
            <a:r>
              <a:rPr lang="es" dirty="0">
                <a:solidFill>
                  <a:srgbClr val="1D1B16"/>
                </a:solidFill>
              </a:rPr>
              <a:t>Plan de negocios</a:t>
            </a:r>
          </a:p>
          <a:p>
            <a:endParaRPr lang="en-US"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s-ES" sz="3200" dirty="0" smtClean="0"/>
              <a:t>Se desarrolla y ejecuta un proceso de evaluación exhaustiva del programa anualmente. </a:t>
            </a:r>
            <a:endParaRPr lang="en-US" sz="3200"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16</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 xmlns:p14="http://schemas.microsoft.com/office/powerpoint/2010/main" val="2309583420"/>
              </p:ext>
            </p:extLst>
          </p:nvPr>
        </p:nvGraphicFramePr>
        <p:xfrm>
          <a:off x="114301" y="1618917"/>
          <a:ext cx="8905874" cy="5106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p:cNvSpPr>
            <a:spLocks noGrp="1"/>
          </p:cNvSpPr>
          <p:nvPr>
            <p:ph type="title"/>
          </p:nvPr>
        </p:nvSpPr>
        <p:spPr/>
        <p:txBody>
          <a:bodyPr>
            <a:noAutofit/>
          </a:bodyPr>
          <a:lstStyle/>
          <a:p>
            <a:pPr lvl="0"/>
            <a:r>
              <a:rPr lang="es-ES" dirty="0" smtClean="0"/>
              <a:t>Evidencia</a:t>
            </a:r>
            <a:endParaRPr lang="en-US" dirty="0"/>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17</a:t>
            </a:fld>
            <a:endParaRPr lang="en-US">
              <a:latin typeface="Tw Cen MT"/>
            </a:endParaRPr>
          </a:p>
        </p:txBody>
      </p:sp>
    </p:spTree>
    <p:extLst>
      <p:ext uri="{BB962C8B-B14F-4D97-AF65-F5344CB8AC3E}">
        <p14:creationId xmlns="" xmlns:p14="http://schemas.microsoft.com/office/powerpoint/2010/main" val="1396244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Evaluación del programa</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18</a:t>
            </a:fld>
            <a:endParaRPr lang="en-US">
              <a:latin typeface="Tw Cen MT"/>
            </a:endParaRPr>
          </a:p>
        </p:txBody>
      </p:sp>
      <p:sp>
        <p:nvSpPr>
          <p:cNvPr id="4" name="Content Placeholder 3"/>
          <p:cNvSpPr>
            <a:spLocks noGrp="1"/>
          </p:cNvSpPr>
          <p:nvPr>
            <p:ph sz="quarter" idx="1"/>
          </p:nvPr>
        </p:nvSpPr>
        <p:spPr/>
        <p:txBody>
          <a:bodyPr>
            <a:normAutofit/>
          </a:bodyPr>
          <a:lstStyle/>
          <a:p>
            <a:pPr>
              <a:buClr>
                <a:schemeClr val="accent5">
                  <a:lumMod val="75000"/>
                </a:schemeClr>
              </a:buClr>
              <a:buSzPct val="80000"/>
              <a:buFont typeface="Wingdings" pitchFamily="2" charset="2"/>
              <a:buChar char="«"/>
            </a:pPr>
            <a:r>
              <a:rPr lang="es" sz="2900" b="0" i="0" dirty="0" smtClean="0">
                <a:solidFill>
                  <a:srgbClr val="1D1B16"/>
                </a:solidFill>
              </a:rPr>
              <a:t>Aportaciones familiares/encuesta familiar </a:t>
            </a:r>
          </a:p>
          <a:p>
            <a:pPr>
              <a:buClr>
                <a:schemeClr val="accent5">
                  <a:lumMod val="75000"/>
                </a:schemeClr>
              </a:buClr>
              <a:buSzPct val="80000"/>
              <a:buFont typeface="Wingdings" pitchFamily="2" charset="2"/>
              <a:buChar char="«"/>
            </a:pPr>
            <a:r>
              <a:rPr lang="es" sz="2900" b="0" i="0" dirty="0" smtClean="0">
                <a:solidFill>
                  <a:srgbClr val="1D1B16"/>
                </a:solidFill>
              </a:rPr>
              <a:t>Autoevaluación del proveedor</a:t>
            </a:r>
          </a:p>
          <a:p>
            <a:pPr>
              <a:buClr>
                <a:schemeClr val="accent5">
                  <a:lumMod val="75000"/>
                </a:schemeClr>
              </a:buClr>
              <a:buSzPct val="80000"/>
              <a:buFont typeface="Wingdings" pitchFamily="2" charset="2"/>
              <a:buChar char="«"/>
            </a:pPr>
            <a:r>
              <a:rPr lang="es" sz="2900" b="0" i="0" dirty="0" smtClean="0">
                <a:solidFill>
                  <a:srgbClr val="1D1B16"/>
                </a:solidFill>
              </a:rPr>
              <a:t>Evaluadores externos </a:t>
            </a:r>
          </a:p>
          <a:p>
            <a:pPr>
              <a:buClr>
                <a:schemeClr val="accent5">
                  <a:lumMod val="75000"/>
                </a:schemeClr>
              </a:buClr>
              <a:buSzPct val="80000"/>
              <a:buFont typeface="Wingdings" pitchFamily="2" charset="2"/>
              <a:buChar char="«"/>
            </a:pPr>
            <a:r>
              <a:rPr lang="es" sz="2900" b="0" i="0" dirty="0" smtClean="0">
                <a:solidFill>
                  <a:srgbClr val="1D1B16"/>
                </a:solidFill>
              </a:rPr>
              <a:t>Escalas de calificación (Escala de calificación del ambiente de cuidado infantil en familia - edición revisada [</a:t>
            </a:r>
            <a:r>
              <a:rPr lang="es" sz="2900" b="0" i="1" dirty="0" smtClean="0">
                <a:solidFill>
                  <a:srgbClr val="1D1B16"/>
                </a:solidFill>
              </a:rPr>
              <a:t>Family Child Care Environment Rating Scale-Revised Edition</a:t>
            </a:r>
            <a:r>
              <a:rPr lang="es" sz="2900" b="0" i="0" dirty="0" smtClean="0">
                <a:solidFill>
                  <a:srgbClr val="1D1B16"/>
                </a:solidFill>
              </a:rPr>
              <a:t>, FCCERS-R] y otras) </a:t>
            </a:r>
          </a:p>
          <a:p>
            <a:r>
              <a:rPr lang="es" sz="2900" b="0" i="0" dirty="0" smtClean="0">
                <a:solidFill>
                  <a:srgbClr val="1D1B16"/>
                </a:solidFill>
              </a:rPr>
              <a:t>Datos de los resultados de las evaluaciones del niño </a:t>
            </a:r>
          </a:p>
          <a:p>
            <a:endParaRPr lang="en-US" dirty="0" smtClean="0"/>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 sz="3500" b="0" i="0" dirty="0" smtClean="0">
                <a:solidFill>
                  <a:srgbClr val="303029"/>
                </a:solidFill>
              </a:rPr>
              <a:t>Aportaciones familiares/encuesta familiar </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19</a:t>
            </a:fld>
            <a:endParaRPr lang="en-US">
              <a:latin typeface="Tw Cen MT"/>
            </a:endParaRPr>
          </a:p>
        </p:txBody>
      </p:sp>
      <p:sp>
        <p:nvSpPr>
          <p:cNvPr id="4" name="Content Placeholder 3"/>
          <p:cNvSpPr>
            <a:spLocks noGrp="1"/>
          </p:cNvSpPr>
          <p:nvPr>
            <p:ph sz="quarter" idx="1"/>
          </p:nvPr>
        </p:nvSpPr>
        <p:spPr/>
        <p:txBody>
          <a:bodyPr>
            <a:normAutofit lnSpcReduction="10000"/>
          </a:bodyPr>
          <a:lstStyle/>
          <a:p>
            <a:r>
              <a:rPr lang="es" sz="2900" b="0" i="0" dirty="0" smtClean="0">
                <a:solidFill>
                  <a:srgbClr val="1D1B16"/>
                </a:solidFill>
              </a:rPr>
              <a:t>¿Cómo obtendrán y utilizarán las aportaciones o los comentarios de las familias?</a:t>
            </a:r>
          </a:p>
          <a:p>
            <a:r>
              <a:rPr lang="es" sz="2900" b="0" i="0" dirty="0" smtClean="0">
                <a:solidFill>
                  <a:srgbClr val="1D1B16"/>
                </a:solidFill>
              </a:rPr>
              <a:t>¿Qué clase de aportaciones desean?</a:t>
            </a:r>
          </a:p>
          <a:p>
            <a:pPr lvl="1"/>
            <a:r>
              <a:rPr lang="es" sz="2600" b="0" i="0" dirty="0" smtClean="0">
                <a:solidFill>
                  <a:srgbClr val="1D1B16"/>
                </a:solidFill>
              </a:rPr>
              <a:t>Utilicen la encuesta familiar del QRIS.</a:t>
            </a:r>
          </a:p>
          <a:p>
            <a:pPr lvl="1"/>
            <a:r>
              <a:rPr lang="es" sz="2600" b="0" i="0" dirty="0" smtClean="0">
                <a:solidFill>
                  <a:srgbClr val="1D1B16"/>
                </a:solidFill>
              </a:rPr>
              <a:t>También obtengan las aportaciones de otras maneras.</a:t>
            </a:r>
          </a:p>
          <a:p>
            <a:pPr lvl="1"/>
            <a:r>
              <a:rPr lang="es" sz="2600" b="0" i="0" dirty="0" smtClean="0">
                <a:solidFill>
                  <a:srgbClr val="1D1B16"/>
                </a:solidFill>
              </a:rPr>
              <a:t>¿Qué cambios han realizado después de haber recibido las aportaciones o los comentarios de una familia?</a:t>
            </a:r>
          </a:p>
          <a:p>
            <a:pPr lvl="2"/>
            <a:r>
              <a:rPr lang="es" sz="2300" b="0" i="0" dirty="0" smtClean="0">
                <a:solidFill>
                  <a:srgbClr val="1D1B16"/>
                </a:solidFill>
              </a:rPr>
              <a:t>¿Han agregado más frutas y verduras frescas a su menú?</a:t>
            </a:r>
          </a:p>
          <a:p>
            <a:pPr lvl="2"/>
            <a:r>
              <a:rPr lang="es" sz="2300" b="0" i="0" dirty="0" smtClean="0">
                <a:solidFill>
                  <a:srgbClr val="1D1B16"/>
                </a:solidFill>
              </a:rPr>
              <a:t>¿Han agregado el libro favorito de un niño a su biblioteca?</a:t>
            </a:r>
          </a:p>
          <a:p>
            <a:pPr lvl="1"/>
            <a:endParaRPr lang="en-US" dirty="0"/>
          </a:p>
        </p:txBody>
      </p:sp>
      <p:sp>
        <p:nvSpPr>
          <p:cNvPr id="5" name="5-Point Star 4"/>
          <p:cNvSpPr/>
          <p:nvPr/>
        </p:nvSpPr>
        <p:spPr>
          <a:xfrm>
            <a:off x="87355" y="228600"/>
            <a:ext cx="525293" cy="496110"/>
          </a:xfrm>
          <a:prstGeom prst="star5">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 sz="4400" b="0" i="0" dirty="0" smtClean="0">
                <a:solidFill>
                  <a:srgbClr val="303029"/>
                </a:solidFill>
              </a:rPr>
              <a:t>Autoevaluación del proveedor</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20</a:t>
            </a:fld>
            <a:endParaRPr lang="en-US">
              <a:latin typeface="Tw Cen MT"/>
            </a:endParaRPr>
          </a:p>
        </p:txBody>
      </p:sp>
      <p:sp>
        <p:nvSpPr>
          <p:cNvPr id="4" name="Content Placeholder 3"/>
          <p:cNvSpPr>
            <a:spLocks noGrp="1"/>
          </p:cNvSpPr>
          <p:nvPr>
            <p:ph sz="quarter" idx="1"/>
          </p:nvPr>
        </p:nvSpPr>
        <p:spPr/>
        <p:txBody>
          <a:bodyPr/>
          <a:lstStyle/>
          <a:p>
            <a:r>
              <a:rPr lang="es" sz="2900" b="0" i="0" dirty="0" smtClean="0">
                <a:solidFill>
                  <a:srgbClr val="1D1B16"/>
                </a:solidFill>
              </a:rPr>
              <a:t>¿Cómo van a evaluar sus propias habilidades, conocimientos, crecimiento, etc.? </a:t>
            </a:r>
          </a:p>
          <a:p>
            <a:r>
              <a:rPr lang="es" sz="2900" b="0" i="0" dirty="0" smtClean="0">
                <a:solidFill>
                  <a:srgbClr val="1D1B16"/>
                </a:solidFill>
              </a:rPr>
              <a:t>¿Con qué frecuencia?</a:t>
            </a:r>
          </a:p>
          <a:p>
            <a:r>
              <a:rPr lang="es" sz="2900" b="0" i="0" dirty="0" smtClean="0">
                <a:solidFill>
                  <a:srgbClr val="1D1B16"/>
                </a:solidFill>
              </a:rPr>
              <a:t>¿Qué herramientas van a utilizar?</a:t>
            </a:r>
          </a:p>
        </p:txBody>
      </p:sp>
      <p:sp>
        <p:nvSpPr>
          <p:cNvPr id="5" name="5-Point Star 4"/>
          <p:cNvSpPr/>
          <p:nvPr/>
        </p:nvSpPr>
        <p:spPr>
          <a:xfrm>
            <a:off x="87355" y="228600"/>
            <a:ext cx="525293" cy="496110"/>
          </a:xfrm>
          <a:prstGeom prst="star5">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 sz="4400" b="0" i="0" dirty="0" smtClean="0">
                <a:solidFill>
                  <a:srgbClr val="303029"/>
                </a:solidFill>
              </a:rPr>
              <a:t>Escalas de calificación o instrumentos de evaluación</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21</a:t>
            </a:fld>
            <a:endParaRPr lang="en-US">
              <a:latin typeface="Tw Cen MT"/>
            </a:endParaRPr>
          </a:p>
        </p:txBody>
      </p:sp>
      <p:sp>
        <p:nvSpPr>
          <p:cNvPr id="4" name="Content Placeholder 3"/>
          <p:cNvSpPr>
            <a:spLocks noGrp="1"/>
          </p:cNvSpPr>
          <p:nvPr>
            <p:ph sz="quarter" idx="1"/>
          </p:nvPr>
        </p:nvSpPr>
        <p:spPr/>
        <p:txBody>
          <a:bodyPr/>
          <a:lstStyle/>
          <a:p>
            <a:r>
              <a:rPr lang="es" sz="2900" b="0" i="0" dirty="0" smtClean="0">
                <a:solidFill>
                  <a:srgbClr val="1D1B16"/>
                </a:solidFill>
              </a:rPr>
              <a:t>Elijan una escala de calificación y decidan: </a:t>
            </a:r>
          </a:p>
          <a:p>
            <a:pPr lvl="1"/>
            <a:r>
              <a:rPr lang="es" sz="2600" b="0" i="0" dirty="0" smtClean="0">
                <a:solidFill>
                  <a:srgbClr val="1D1B16"/>
                </a:solidFill>
              </a:rPr>
              <a:t>¿Cómo la van a utilizar?</a:t>
            </a:r>
          </a:p>
          <a:p>
            <a:pPr lvl="1"/>
            <a:r>
              <a:rPr lang="es" sz="2600" b="0" i="0" dirty="0" smtClean="0">
                <a:solidFill>
                  <a:srgbClr val="1D1B16"/>
                </a:solidFill>
              </a:rPr>
              <a:t>¿Con qué frecuencia?</a:t>
            </a:r>
          </a:p>
          <a:p>
            <a:pPr lvl="1"/>
            <a:r>
              <a:rPr lang="es" sz="2600" b="0" i="0" dirty="0" smtClean="0">
                <a:solidFill>
                  <a:srgbClr val="1D1B16"/>
                </a:solidFill>
              </a:rPr>
              <a:t>¿Tendrán ayuda de alguien?</a:t>
            </a:r>
          </a:p>
          <a:p>
            <a:r>
              <a:rPr lang="es" sz="2900" b="0" i="0" dirty="0" smtClean="0">
                <a:solidFill>
                  <a:srgbClr val="1D1B16"/>
                </a:solidFill>
              </a:rPr>
              <a:t>Opciones:</a:t>
            </a:r>
          </a:p>
          <a:p>
            <a:endParaRPr lang="en-US" dirty="0"/>
          </a:p>
        </p:txBody>
      </p:sp>
      <p:sp>
        <p:nvSpPr>
          <p:cNvPr id="5" name="5-Point Star 4"/>
          <p:cNvSpPr/>
          <p:nvPr/>
        </p:nvSpPr>
        <p:spPr>
          <a:xfrm>
            <a:off x="87355" y="228600"/>
            <a:ext cx="525293" cy="496110"/>
          </a:xfrm>
          <a:prstGeom prst="star5">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2"/>
          <p:cNvPicPr>
            <a:picLocks noChangeAspect="1" noChangeArrowheads="1"/>
          </p:cNvPicPr>
          <p:nvPr/>
        </p:nvPicPr>
        <p:blipFill>
          <a:blip r:embed="rId3"/>
          <a:srcRect/>
          <a:stretch>
            <a:fillRect/>
          </a:stretch>
        </p:blipFill>
        <p:spPr bwMode="auto">
          <a:xfrm>
            <a:off x="1257300" y="4185428"/>
            <a:ext cx="2975489" cy="2209800"/>
          </a:xfrm>
          <a:prstGeom prst="rect">
            <a:avLst/>
          </a:prstGeom>
          <a:noFill/>
          <a:ln w="9525">
            <a:noFill/>
            <a:miter lim="800000"/>
            <a:headEnd/>
            <a:tailEnd/>
          </a:ln>
        </p:spPr>
      </p:pic>
      <p:pic>
        <p:nvPicPr>
          <p:cNvPr id="16388" name="Picture 4" descr="http://ecx.images-amazon.com/images/I/51mgvW4OygL._SX258_BO1,204,203,200_.jpg"/>
          <p:cNvPicPr>
            <a:picLocks noChangeAspect="1" noChangeArrowheads="1"/>
          </p:cNvPicPr>
          <p:nvPr/>
        </p:nvPicPr>
        <p:blipFill>
          <a:blip r:embed="rId4"/>
          <a:srcRect/>
          <a:stretch>
            <a:fillRect/>
          </a:stretch>
        </p:blipFill>
        <p:spPr bwMode="auto">
          <a:xfrm>
            <a:off x="4870450" y="4185428"/>
            <a:ext cx="2844296" cy="22098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 sz="4400" b="0" i="0" dirty="0" smtClean="0">
                <a:solidFill>
                  <a:srgbClr val="303029"/>
                </a:solidFill>
              </a:rPr>
              <a:t>Evaluadores externos</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22</a:t>
            </a:fld>
            <a:endParaRPr lang="en-US">
              <a:latin typeface="Tw Cen MT"/>
            </a:endParaRPr>
          </a:p>
        </p:txBody>
      </p:sp>
      <p:sp>
        <p:nvSpPr>
          <p:cNvPr id="4" name="Content Placeholder 3"/>
          <p:cNvSpPr>
            <a:spLocks noGrp="1"/>
          </p:cNvSpPr>
          <p:nvPr>
            <p:ph sz="quarter" idx="1"/>
          </p:nvPr>
        </p:nvSpPr>
        <p:spPr/>
        <p:txBody>
          <a:bodyPr>
            <a:normAutofit fontScale="92500" lnSpcReduction="10000"/>
          </a:bodyPr>
          <a:lstStyle/>
          <a:p>
            <a:r>
              <a:rPr lang="es" sz="2900" b="0" i="0" dirty="0" smtClean="0">
                <a:solidFill>
                  <a:srgbClr val="1D1B16"/>
                </a:solidFill>
              </a:rPr>
              <a:t>¿Cómo realizarán la evaluación de su programa?</a:t>
            </a:r>
          </a:p>
          <a:p>
            <a:pPr lvl="1"/>
            <a:r>
              <a:rPr lang="es" sz="2600" b="0" i="0" dirty="0" smtClean="0">
                <a:solidFill>
                  <a:srgbClr val="1D1B16"/>
                </a:solidFill>
              </a:rPr>
              <a:t>¿Quién hará la evaluación?</a:t>
            </a:r>
          </a:p>
          <a:p>
            <a:pPr lvl="1"/>
            <a:r>
              <a:rPr lang="es" sz="2600" b="0" i="0" dirty="0" smtClean="0">
                <a:solidFill>
                  <a:srgbClr val="1D1B16"/>
                </a:solidFill>
              </a:rPr>
              <a:t>¿Con qué frecuencia?</a:t>
            </a:r>
          </a:p>
          <a:p>
            <a:pPr lvl="1"/>
            <a:r>
              <a:rPr lang="es" sz="2600" b="0" i="0" dirty="0" smtClean="0">
                <a:solidFill>
                  <a:srgbClr val="1D1B16"/>
                </a:solidFill>
              </a:rPr>
              <a:t>¿Qué clase de evaluación será?</a:t>
            </a:r>
          </a:p>
          <a:p>
            <a:r>
              <a:rPr lang="es" sz="2900" b="0" i="0" dirty="0" smtClean="0">
                <a:solidFill>
                  <a:srgbClr val="1D1B16"/>
                </a:solidFill>
              </a:rPr>
              <a:t>Opciones:</a:t>
            </a:r>
          </a:p>
          <a:p>
            <a:pPr lvl="1"/>
            <a:r>
              <a:rPr lang="es" sz="2600" b="0" i="0" dirty="0" smtClean="0">
                <a:solidFill>
                  <a:srgbClr val="1D1B16"/>
                </a:solidFill>
              </a:rPr>
              <a:t>Inspección del programa de alimentos del Departamento de Agricultura de los Estados Unidos (</a:t>
            </a:r>
            <a:r>
              <a:rPr lang="es" sz="2600" b="0" i="1" dirty="0" smtClean="0">
                <a:solidFill>
                  <a:srgbClr val="1D1B16"/>
                </a:solidFill>
              </a:rPr>
              <a:t>US Department of Agriculture</a:t>
            </a:r>
            <a:r>
              <a:rPr lang="es" sz="2600" b="0" i="0" dirty="0" smtClean="0">
                <a:solidFill>
                  <a:srgbClr val="1D1B16"/>
                </a:solidFill>
              </a:rPr>
              <a:t>, USDA)</a:t>
            </a:r>
          </a:p>
          <a:p>
            <a:pPr lvl="1"/>
            <a:r>
              <a:rPr lang="es" sz="2600" b="0" i="0" dirty="0" smtClean="0">
                <a:solidFill>
                  <a:srgbClr val="1D1B16"/>
                </a:solidFill>
              </a:rPr>
              <a:t>Coordinador de la red</a:t>
            </a:r>
          </a:p>
          <a:p>
            <a:pPr lvl="1"/>
            <a:r>
              <a:rPr lang="es" sz="2600" b="0" i="0" dirty="0" smtClean="0">
                <a:solidFill>
                  <a:srgbClr val="1D1B16"/>
                </a:solidFill>
              </a:rPr>
              <a:t>Consultores remunerados</a:t>
            </a:r>
          </a:p>
          <a:p>
            <a:pPr lvl="1"/>
            <a:r>
              <a:rPr lang="es" sz="2600" b="0" i="0" dirty="0" smtClean="0">
                <a:solidFill>
                  <a:srgbClr val="1D1B16"/>
                </a:solidFill>
              </a:rPr>
              <a:t>Colegas de confianza </a:t>
            </a:r>
          </a:p>
        </p:txBody>
      </p:sp>
      <p:sp>
        <p:nvSpPr>
          <p:cNvPr id="5" name="5-Point Star 4"/>
          <p:cNvSpPr/>
          <p:nvPr/>
        </p:nvSpPr>
        <p:spPr>
          <a:xfrm>
            <a:off x="87355" y="228600"/>
            <a:ext cx="525293" cy="496110"/>
          </a:xfrm>
          <a:prstGeom prst="star5">
            <a:avLst/>
          </a:prstGeom>
          <a:solidFill>
            <a:schemeClr val="accent5"/>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s" sz="4400" b="0" i="0" dirty="0" smtClean="0">
                <a:solidFill>
                  <a:srgbClr val="303029"/>
                </a:solidFill>
              </a:rPr>
              <a:t>Datos de los resultados de las evaluaciones del niño </a:t>
            </a:r>
          </a:p>
        </p:txBody>
      </p:sp>
      <p:sp>
        <p:nvSpPr>
          <p:cNvPr id="3" name="Slide Number Placeholder 2"/>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23</a:t>
            </a:fld>
            <a:endParaRPr lang="en-US">
              <a:latin typeface="Tw Cen MT"/>
            </a:endParaRPr>
          </a:p>
        </p:txBody>
      </p:sp>
      <p:sp>
        <p:nvSpPr>
          <p:cNvPr id="4" name="Content Placeholder 3"/>
          <p:cNvSpPr>
            <a:spLocks noGrp="1"/>
          </p:cNvSpPr>
          <p:nvPr>
            <p:ph sz="quarter" idx="1"/>
          </p:nvPr>
        </p:nvSpPr>
        <p:spPr/>
        <p:txBody>
          <a:bodyPr>
            <a:normAutofit lnSpcReduction="10000"/>
          </a:bodyPr>
          <a:lstStyle/>
          <a:p>
            <a:r>
              <a:rPr lang="es" sz="2900" b="0" i="0" dirty="0" smtClean="0">
                <a:solidFill>
                  <a:srgbClr val="1D1B16"/>
                </a:solidFill>
              </a:rPr>
              <a:t>Las evaluaciones del aprendizaje formal, como el sistema de evaluación Teaching Strategies Gold, les brinda a maestros y cuidadores la capacidad para ver el progreso de todo el grupo en el aprendizaje y desarrollo.</a:t>
            </a:r>
          </a:p>
          <a:p>
            <a:r>
              <a:rPr lang="es" sz="2900" b="0" i="0" dirty="0" smtClean="0">
                <a:solidFill>
                  <a:srgbClr val="1D1B16"/>
                </a:solidFill>
              </a:rPr>
              <a:t>¿Cómo utilizarán los datos disponibles a partir de las evaluaciones del aprendizaje formal para evaluar su programa?</a:t>
            </a:r>
          </a:p>
          <a:p>
            <a:pPr indent="0">
              <a:buNone/>
            </a:pPr>
            <a:r>
              <a:rPr lang="es" sz="2400" b="0" i="1" dirty="0" smtClean="0">
                <a:solidFill>
                  <a:srgbClr val="1D1B16"/>
                </a:solidFill>
              </a:rPr>
              <a:t>Es posible que necesiten una capacitación significativa para poder utilizar este método de evaluación de forma apropiada.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s" dirty="0" smtClean="0">
                <a:solidFill>
                  <a:srgbClr val="303029"/>
                </a:solidFill>
              </a:rPr>
              <a:t>¿Cómo podemos implementar esto? </a:t>
            </a:r>
            <a:endParaRPr lang="en-US" dirty="0"/>
          </a:p>
        </p:txBody>
      </p:sp>
      <p:sp>
        <p:nvSpPr>
          <p:cNvPr id="6" name="Content Placeholder 5"/>
          <p:cNvSpPr>
            <a:spLocks noGrp="1"/>
          </p:cNvSpPr>
          <p:nvPr>
            <p:ph sz="quarter" idx="1"/>
          </p:nvPr>
        </p:nvSpPr>
        <p:spPr>
          <a:xfrm>
            <a:off x="609599" y="1589567"/>
            <a:ext cx="4410075" cy="5023742"/>
          </a:xfrm>
        </p:spPr>
        <p:txBody>
          <a:bodyPr>
            <a:noAutofit/>
          </a:bodyPr>
          <a:lstStyle/>
          <a:p>
            <a:pPr marL="0" indent="0">
              <a:buNone/>
            </a:pPr>
            <a:r>
              <a:rPr lang="es-ES" sz="2400" dirty="0" smtClean="0"/>
              <a:t>Las fuentes para la evaluación anual del programa incluyen información de tres, cuatro, o cinco de las cinco fuentes enumeradas. </a:t>
            </a:r>
          </a:p>
          <a:p>
            <a:pPr marL="0" indent="0">
              <a:buNone/>
            </a:pPr>
            <a:r>
              <a:rPr lang="es-ES" sz="2400" dirty="0" smtClean="0"/>
              <a:t>Evidencia: </a:t>
            </a:r>
          </a:p>
          <a:p>
            <a:r>
              <a:rPr lang="es" sz="2400" dirty="0" smtClean="0">
                <a:solidFill>
                  <a:srgbClr val="1D1B16"/>
                </a:solidFill>
              </a:rPr>
              <a:t>Ejemplo escrito de una modificación realizada como respuesta a una evaluación. </a:t>
            </a:r>
          </a:p>
          <a:p>
            <a:r>
              <a:rPr lang="es-ES" sz="2400" dirty="0" smtClean="0"/>
              <a:t>Descripción escrita de su proceso para la evaluación del programa que utilice tres, cuatro, o cinco de las cinco fuentes.</a:t>
            </a:r>
            <a:endParaRPr lang="en-US" sz="2400" dirty="0"/>
          </a:p>
        </p:txBody>
      </p:sp>
      <p:sp>
        <p:nvSpPr>
          <p:cNvPr id="3" name="Slide Number Placeholder 2"/>
          <p:cNvSpPr>
            <a:spLocks noGrp="1"/>
          </p:cNvSpPr>
          <p:nvPr>
            <p:ph type="sldNum" sz="quarter" idx="16"/>
          </p:nvPr>
        </p:nvSpPr>
        <p:spPr/>
        <p:txBody>
          <a:bodyPr>
            <a:normAutofit fontScale="85000" lnSpcReduction="20000"/>
          </a:bodyPr>
          <a:lstStyle/>
          <a:p>
            <a:fld id="{9180E4DA-F620-7A45-90BE-35F25E5FC9DF}" type="slidenum">
              <a:rPr lang="en-US" smtClean="0">
                <a:latin typeface="Tw Cen MT"/>
              </a:rPr>
              <a:pPr/>
              <a:t>24</a:t>
            </a:fld>
            <a:endParaRPr lang="en-US">
              <a:latin typeface="Tw Cen MT"/>
            </a:endParaRPr>
          </a:p>
        </p:txBody>
      </p:sp>
      <p:grpSp>
        <p:nvGrpSpPr>
          <p:cNvPr id="121" name="Group 120"/>
          <p:cNvGrpSpPr/>
          <p:nvPr/>
        </p:nvGrpSpPr>
        <p:grpSpPr>
          <a:xfrm>
            <a:off x="5620239" y="1620880"/>
            <a:ext cx="2697401" cy="5165378"/>
            <a:chOff x="4674140" y="1576953"/>
            <a:chExt cx="2697401" cy="5165378"/>
          </a:xfrm>
        </p:grpSpPr>
        <p:grpSp>
          <p:nvGrpSpPr>
            <p:cNvPr id="239" name="Group 238"/>
            <p:cNvGrpSpPr/>
            <p:nvPr/>
          </p:nvGrpSpPr>
          <p:grpSpPr>
            <a:xfrm>
              <a:off x="5452103" y="1576953"/>
              <a:ext cx="1919438" cy="5165378"/>
              <a:chOff x="5452103" y="1576953"/>
              <a:chExt cx="1919438" cy="5165378"/>
            </a:xfrm>
          </p:grpSpPr>
          <p:grpSp>
            <p:nvGrpSpPr>
              <p:cNvPr id="240" name="Group 7"/>
              <p:cNvGrpSpPr/>
              <p:nvPr/>
            </p:nvGrpSpPr>
            <p:grpSpPr>
              <a:xfrm>
                <a:off x="5452103" y="1576953"/>
                <a:ext cx="1919438" cy="874417"/>
                <a:chOff x="2026595" y="939473"/>
                <a:chExt cx="3197158" cy="1623306"/>
              </a:xfrm>
            </p:grpSpPr>
            <p:grpSp>
              <p:nvGrpSpPr>
                <p:cNvPr id="330" name="Group 39"/>
                <p:cNvGrpSpPr/>
                <p:nvPr/>
              </p:nvGrpSpPr>
              <p:grpSpPr>
                <a:xfrm>
                  <a:off x="2026595" y="939473"/>
                  <a:ext cx="3197158" cy="1008888"/>
                  <a:chOff x="2026595" y="939473"/>
                  <a:chExt cx="3197158" cy="1008888"/>
                </a:xfrm>
              </p:grpSpPr>
              <p:grpSp>
                <p:nvGrpSpPr>
                  <p:cNvPr id="335" name="Group 24"/>
                  <p:cNvGrpSpPr/>
                  <p:nvPr/>
                </p:nvGrpSpPr>
                <p:grpSpPr>
                  <a:xfrm>
                    <a:off x="2026595" y="939473"/>
                    <a:ext cx="911157" cy="914400"/>
                    <a:chOff x="1828800" y="1600200"/>
                    <a:chExt cx="911157" cy="904672"/>
                  </a:xfrm>
                </p:grpSpPr>
                <p:sp>
                  <p:nvSpPr>
                    <p:cNvPr id="346" name="Oval 345"/>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7" name="Oval 346"/>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8"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9" name="Arc 348"/>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36" name="Group 22"/>
                  <p:cNvGrpSpPr/>
                  <p:nvPr/>
                </p:nvGrpSpPr>
                <p:grpSpPr>
                  <a:xfrm>
                    <a:off x="3169596" y="939473"/>
                    <a:ext cx="911157" cy="914400"/>
                    <a:chOff x="2525949" y="3429000"/>
                    <a:chExt cx="911157" cy="904672"/>
                  </a:xfrm>
                </p:grpSpPr>
                <p:sp>
                  <p:nvSpPr>
                    <p:cNvPr id="342" name="Oval 341"/>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3" name="Oval 342"/>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4" name="Oval 343"/>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5" name="Straight Connector 344"/>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337" name="Group 38"/>
                  <p:cNvGrpSpPr/>
                  <p:nvPr/>
                </p:nvGrpSpPr>
                <p:grpSpPr>
                  <a:xfrm>
                    <a:off x="4312596" y="939473"/>
                    <a:ext cx="911157" cy="1008888"/>
                    <a:chOff x="4312596" y="939473"/>
                    <a:chExt cx="911157" cy="1008888"/>
                  </a:xfrm>
                </p:grpSpPr>
                <p:sp>
                  <p:nvSpPr>
                    <p:cNvPr id="338" name="Oval 337"/>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9" name="Oval 17"/>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0" name="Oval 18"/>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1" name="Arc 19"/>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331" name="Group 34"/>
                <p:cNvGrpSpPr/>
                <p:nvPr/>
              </p:nvGrpSpPr>
              <p:grpSpPr>
                <a:xfrm>
                  <a:off x="2230876" y="2105579"/>
                  <a:ext cx="2770355" cy="457200"/>
                  <a:chOff x="2811293" y="2971800"/>
                  <a:chExt cx="2770355" cy="457200"/>
                </a:xfrm>
              </p:grpSpPr>
              <p:sp>
                <p:nvSpPr>
                  <p:cNvPr id="332" name="Rectangle 331"/>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3" name="Rectangle 332"/>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4" name="Rectangle 12"/>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41" name="Rectangle 240"/>
              <p:cNvSpPr/>
              <p:nvPr/>
            </p:nvSpPr>
            <p:spPr>
              <a:xfrm>
                <a:off x="5452103" y="1984767"/>
                <a:ext cx="457200" cy="646331"/>
              </a:xfrm>
              <a:prstGeom prst="rect">
                <a:avLst/>
              </a:prstGeom>
            </p:spPr>
            <p:txBody>
              <a:bodyPr wrap="square">
                <a:spAutoFit/>
              </a:bodyPr>
              <a:lstStyle/>
              <a:p>
                <a:r>
                  <a:rPr lang="en-US" sz="3600" b="1" i="1" dirty="0" smtClean="0">
                    <a:sym typeface="Wingdings"/>
                  </a:rPr>
                  <a:t></a:t>
                </a:r>
                <a:endParaRPr lang="en-US" sz="3600" b="1" dirty="0"/>
              </a:p>
            </p:txBody>
          </p:sp>
          <p:grpSp>
            <p:nvGrpSpPr>
              <p:cNvPr id="242" name="Group 95"/>
              <p:cNvGrpSpPr/>
              <p:nvPr/>
            </p:nvGrpSpPr>
            <p:grpSpPr>
              <a:xfrm>
                <a:off x="5452103" y="2606456"/>
                <a:ext cx="1919438" cy="874417"/>
                <a:chOff x="2026595" y="939473"/>
                <a:chExt cx="3197158" cy="1623306"/>
              </a:xfrm>
            </p:grpSpPr>
            <p:grpSp>
              <p:nvGrpSpPr>
                <p:cNvPr id="310" name="Group 39"/>
                <p:cNvGrpSpPr/>
                <p:nvPr/>
              </p:nvGrpSpPr>
              <p:grpSpPr>
                <a:xfrm>
                  <a:off x="2026595" y="939473"/>
                  <a:ext cx="3197158" cy="1008888"/>
                  <a:chOff x="2026595" y="939473"/>
                  <a:chExt cx="3197158" cy="1008888"/>
                </a:xfrm>
              </p:grpSpPr>
              <p:grpSp>
                <p:nvGrpSpPr>
                  <p:cNvPr id="315" name="Group 24"/>
                  <p:cNvGrpSpPr/>
                  <p:nvPr/>
                </p:nvGrpSpPr>
                <p:grpSpPr>
                  <a:xfrm>
                    <a:off x="2026595" y="939473"/>
                    <a:ext cx="911157" cy="914400"/>
                    <a:chOff x="1828800" y="1600200"/>
                    <a:chExt cx="911157" cy="904672"/>
                  </a:xfrm>
                </p:grpSpPr>
                <p:sp>
                  <p:nvSpPr>
                    <p:cNvPr id="326" name="Oval 325"/>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7" name="Oval 326"/>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8"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9" name="Arc 328"/>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316" name="Group 22"/>
                  <p:cNvGrpSpPr/>
                  <p:nvPr/>
                </p:nvGrpSpPr>
                <p:grpSpPr>
                  <a:xfrm>
                    <a:off x="3169596" y="939473"/>
                    <a:ext cx="911157" cy="914400"/>
                    <a:chOff x="2525949" y="3429000"/>
                    <a:chExt cx="911157" cy="904672"/>
                  </a:xfrm>
                </p:grpSpPr>
                <p:sp>
                  <p:nvSpPr>
                    <p:cNvPr id="322" name="Oval 321"/>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3" name="Oval 322"/>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4" name="Oval 323"/>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5" name="Straight Connector 324"/>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317" name="Group 38"/>
                  <p:cNvGrpSpPr/>
                  <p:nvPr/>
                </p:nvGrpSpPr>
                <p:grpSpPr>
                  <a:xfrm>
                    <a:off x="4312596" y="939473"/>
                    <a:ext cx="911157" cy="1008888"/>
                    <a:chOff x="4312596" y="939473"/>
                    <a:chExt cx="911157" cy="1008888"/>
                  </a:xfrm>
                </p:grpSpPr>
                <p:sp>
                  <p:nvSpPr>
                    <p:cNvPr id="318" name="Oval 317"/>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9" name="Oval 318"/>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0" name="Oval 319"/>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1" name="Arc 320"/>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311" name="Group 34"/>
                <p:cNvGrpSpPr/>
                <p:nvPr/>
              </p:nvGrpSpPr>
              <p:grpSpPr>
                <a:xfrm>
                  <a:off x="2230876" y="2105579"/>
                  <a:ext cx="2770355" cy="457200"/>
                  <a:chOff x="2811293" y="2971800"/>
                  <a:chExt cx="2770355" cy="457200"/>
                </a:xfrm>
              </p:grpSpPr>
              <p:sp>
                <p:nvSpPr>
                  <p:cNvPr id="312" name="Rectangle 311"/>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3" name="Rectangle 312"/>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4" name="Rectangle 313"/>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43" name="Group 116"/>
              <p:cNvGrpSpPr/>
              <p:nvPr/>
            </p:nvGrpSpPr>
            <p:grpSpPr>
              <a:xfrm>
                <a:off x="5452103" y="3635959"/>
                <a:ext cx="1919438" cy="874417"/>
                <a:chOff x="2026595" y="939473"/>
                <a:chExt cx="3197158" cy="1623306"/>
              </a:xfrm>
            </p:grpSpPr>
            <p:grpSp>
              <p:nvGrpSpPr>
                <p:cNvPr id="290" name="Group 39"/>
                <p:cNvGrpSpPr/>
                <p:nvPr/>
              </p:nvGrpSpPr>
              <p:grpSpPr>
                <a:xfrm>
                  <a:off x="2026595" y="939473"/>
                  <a:ext cx="3197158" cy="1008888"/>
                  <a:chOff x="2026595" y="939473"/>
                  <a:chExt cx="3197158" cy="1008888"/>
                </a:xfrm>
              </p:grpSpPr>
              <p:grpSp>
                <p:nvGrpSpPr>
                  <p:cNvPr id="295" name="Group 24"/>
                  <p:cNvGrpSpPr/>
                  <p:nvPr/>
                </p:nvGrpSpPr>
                <p:grpSpPr>
                  <a:xfrm>
                    <a:off x="2026595" y="939473"/>
                    <a:ext cx="911157" cy="914400"/>
                    <a:chOff x="1828800" y="1600200"/>
                    <a:chExt cx="911157" cy="904672"/>
                  </a:xfrm>
                </p:grpSpPr>
                <p:sp>
                  <p:nvSpPr>
                    <p:cNvPr id="306" name="Oval 305"/>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7" name="Oval 306"/>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8"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9" name="Arc 308"/>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96" name="Group 22"/>
                  <p:cNvGrpSpPr/>
                  <p:nvPr/>
                </p:nvGrpSpPr>
                <p:grpSpPr>
                  <a:xfrm>
                    <a:off x="3169596" y="939473"/>
                    <a:ext cx="911157" cy="914400"/>
                    <a:chOff x="2525949" y="3429000"/>
                    <a:chExt cx="911157" cy="904672"/>
                  </a:xfrm>
                </p:grpSpPr>
                <p:sp>
                  <p:nvSpPr>
                    <p:cNvPr id="302" name="Oval 301"/>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3" name="Oval 302"/>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4" name="Oval 303"/>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05" name="Straight Connector 304"/>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297" name="Group 38"/>
                  <p:cNvGrpSpPr/>
                  <p:nvPr/>
                </p:nvGrpSpPr>
                <p:grpSpPr>
                  <a:xfrm>
                    <a:off x="4312596" y="939473"/>
                    <a:ext cx="911157" cy="1008888"/>
                    <a:chOff x="4312596" y="939473"/>
                    <a:chExt cx="911157" cy="1008888"/>
                  </a:xfrm>
                </p:grpSpPr>
                <p:sp>
                  <p:nvSpPr>
                    <p:cNvPr id="298" name="Oval 297"/>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9" name="Oval 298"/>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0" name="Oval 299"/>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1" name="Arc 300"/>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291" name="Group 34"/>
                <p:cNvGrpSpPr/>
                <p:nvPr/>
              </p:nvGrpSpPr>
              <p:grpSpPr>
                <a:xfrm>
                  <a:off x="2230876" y="2105579"/>
                  <a:ext cx="2770355" cy="457200"/>
                  <a:chOff x="2811293" y="2971800"/>
                  <a:chExt cx="2770355" cy="457200"/>
                </a:xfrm>
              </p:grpSpPr>
              <p:sp>
                <p:nvSpPr>
                  <p:cNvPr id="292" name="Rectangle 291"/>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3" name="Rectangle 292"/>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4" name="Rectangle 293"/>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44" name="Group 137"/>
              <p:cNvGrpSpPr/>
              <p:nvPr/>
            </p:nvGrpSpPr>
            <p:grpSpPr>
              <a:xfrm>
                <a:off x="5452103" y="4665462"/>
                <a:ext cx="1919438" cy="874417"/>
                <a:chOff x="2026595" y="939473"/>
                <a:chExt cx="3197158" cy="1623306"/>
              </a:xfrm>
            </p:grpSpPr>
            <p:grpSp>
              <p:nvGrpSpPr>
                <p:cNvPr id="270" name="Group 39"/>
                <p:cNvGrpSpPr/>
                <p:nvPr/>
              </p:nvGrpSpPr>
              <p:grpSpPr>
                <a:xfrm>
                  <a:off x="2026595" y="939473"/>
                  <a:ext cx="3197158" cy="1008888"/>
                  <a:chOff x="2026595" y="939473"/>
                  <a:chExt cx="3197158" cy="1008888"/>
                </a:xfrm>
              </p:grpSpPr>
              <p:grpSp>
                <p:nvGrpSpPr>
                  <p:cNvPr id="275" name="Group 24"/>
                  <p:cNvGrpSpPr/>
                  <p:nvPr/>
                </p:nvGrpSpPr>
                <p:grpSpPr>
                  <a:xfrm>
                    <a:off x="2026595" y="939473"/>
                    <a:ext cx="911157" cy="914400"/>
                    <a:chOff x="1828800" y="1600200"/>
                    <a:chExt cx="911157" cy="904672"/>
                  </a:xfrm>
                </p:grpSpPr>
                <p:sp>
                  <p:nvSpPr>
                    <p:cNvPr id="286" name="Oval 285"/>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 name="Oval 286"/>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8"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9" name="Arc 288"/>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76" name="Group 22"/>
                  <p:cNvGrpSpPr/>
                  <p:nvPr/>
                </p:nvGrpSpPr>
                <p:grpSpPr>
                  <a:xfrm>
                    <a:off x="3169596" y="939473"/>
                    <a:ext cx="911157" cy="914400"/>
                    <a:chOff x="2525949" y="3429000"/>
                    <a:chExt cx="911157" cy="904672"/>
                  </a:xfrm>
                </p:grpSpPr>
                <p:sp>
                  <p:nvSpPr>
                    <p:cNvPr id="282" name="Oval 281"/>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3" name="Oval 282"/>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4" name="Oval 283"/>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5" name="Straight Connector 284"/>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277" name="Group 38"/>
                  <p:cNvGrpSpPr/>
                  <p:nvPr/>
                </p:nvGrpSpPr>
                <p:grpSpPr>
                  <a:xfrm>
                    <a:off x="4312596" y="939473"/>
                    <a:ext cx="911157" cy="1008888"/>
                    <a:chOff x="4312596" y="939473"/>
                    <a:chExt cx="911157" cy="1008888"/>
                  </a:xfrm>
                </p:grpSpPr>
                <p:sp>
                  <p:nvSpPr>
                    <p:cNvPr id="278" name="Oval 277"/>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9" name="Oval 278"/>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0" name="Oval 279"/>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1" name="Arc 280"/>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271" name="Group 34"/>
                <p:cNvGrpSpPr/>
                <p:nvPr/>
              </p:nvGrpSpPr>
              <p:grpSpPr>
                <a:xfrm>
                  <a:off x="2230876" y="2105579"/>
                  <a:ext cx="2770355" cy="457200"/>
                  <a:chOff x="2811293" y="2971800"/>
                  <a:chExt cx="2770355" cy="457200"/>
                </a:xfrm>
              </p:grpSpPr>
              <p:sp>
                <p:nvSpPr>
                  <p:cNvPr id="272" name="Rectangle 271"/>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3" name="Rectangle 272"/>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4" name="Rectangle 273"/>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grpSp>
            <p:nvGrpSpPr>
              <p:cNvPr id="245" name="Group 158"/>
              <p:cNvGrpSpPr/>
              <p:nvPr/>
            </p:nvGrpSpPr>
            <p:grpSpPr>
              <a:xfrm>
                <a:off x="5452103" y="5694965"/>
                <a:ext cx="1919438" cy="874417"/>
                <a:chOff x="2026595" y="939473"/>
                <a:chExt cx="3197158" cy="1623306"/>
              </a:xfrm>
            </p:grpSpPr>
            <p:grpSp>
              <p:nvGrpSpPr>
                <p:cNvPr id="250" name="Group 39"/>
                <p:cNvGrpSpPr/>
                <p:nvPr/>
              </p:nvGrpSpPr>
              <p:grpSpPr>
                <a:xfrm>
                  <a:off x="2026595" y="939473"/>
                  <a:ext cx="3197158" cy="1008888"/>
                  <a:chOff x="2026595" y="939473"/>
                  <a:chExt cx="3197158" cy="1008888"/>
                </a:xfrm>
              </p:grpSpPr>
              <p:grpSp>
                <p:nvGrpSpPr>
                  <p:cNvPr id="255" name="Group 24"/>
                  <p:cNvGrpSpPr/>
                  <p:nvPr/>
                </p:nvGrpSpPr>
                <p:grpSpPr>
                  <a:xfrm>
                    <a:off x="2026595" y="939473"/>
                    <a:ext cx="911157" cy="914400"/>
                    <a:chOff x="1828800" y="1600200"/>
                    <a:chExt cx="911157" cy="904672"/>
                  </a:xfrm>
                </p:grpSpPr>
                <p:sp>
                  <p:nvSpPr>
                    <p:cNvPr id="266" name="Oval 265"/>
                    <p:cNvSpPr/>
                    <p:nvPr/>
                  </p:nvSpPr>
                  <p:spPr>
                    <a:xfrm>
                      <a:off x="1828800" y="1600200"/>
                      <a:ext cx="911157" cy="904672"/>
                    </a:xfrm>
                    <a:prstGeom prst="ellipse">
                      <a:avLst/>
                    </a:prstGeom>
                    <a:noFill/>
                    <a:ln w="57150">
                      <a:solidFill>
                        <a:schemeClr val="accent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7" name="Oval 266"/>
                    <p:cNvSpPr/>
                    <p:nvPr/>
                  </p:nvSpPr>
                  <p:spPr>
                    <a:xfrm>
                      <a:off x="2373549"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8" name="Oval 7"/>
                    <p:cNvSpPr/>
                    <p:nvPr/>
                  </p:nvSpPr>
                  <p:spPr>
                    <a:xfrm>
                      <a:off x="2042808" y="1887165"/>
                      <a:ext cx="116732" cy="155643"/>
                    </a:xfrm>
                    <a:prstGeom prst="ellipse">
                      <a:avLst/>
                    </a:prstGeom>
                    <a:solidFill>
                      <a:srgbClr val="C00000"/>
                    </a:solid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9" name="Arc 268"/>
                    <p:cNvSpPr/>
                    <p:nvPr/>
                  </p:nvSpPr>
                  <p:spPr>
                    <a:xfrm rot="10800000">
                      <a:off x="2060235" y="1887165"/>
                      <a:ext cx="430046" cy="462064"/>
                    </a:xfrm>
                    <a:prstGeom prst="arc">
                      <a:avLst>
                        <a:gd name="adj1" fmla="val 12052569"/>
                        <a:gd name="adj2" fmla="val 20406230"/>
                      </a:avLst>
                    </a:prstGeom>
                    <a:ln w="38100">
                      <a:solidFill>
                        <a:srgbClr val="C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256" name="Group 22"/>
                  <p:cNvGrpSpPr/>
                  <p:nvPr/>
                </p:nvGrpSpPr>
                <p:grpSpPr>
                  <a:xfrm>
                    <a:off x="3169596" y="939473"/>
                    <a:ext cx="911157" cy="914400"/>
                    <a:chOff x="2525949" y="3429000"/>
                    <a:chExt cx="911157" cy="904672"/>
                  </a:xfrm>
                </p:grpSpPr>
                <p:sp>
                  <p:nvSpPr>
                    <p:cNvPr id="262" name="Oval 261"/>
                    <p:cNvSpPr/>
                    <p:nvPr/>
                  </p:nvSpPr>
                  <p:spPr>
                    <a:xfrm>
                      <a:off x="2525949" y="3429000"/>
                      <a:ext cx="911157" cy="904672"/>
                    </a:xfrm>
                    <a:prstGeom prst="ellipse">
                      <a:avLst/>
                    </a:prstGeom>
                    <a:noFill/>
                    <a:ln w="57150">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3" name="Oval 262"/>
                    <p:cNvSpPr/>
                    <p:nvPr/>
                  </p:nvSpPr>
                  <p:spPr>
                    <a:xfrm>
                      <a:off x="3070698"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4" name="Oval 263"/>
                    <p:cNvSpPr/>
                    <p:nvPr/>
                  </p:nvSpPr>
                  <p:spPr>
                    <a:xfrm>
                      <a:off x="2739957" y="3715965"/>
                      <a:ext cx="116732" cy="155643"/>
                    </a:xfrm>
                    <a:prstGeom prst="ellipse">
                      <a:avLst/>
                    </a:prstGeom>
                    <a:solidFill>
                      <a:schemeClr val="accent6">
                        <a:lumMod val="75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65" name="Straight Connector 264"/>
                    <p:cNvCxnSpPr/>
                    <p:nvPr/>
                  </p:nvCxnSpPr>
                  <p:spPr>
                    <a:xfrm>
                      <a:off x="2739957" y="4036979"/>
                      <a:ext cx="447473" cy="9727"/>
                    </a:xfrm>
                    <a:prstGeom prst="line">
                      <a:avLst/>
                    </a:prstGeom>
                    <a:ln w="38100">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grpSp>
              <p:grpSp>
                <p:nvGrpSpPr>
                  <p:cNvPr id="257" name="Group 38"/>
                  <p:cNvGrpSpPr/>
                  <p:nvPr/>
                </p:nvGrpSpPr>
                <p:grpSpPr>
                  <a:xfrm>
                    <a:off x="4312596" y="939473"/>
                    <a:ext cx="911157" cy="1008888"/>
                    <a:chOff x="4312596" y="939473"/>
                    <a:chExt cx="911157" cy="1008888"/>
                  </a:xfrm>
                </p:grpSpPr>
                <p:sp>
                  <p:nvSpPr>
                    <p:cNvPr id="258" name="Oval 257"/>
                    <p:cNvSpPr/>
                    <p:nvPr/>
                  </p:nvSpPr>
                  <p:spPr>
                    <a:xfrm>
                      <a:off x="4312596" y="939473"/>
                      <a:ext cx="911157" cy="914400"/>
                    </a:xfrm>
                    <a:prstGeom prst="ellipse">
                      <a:avLst/>
                    </a:prstGeom>
                    <a:noFill/>
                    <a:ln w="57150">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9" name="Oval 258"/>
                    <p:cNvSpPr/>
                    <p:nvPr/>
                  </p:nvSpPr>
                  <p:spPr>
                    <a:xfrm>
                      <a:off x="4857345"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0" name="Oval 259"/>
                    <p:cNvSpPr/>
                    <p:nvPr/>
                  </p:nvSpPr>
                  <p:spPr>
                    <a:xfrm>
                      <a:off x="4526604" y="1229524"/>
                      <a:ext cx="116732" cy="157317"/>
                    </a:xfrm>
                    <a:prstGeom prst="ellipse">
                      <a:avLst/>
                    </a:prstGeom>
                    <a:solidFill>
                      <a:schemeClr val="accent1">
                        <a:lumMod val="75000"/>
                      </a:schemeClr>
                    </a:solidFill>
                    <a:ln>
                      <a:solidFill>
                        <a:schemeClr val="accent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1" name="Arc 260"/>
                    <p:cNvSpPr/>
                    <p:nvPr/>
                  </p:nvSpPr>
                  <p:spPr>
                    <a:xfrm>
                      <a:off x="4553151" y="1563822"/>
                      <a:ext cx="430046" cy="384539"/>
                    </a:xfrm>
                    <a:prstGeom prst="arc">
                      <a:avLst>
                        <a:gd name="adj1" fmla="val 12052569"/>
                        <a:gd name="adj2" fmla="val 20406230"/>
                      </a:avLst>
                    </a:prstGeom>
                    <a:ln w="38100">
                      <a:solidFill>
                        <a:schemeClr val="accent1">
                          <a:lumMod val="75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pSp>
              <p:nvGrpSpPr>
                <p:cNvPr id="251" name="Group 34"/>
                <p:cNvGrpSpPr/>
                <p:nvPr/>
              </p:nvGrpSpPr>
              <p:grpSpPr>
                <a:xfrm>
                  <a:off x="2230876" y="2105579"/>
                  <a:ext cx="2770355" cy="457200"/>
                  <a:chOff x="2811293" y="2971800"/>
                  <a:chExt cx="2770355" cy="457200"/>
                </a:xfrm>
              </p:grpSpPr>
              <p:sp>
                <p:nvSpPr>
                  <p:cNvPr id="252" name="Rectangle 251"/>
                  <p:cNvSpPr/>
                  <p:nvPr/>
                </p:nvSpPr>
                <p:spPr>
                  <a:xfrm>
                    <a:off x="2811293"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3" name="Rectangle 252"/>
                  <p:cNvSpPr/>
                  <p:nvPr/>
                </p:nvSpPr>
                <p:spPr>
                  <a:xfrm>
                    <a:off x="3967871"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4" name="Rectangle 253"/>
                  <p:cNvSpPr/>
                  <p:nvPr/>
                </p:nvSpPr>
                <p:spPr>
                  <a:xfrm>
                    <a:off x="5124448" y="2971800"/>
                    <a:ext cx="457200" cy="457200"/>
                  </a:xfrm>
                  <a:prstGeom prst="rect">
                    <a:avLst/>
                  </a:prstGeom>
                  <a:noFill/>
                  <a:ln w="38100">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46" name="Rectangle 245"/>
              <p:cNvSpPr/>
              <p:nvPr/>
            </p:nvSpPr>
            <p:spPr>
              <a:xfrm>
                <a:off x="5452103" y="3014270"/>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247" name="Rectangle 246"/>
              <p:cNvSpPr/>
              <p:nvPr/>
            </p:nvSpPr>
            <p:spPr>
              <a:xfrm>
                <a:off x="5452103" y="4019131"/>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248" name="Rectangle 247"/>
              <p:cNvSpPr/>
              <p:nvPr/>
            </p:nvSpPr>
            <p:spPr>
              <a:xfrm>
                <a:off x="5486400" y="6096000"/>
                <a:ext cx="457200" cy="646331"/>
              </a:xfrm>
              <a:prstGeom prst="rect">
                <a:avLst/>
              </a:prstGeom>
            </p:spPr>
            <p:txBody>
              <a:bodyPr wrap="square">
                <a:spAutoFit/>
              </a:bodyPr>
              <a:lstStyle/>
              <a:p>
                <a:r>
                  <a:rPr lang="en-US" sz="3600" b="1" i="1" dirty="0" smtClean="0">
                    <a:sym typeface="Wingdings"/>
                  </a:rPr>
                  <a:t></a:t>
                </a:r>
                <a:endParaRPr lang="en-US" sz="3600" b="1" dirty="0"/>
              </a:p>
            </p:txBody>
          </p:sp>
          <p:sp>
            <p:nvSpPr>
              <p:cNvPr id="249" name="Rectangle 248"/>
              <p:cNvSpPr/>
              <p:nvPr/>
            </p:nvSpPr>
            <p:spPr>
              <a:xfrm>
                <a:off x="5452103" y="5073277"/>
                <a:ext cx="457200" cy="646331"/>
              </a:xfrm>
              <a:prstGeom prst="rect">
                <a:avLst/>
              </a:prstGeom>
            </p:spPr>
            <p:txBody>
              <a:bodyPr wrap="square">
                <a:spAutoFit/>
              </a:bodyPr>
              <a:lstStyle/>
              <a:p>
                <a:r>
                  <a:rPr lang="en-US" sz="3600" b="1" i="1" dirty="0" smtClean="0">
                    <a:sym typeface="Wingdings"/>
                  </a:rPr>
                  <a:t></a:t>
                </a:r>
                <a:endParaRPr lang="en-US" sz="3600" b="1" dirty="0"/>
              </a:p>
            </p:txBody>
          </p:sp>
        </p:grpSp>
        <p:sp>
          <p:nvSpPr>
            <p:cNvPr id="350" name="TextBox 349"/>
            <p:cNvSpPr txBox="1"/>
            <p:nvPr/>
          </p:nvSpPr>
          <p:spPr>
            <a:xfrm>
              <a:off x="4674140" y="1620880"/>
              <a:ext cx="675822" cy="584775"/>
            </a:xfrm>
            <a:prstGeom prst="rect">
              <a:avLst/>
            </a:prstGeom>
            <a:noFill/>
          </p:spPr>
          <p:txBody>
            <a:bodyPr wrap="square" rtlCol="0">
              <a:spAutoFit/>
            </a:bodyPr>
            <a:lstStyle/>
            <a:p>
              <a:r>
                <a:rPr lang="es" sz="3200" b="0" i="0" dirty="0" smtClean="0">
                  <a:solidFill>
                    <a:srgbClr val="1D1B16"/>
                  </a:solidFill>
                  <a:latin typeface="Arial" pitchFamily="18" charset="0"/>
                </a:rPr>
                <a:t>1.</a:t>
              </a:r>
            </a:p>
          </p:txBody>
        </p:sp>
        <p:sp>
          <p:nvSpPr>
            <p:cNvPr id="351" name="TextBox 350"/>
            <p:cNvSpPr txBox="1"/>
            <p:nvPr/>
          </p:nvSpPr>
          <p:spPr>
            <a:xfrm>
              <a:off x="4674140" y="2682955"/>
              <a:ext cx="675822" cy="584775"/>
            </a:xfrm>
            <a:prstGeom prst="rect">
              <a:avLst/>
            </a:prstGeom>
            <a:noFill/>
          </p:spPr>
          <p:txBody>
            <a:bodyPr wrap="square" rtlCol="0">
              <a:spAutoFit/>
            </a:bodyPr>
            <a:lstStyle/>
            <a:p>
              <a:r>
                <a:rPr lang="es" sz="3200" b="0" i="0" dirty="0" smtClean="0">
                  <a:solidFill>
                    <a:srgbClr val="1D1B16"/>
                  </a:solidFill>
                  <a:latin typeface="Arial" pitchFamily="18" charset="0"/>
                </a:rPr>
                <a:t>2.</a:t>
              </a:r>
            </a:p>
          </p:txBody>
        </p:sp>
        <p:sp>
          <p:nvSpPr>
            <p:cNvPr id="352" name="TextBox 351"/>
            <p:cNvSpPr txBox="1"/>
            <p:nvPr/>
          </p:nvSpPr>
          <p:spPr>
            <a:xfrm>
              <a:off x="4674140" y="3745030"/>
              <a:ext cx="675822" cy="584775"/>
            </a:xfrm>
            <a:prstGeom prst="rect">
              <a:avLst/>
            </a:prstGeom>
            <a:noFill/>
          </p:spPr>
          <p:txBody>
            <a:bodyPr wrap="square" rtlCol="0">
              <a:spAutoFit/>
            </a:bodyPr>
            <a:lstStyle/>
            <a:p>
              <a:r>
                <a:rPr lang="es" sz="3200" b="0" i="0" dirty="0" smtClean="0">
                  <a:solidFill>
                    <a:srgbClr val="1D1B16"/>
                  </a:solidFill>
                  <a:latin typeface="Arial" pitchFamily="18" charset="0"/>
                </a:rPr>
                <a:t>3.</a:t>
              </a:r>
            </a:p>
          </p:txBody>
        </p:sp>
        <p:sp>
          <p:nvSpPr>
            <p:cNvPr id="353" name="TextBox 352"/>
            <p:cNvSpPr txBox="1"/>
            <p:nvPr/>
          </p:nvSpPr>
          <p:spPr>
            <a:xfrm>
              <a:off x="4674140" y="4807105"/>
              <a:ext cx="675822" cy="584775"/>
            </a:xfrm>
            <a:prstGeom prst="rect">
              <a:avLst/>
            </a:prstGeom>
            <a:noFill/>
          </p:spPr>
          <p:txBody>
            <a:bodyPr wrap="square" rtlCol="0">
              <a:spAutoFit/>
            </a:bodyPr>
            <a:lstStyle/>
            <a:p>
              <a:r>
                <a:rPr lang="es" sz="3200" b="0" i="0" dirty="0" smtClean="0">
                  <a:solidFill>
                    <a:srgbClr val="1D1B16"/>
                  </a:solidFill>
                  <a:latin typeface="Arial" pitchFamily="18" charset="0"/>
                </a:rPr>
                <a:t>4.</a:t>
              </a:r>
            </a:p>
          </p:txBody>
        </p:sp>
        <p:sp>
          <p:nvSpPr>
            <p:cNvPr id="354" name="TextBox 353"/>
            <p:cNvSpPr txBox="1"/>
            <p:nvPr/>
          </p:nvSpPr>
          <p:spPr>
            <a:xfrm>
              <a:off x="4674140" y="5869179"/>
              <a:ext cx="675822" cy="584775"/>
            </a:xfrm>
            <a:prstGeom prst="rect">
              <a:avLst/>
            </a:prstGeom>
            <a:noFill/>
          </p:spPr>
          <p:txBody>
            <a:bodyPr wrap="square" rtlCol="0">
              <a:spAutoFit/>
            </a:bodyPr>
            <a:lstStyle/>
            <a:p>
              <a:r>
                <a:rPr lang="es" sz="3200" b="0" i="0" dirty="0" smtClean="0">
                  <a:solidFill>
                    <a:srgbClr val="1D1B16"/>
                  </a:solidFill>
                  <a:latin typeface="Arial" pitchFamily="18" charset="0"/>
                </a:rPr>
                <a:t>5.</a:t>
              </a: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s" sz="4400" b="0" i="0" dirty="0" smtClean="0">
                <a:solidFill>
                  <a:srgbClr val="303029"/>
                </a:solidFill>
              </a:rPr>
              <a:t>Redactar su descripción...</a:t>
            </a:r>
          </a:p>
        </p:txBody>
      </p:sp>
      <p:sp>
        <p:nvSpPr>
          <p:cNvPr id="5" name="Slide Number Placeholder 4"/>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25</a:t>
            </a:fld>
            <a:endParaRPr lang="en-US">
              <a:latin typeface="Tw Cen MT"/>
            </a:endParaRPr>
          </a:p>
        </p:txBody>
      </p:sp>
      <p:graphicFrame>
        <p:nvGraphicFramePr>
          <p:cNvPr id="11" name="Content Placeholder 10"/>
          <p:cNvGraphicFramePr>
            <a:graphicFrameLocks noGrp="1"/>
          </p:cNvGraphicFramePr>
          <p:nvPr>
            <p:ph sz="quarter" idx="1"/>
          </p:nvPr>
        </p:nvGraphicFramePr>
        <p:xfrm>
          <a:off x="495300" y="1516698"/>
          <a:ext cx="8153400" cy="4389120"/>
        </p:xfrm>
        <a:graphic>
          <a:graphicData uri="http://schemas.openxmlformats.org/drawingml/2006/table">
            <a:tbl>
              <a:tblPr firstRow="1" bandRow="1">
                <a:tableStyleId>{5C22544A-7EE6-4342-B048-85BDC9FD1C3A}</a:tableStyleId>
              </a:tblPr>
              <a:tblGrid>
                <a:gridCol w="1630680"/>
                <a:gridCol w="1630680"/>
                <a:gridCol w="1630680"/>
                <a:gridCol w="1630680"/>
                <a:gridCol w="1630680"/>
              </a:tblGrid>
              <a:tr h="370840">
                <a:tc>
                  <a:txBody>
                    <a:bodyPr/>
                    <a:lstStyle/>
                    <a:p>
                      <a:r>
                        <a:rPr lang="es" sz="1800" b="1" i="0" dirty="0" smtClean="0">
                          <a:solidFill>
                            <a:srgbClr val="FFFFFF"/>
                          </a:solidFill>
                        </a:rPr>
                        <a:t>Recurso de evaluación</a:t>
                      </a:r>
                    </a:p>
                  </a:txBody>
                  <a:tcPr/>
                </a:tc>
                <a:tc>
                  <a:txBody>
                    <a:bodyPr/>
                    <a:lstStyle/>
                    <a:p>
                      <a:r>
                        <a:rPr lang="es" sz="1800" b="1" i="0" dirty="0" smtClean="0">
                          <a:solidFill>
                            <a:srgbClr val="FFFFFF"/>
                          </a:solidFill>
                        </a:rPr>
                        <a:t>Método</a:t>
                      </a:r>
                    </a:p>
                  </a:txBody>
                  <a:tcPr/>
                </a:tc>
                <a:tc>
                  <a:txBody>
                    <a:bodyPr/>
                    <a:lstStyle/>
                    <a:p>
                      <a:r>
                        <a:rPr lang="es" sz="1800" b="1" i="0" dirty="0" smtClean="0">
                          <a:solidFill>
                            <a:srgbClr val="FFFFFF"/>
                          </a:solidFill>
                        </a:rPr>
                        <a:t>¿Cuánto?</a:t>
                      </a:r>
                    </a:p>
                  </a:txBody>
                  <a:tcPr/>
                </a:tc>
                <a:tc>
                  <a:txBody>
                    <a:bodyPr/>
                    <a:lstStyle/>
                    <a:p>
                      <a:r>
                        <a:rPr lang="es" sz="1800" b="1" i="0" dirty="0" smtClean="0">
                          <a:solidFill>
                            <a:srgbClr val="FFFFFF"/>
                          </a:solidFill>
                        </a:rPr>
                        <a:t>¿Con qué frecuencia?</a:t>
                      </a:r>
                    </a:p>
                  </a:txBody>
                  <a:tcPr/>
                </a:tc>
                <a:tc>
                  <a:txBody>
                    <a:bodyPr/>
                    <a:lstStyle/>
                    <a:p>
                      <a:r>
                        <a:rPr lang="es" sz="1800" b="1" i="0" dirty="0" smtClean="0">
                          <a:solidFill>
                            <a:srgbClr val="FFFFFF"/>
                          </a:solidFill>
                        </a:rPr>
                        <a:t>¿Quién?</a:t>
                      </a:r>
                    </a:p>
                  </a:txBody>
                  <a:tcPr/>
                </a:tc>
              </a:tr>
              <a:tr h="370840">
                <a:tc>
                  <a:txBody>
                    <a:bodyPr/>
                    <a:lstStyle/>
                    <a:p>
                      <a:r>
                        <a:rPr lang="en-US" dirty="0" smtClean="0"/>
                        <a:t>Escalas de clasificación</a:t>
                      </a:r>
                    </a:p>
                    <a:p>
                      <a:endParaRPr lang="en-US" dirty="0"/>
                    </a:p>
                  </a:txBody>
                  <a:tcPr/>
                </a:tc>
                <a:tc>
                  <a:txBody>
                    <a:bodyPr/>
                    <a:lstStyle/>
                    <a:p>
                      <a:endParaRPr lang="en-US" dirty="0"/>
                    </a:p>
                  </a:txBody>
                  <a:tcPr/>
                </a:tc>
                <a:tc>
                  <a:txBody>
                    <a:bodyPr/>
                    <a:lstStyle/>
                    <a:p>
                      <a:r>
                        <a:rPr lang="es" sz="1800" b="0" i="0" dirty="0" smtClean="0">
                          <a:solidFill>
                            <a:srgbClr val="1D1B16"/>
                          </a:solidFill>
                        </a:rPr>
                        <a:t>1 sección</a:t>
                      </a:r>
                    </a:p>
                  </a:txBody>
                  <a:tcPr/>
                </a:tc>
                <a:tc>
                  <a:txBody>
                    <a:bodyPr/>
                    <a:lstStyle/>
                    <a:p>
                      <a:r>
                        <a:rPr lang="es" sz="1800" b="0" i="0" dirty="0" smtClean="0">
                          <a:solidFill>
                            <a:srgbClr val="1D1B16"/>
                          </a:solidFill>
                        </a:rPr>
                        <a:t>Dos veces al año</a:t>
                      </a:r>
                    </a:p>
                  </a:txBody>
                  <a:tcPr/>
                </a:tc>
                <a:tc>
                  <a:txBody>
                    <a:bodyPr/>
                    <a:lstStyle/>
                    <a:p>
                      <a:r>
                        <a:rPr lang="es" sz="1800" b="0" i="0" dirty="0" smtClean="0">
                          <a:solidFill>
                            <a:srgbClr val="1D1B16"/>
                          </a:solidFill>
                        </a:rPr>
                        <a:t>Proveedor</a:t>
                      </a:r>
                    </a:p>
                  </a:txBody>
                  <a:tcPr/>
                </a:tc>
              </a:tr>
              <a:tr h="370840">
                <a:tc>
                  <a:txBody>
                    <a:bodyPr/>
                    <a:lstStyle/>
                    <a:p>
                      <a:r>
                        <a:rPr lang="es-ES" dirty="0" smtClean="0"/>
                        <a:t>Encuesta Familiar</a:t>
                      </a:r>
                      <a:endParaRPr lang="en-US" dirty="0"/>
                    </a:p>
                  </a:txBody>
                  <a:tcPr/>
                </a:tc>
                <a:tc>
                  <a:txBody>
                    <a:bodyPr/>
                    <a:lstStyle/>
                    <a:p>
                      <a:r>
                        <a:rPr lang="es" sz="1800" b="0" i="0" dirty="0" smtClean="0">
                          <a:solidFill>
                            <a:srgbClr val="1D1B16"/>
                          </a:solidFill>
                        </a:rPr>
                        <a:t>Encuesta familiar del QRIS</a:t>
                      </a:r>
                    </a:p>
                  </a:txBody>
                  <a:tcPr/>
                </a:tc>
                <a:tc>
                  <a:txBody>
                    <a:bodyPr/>
                    <a:lstStyle/>
                    <a:p>
                      <a:r>
                        <a:rPr lang="en-US" dirty="0" smtClean="0"/>
                        <a:t>≥ 75% de las familias</a:t>
                      </a:r>
                      <a:endParaRPr lang="en-US" dirty="0"/>
                    </a:p>
                  </a:txBody>
                  <a:tcPr/>
                </a:tc>
                <a:tc>
                  <a:txBody>
                    <a:bodyPr/>
                    <a:lstStyle/>
                    <a:p>
                      <a:r>
                        <a:rPr lang="es" sz="1800" b="0" i="0" dirty="0" smtClean="0">
                          <a:solidFill>
                            <a:srgbClr val="1D1B16"/>
                          </a:solidFill>
                        </a:rPr>
                        <a:t>Cada octubre</a:t>
                      </a:r>
                    </a:p>
                  </a:txBody>
                  <a:tcPr/>
                </a:tc>
                <a:tc>
                  <a:txBody>
                    <a:bodyPr/>
                    <a:lstStyle/>
                    <a:p>
                      <a:r>
                        <a:rPr lang="es" sz="1800" b="0" i="0" dirty="0" smtClean="0">
                          <a:solidFill>
                            <a:srgbClr val="1D1B16"/>
                          </a:solidFill>
                        </a:rPr>
                        <a:t>Mi asistente</a:t>
                      </a:r>
                    </a:p>
                  </a:txBody>
                  <a:tcPr/>
                </a:tc>
              </a:tr>
              <a:tr h="370840">
                <a:tc>
                  <a:txBody>
                    <a:bodyPr/>
                    <a:lstStyle/>
                    <a:p>
                      <a:r>
                        <a:rPr lang="en-US" dirty="0" smtClean="0"/>
                        <a:t>Autoevaluación del proveedor</a:t>
                      </a:r>
                      <a:endParaRPr lang="en-US" dirty="0"/>
                    </a:p>
                  </a:txBody>
                  <a:tcPr/>
                </a:tc>
                <a:tc>
                  <a:txBody>
                    <a:bodyPr/>
                    <a:lstStyle/>
                    <a:p>
                      <a:endParaRPr lang="en-US" dirty="0"/>
                    </a:p>
                  </a:txBody>
                  <a:tcPr/>
                </a:tc>
                <a:tc>
                  <a:txBody>
                    <a:bodyPr/>
                    <a:lstStyle/>
                    <a:p>
                      <a:r>
                        <a:rPr lang="es" sz="1800" b="0" i="0" dirty="0" smtClean="0">
                          <a:solidFill>
                            <a:srgbClr val="1D1B16"/>
                          </a:solidFill>
                        </a:rPr>
                        <a:t>Completa</a:t>
                      </a:r>
                    </a:p>
                  </a:txBody>
                  <a:tcPr/>
                </a:tc>
                <a:tc>
                  <a:txBody>
                    <a:bodyPr/>
                    <a:lstStyle/>
                    <a:p>
                      <a:r>
                        <a:rPr lang="es" sz="1800" b="0" i="0" dirty="0" smtClean="0">
                          <a:solidFill>
                            <a:srgbClr val="1D1B16"/>
                          </a:solidFill>
                        </a:rPr>
                        <a:t>Cada enero</a:t>
                      </a:r>
                    </a:p>
                  </a:txBody>
                  <a:tcPr/>
                </a:tc>
                <a:tc>
                  <a:txBody>
                    <a:bodyPr/>
                    <a:lstStyle/>
                    <a:p>
                      <a:r>
                        <a:rPr lang="es" sz="1800" b="0" i="0" dirty="0" smtClean="0">
                          <a:solidFill>
                            <a:srgbClr val="1D1B16"/>
                          </a:solidFill>
                        </a:rPr>
                        <a:t>Proveedor o dueño</a:t>
                      </a:r>
                    </a:p>
                  </a:txBody>
                  <a:tcPr/>
                </a:tc>
              </a:tr>
              <a:tr h="370840">
                <a:tc>
                  <a:txBody>
                    <a:bodyPr/>
                    <a:lstStyle/>
                    <a:p>
                      <a:r>
                        <a:rPr lang="en-US" dirty="0" smtClean="0"/>
                        <a:t>Evaluadores externos</a:t>
                      </a:r>
                      <a:endParaRPr lang="en-US" dirty="0"/>
                    </a:p>
                  </a:txBody>
                  <a:tcPr/>
                </a:tc>
                <a:tc>
                  <a:txBody>
                    <a:bodyPr/>
                    <a:lstStyle/>
                    <a:p>
                      <a:r>
                        <a:rPr lang="es" sz="1800" b="0" i="0" dirty="0" smtClean="0">
                          <a:solidFill>
                            <a:srgbClr val="1D1B16"/>
                          </a:solidFill>
                        </a:rPr>
                        <a:t>Inspección del USDA</a:t>
                      </a:r>
                    </a:p>
                  </a:txBody>
                  <a:tcPr/>
                </a:tc>
                <a:tc>
                  <a:txBody>
                    <a:bodyPr/>
                    <a:lstStyle/>
                    <a:p>
                      <a:r>
                        <a:rPr lang="es" sz="1800" b="0" i="0" dirty="0" smtClean="0">
                          <a:solidFill>
                            <a:srgbClr val="1D1B16"/>
                          </a:solidFill>
                        </a:rPr>
                        <a:t>Revisión completa</a:t>
                      </a:r>
                    </a:p>
                  </a:txBody>
                  <a:tcPr/>
                </a:tc>
                <a:tc>
                  <a:txBody>
                    <a:bodyPr/>
                    <a:lstStyle/>
                    <a:p>
                      <a:r>
                        <a:rPr lang="es" sz="1800" b="0" i="0" dirty="0" smtClean="0">
                          <a:solidFill>
                            <a:srgbClr val="1D1B16"/>
                          </a:solidFill>
                        </a:rPr>
                        <a:t>3 veces al año</a:t>
                      </a:r>
                    </a:p>
                  </a:txBody>
                  <a:tcPr/>
                </a:tc>
                <a:tc>
                  <a:txBody>
                    <a:bodyPr/>
                    <a:lstStyle/>
                    <a:p>
                      <a:r>
                        <a:rPr lang="es" sz="1800" b="0" i="0" dirty="0" smtClean="0">
                          <a:solidFill>
                            <a:srgbClr val="1D1B16"/>
                          </a:solidFill>
                        </a:rPr>
                        <a:t>Inspector del USDA</a:t>
                      </a: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dirty="0" smtClean="0"/>
                        <a:t>Encuesta Familiar</a:t>
                      </a:r>
                      <a:endParaRPr lang="en-US" dirty="0" smtClean="0"/>
                    </a:p>
                  </a:txBody>
                  <a:tcPr/>
                </a:tc>
                <a:tc>
                  <a:txBody>
                    <a:bodyPr/>
                    <a:lstStyle/>
                    <a:p>
                      <a:r>
                        <a:rPr lang="es" sz="1800" b="0" i="0" dirty="0" smtClean="0">
                          <a:solidFill>
                            <a:srgbClr val="1D1B16"/>
                          </a:solidFill>
                        </a:rPr>
                        <a:t>Encuestas informales</a:t>
                      </a:r>
                    </a:p>
                  </a:txBody>
                  <a:tcPr/>
                </a:tc>
                <a:tc>
                  <a:txBody>
                    <a:bodyPr/>
                    <a:lstStyle/>
                    <a:p>
                      <a:r>
                        <a:rPr lang="es" sz="1800" b="0" i="0" dirty="0" smtClean="0">
                          <a:solidFill>
                            <a:srgbClr val="1D1B16"/>
                          </a:solidFill>
                        </a:rPr>
                        <a:t>Una pregunta</a:t>
                      </a:r>
                    </a:p>
                  </a:txBody>
                  <a:tcPr/>
                </a:tc>
                <a:tc>
                  <a:txBody>
                    <a:bodyPr/>
                    <a:lstStyle/>
                    <a:p>
                      <a:r>
                        <a:rPr lang="es" sz="1800" b="0" i="0" dirty="0" smtClean="0">
                          <a:solidFill>
                            <a:srgbClr val="1D1B16"/>
                          </a:solidFill>
                        </a:rPr>
                        <a:t>Una vez a la semana</a:t>
                      </a:r>
                    </a:p>
                  </a:txBody>
                  <a:tcPr/>
                </a:tc>
                <a:tc>
                  <a:txBody>
                    <a:bodyPr/>
                    <a:lstStyle/>
                    <a:p>
                      <a:r>
                        <a:rPr lang="es" sz="1800" b="0" i="0" dirty="0" smtClean="0">
                          <a:solidFill>
                            <a:srgbClr val="1D1B16"/>
                          </a:solidFill>
                        </a:rPr>
                        <a:t>Proveedor o asistente</a:t>
                      </a:r>
                    </a:p>
                  </a:txBody>
                  <a:tcPr/>
                </a:tc>
              </a:tr>
            </a:tbl>
          </a:graphicData>
        </a:graphic>
      </p:graphicFrame>
      <p:pic>
        <p:nvPicPr>
          <p:cNvPr id="7" name="Picture 2"/>
          <p:cNvPicPr>
            <a:picLocks noChangeAspect="1" noChangeArrowheads="1"/>
          </p:cNvPicPr>
          <p:nvPr/>
        </p:nvPicPr>
        <p:blipFill>
          <a:blip r:embed="rId3"/>
          <a:srcRect/>
          <a:stretch>
            <a:fillRect/>
          </a:stretch>
        </p:blipFill>
        <p:spPr bwMode="auto">
          <a:xfrm>
            <a:off x="2362200" y="2209800"/>
            <a:ext cx="1104900" cy="82057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 sz="4400" b="0" i="0" dirty="0" smtClean="0">
                <a:solidFill>
                  <a:srgbClr val="303029"/>
                </a:solidFill>
              </a:rPr>
              <a:t>¿Preguntas?</a:t>
            </a:r>
          </a:p>
        </p:txBody>
      </p:sp>
      <p:pic>
        <p:nvPicPr>
          <p:cNvPr id="7" name="Picture Placeholder 6" descr="stock-illustration-5853965-question-mark.jpg"/>
          <p:cNvPicPr>
            <a:picLocks noGrp="1" noChangeAspect="1"/>
          </p:cNvPicPr>
          <p:nvPr>
            <p:ph sz="quarter" idx="1"/>
          </p:nvPr>
        </p:nvPicPr>
        <p:blipFill>
          <a:blip r:embed="rId3">
            <a:extLst>
              <a:ext uri="{28A0092B-C50C-407E-A947-70E740481C1C}">
                <a14:useLocalDpi xmlns="" xmlns:a14="http://schemas.microsoft.com/office/drawing/2010/main" val="0"/>
              </a:ext>
            </a:extLst>
          </a:blip>
          <a:stretch>
            <a:fillRect/>
          </a:stretch>
        </p:blipFill>
        <p:spPr>
          <a:xfrm>
            <a:off x="2862413" y="1600200"/>
            <a:ext cx="3419174" cy="4495800"/>
          </a:xfrm>
        </p:spPr>
      </p:pic>
      <p:sp>
        <p:nvSpPr>
          <p:cNvPr id="4" name="Slide Number Placeholder 3"/>
          <p:cNvSpPr>
            <a:spLocks noGrp="1"/>
          </p:cNvSpPr>
          <p:nvPr>
            <p:ph type="sldNum" sz="quarter" idx="12"/>
          </p:nvPr>
        </p:nvSpPr>
        <p:spPr/>
        <p:txBody>
          <a:bodyPr>
            <a:normAutofit fontScale="85000" lnSpcReduction="20000"/>
          </a:bodyPr>
          <a:lstStyle/>
          <a:p>
            <a:fld id="{9180E4DA-F620-7A45-90BE-35F25E5FC9DF}" type="slidenum">
              <a:rPr lang="en-US" smtClean="0">
                <a:latin typeface="Tw Cen MT"/>
              </a:rPr>
              <a:pPr/>
              <a:t>26</a:t>
            </a:fld>
            <a:endParaRPr lang="en-US">
              <a:latin typeface="Tw Cen MT"/>
            </a:endParaRPr>
          </a:p>
        </p:txBody>
      </p:sp>
    </p:spTree>
    <p:extLst>
      <p:ext uri="{BB962C8B-B14F-4D97-AF65-F5344CB8AC3E}">
        <p14:creationId xmlns="" xmlns:p14="http://schemas.microsoft.com/office/powerpoint/2010/main" val="36847345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1524000" y="609600"/>
            <a:ext cx="6400800" cy="1752600"/>
          </a:xfrm>
        </p:spPr>
        <p:txBody>
          <a:bodyPr>
            <a:normAutofit/>
          </a:bodyPr>
          <a:lstStyle/>
          <a:p>
            <a:pPr marL="457200" indent="-457200" algn="l">
              <a:buFont typeface="Arial" panose="020B0604020202020204" pitchFamily="34" charset="0"/>
              <a:buChar char="•"/>
            </a:pPr>
            <a:r>
              <a:rPr lang="es" sz="4800" b="0" i="0" dirty="0" smtClean="0">
                <a:solidFill>
                  <a:srgbClr val="FFFFFF"/>
                </a:solidFill>
              </a:rPr>
              <a:t>Reflexiones finales</a:t>
            </a:r>
          </a:p>
          <a:p>
            <a:pPr marL="457200" indent="-457200" algn="l">
              <a:buFont typeface="Arial" panose="020B0604020202020204" pitchFamily="34" charset="0"/>
              <a:buChar char="•"/>
            </a:pPr>
            <a:r>
              <a:rPr lang="es" sz="4800" b="0" i="0" dirty="0" smtClean="0">
                <a:solidFill>
                  <a:srgbClr val="FFFFFF"/>
                </a:solidFill>
              </a:rPr>
              <a:t>Evaluaciones</a:t>
            </a:r>
          </a:p>
        </p:txBody>
      </p:sp>
      <p:sp>
        <p:nvSpPr>
          <p:cNvPr id="3" name="Title 2"/>
          <p:cNvSpPr>
            <a:spLocks noGrp="1"/>
          </p:cNvSpPr>
          <p:nvPr>
            <p:ph type="title"/>
          </p:nvPr>
        </p:nvSpPr>
        <p:spPr/>
        <p:txBody>
          <a:bodyPr/>
          <a:lstStyle/>
          <a:p>
            <a:r>
              <a:rPr lang="es" sz="4400" b="0" i="0" dirty="0" smtClean="0">
                <a:solidFill>
                  <a:srgbClr val="40766F"/>
                </a:solidFill>
                <a:latin typeface="GeoSlab703 Md BT Medium" pitchFamily="18" charset="0"/>
              </a:rPr>
              <a:t>¡Gracias </a:t>
            </a:r>
            <a:r>
              <a:rPr lang="es" sz="4400" b="0" i="0" smtClean="0">
                <a:solidFill>
                  <a:srgbClr val="40766F"/>
                </a:solidFill>
                <a:latin typeface="GeoSlab703 Md BT Medium" pitchFamily="18" charset="0"/>
              </a:rPr>
              <a:t>y </a:t>
            </a:r>
            <a:br>
              <a:rPr lang="es" sz="4400" b="0" i="0" smtClean="0">
                <a:solidFill>
                  <a:srgbClr val="40766F"/>
                </a:solidFill>
                <a:latin typeface="GeoSlab703 Md BT Medium" pitchFamily="18" charset="0"/>
              </a:rPr>
            </a:br>
            <a:r>
              <a:rPr lang="es" sz="4400" b="0" i="0" smtClean="0">
                <a:solidFill>
                  <a:srgbClr val="40766F"/>
                </a:solidFill>
                <a:latin typeface="GeoSlab703 Md BT Medium" pitchFamily="18" charset="0"/>
              </a:rPr>
              <a:t>buena </a:t>
            </a:r>
            <a:r>
              <a:rPr lang="es" sz="4400" b="0" i="0" dirty="0" smtClean="0">
                <a:solidFill>
                  <a:srgbClr val="40766F"/>
                </a:solidFill>
                <a:latin typeface="GeoSlab703 Md BT Medium" pitchFamily="18" charset="0"/>
              </a:rPr>
              <a:t>suerte!</a:t>
            </a:r>
          </a:p>
        </p:txBody>
      </p:sp>
      <p:sp>
        <p:nvSpPr>
          <p:cNvPr id="5" name="Slide Number Placeholder 4"/>
          <p:cNvSpPr>
            <a:spLocks noGrp="1"/>
          </p:cNvSpPr>
          <p:nvPr>
            <p:ph type="sldNum" sz="quarter" idx="12"/>
          </p:nvPr>
        </p:nvSpPr>
        <p:spPr/>
        <p:txBody>
          <a:bodyPr/>
          <a:lstStyle/>
          <a:p>
            <a:fld id="{9180E4DA-F620-7A45-90BE-35F25E5FC9DF}" type="slidenum">
              <a:rPr lang="en-US" smtClean="0">
                <a:solidFill>
                  <a:srgbClr val="3C6E79"/>
                </a:solidFill>
                <a:latin typeface="Tw Cen MT"/>
              </a:rPr>
              <a:pPr/>
              <a:t>27</a:t>
            </a:fld>
            <a:endParaRPr lang="en-US">
              <a:solidFill>
                <a:srgbClr val="3C6E79"/>
              </a:solidFill>
              <a:latin typeface="Tw Cen MT"/>
            </a:endParaRPr>
          </a:p>
        </p:txBody>
      </p:sp>
    </p:spTree>
    <p:extLst>
      <p:ext uri="{BB962C8B-B14F-4D97-AF65-F5344CB8AC3E}">
        <p14:creationId xmlns="" xmlns:p14="http://schemas.microsoft.com/office/powerpoint/2010/main" val="158480621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QRIS Standard">
      <a:dk1>
        <a:srgbClr val="1D1B16"/>
      </a:dk1>
      <a:lt1>
        <a:srgbClr val="FFFFFF"/>
      </a:lt1>
      <a:dk2>
        <a:srgbClr val="303029"/>
      </a:dk2>
      <a:lt2>
        <a:srgbClr val="92B635"/>
      </a:lt2>
      <a:accent1>
        <a:srgbClr val="92B635"/>
      </a:accent1>
      <a:accent2>
        <a:srgbClr val="FFCB05"/>
      </a:accent2>
      <a:accent3>
        <a:srgbClr val="E68924"/>
      </a:accent3>
      <a:accent4>
        <a:srgbClr val="40766F"/>
      </a:accent4>
      <a:accent5>
        <a:srgbClr val="D02027"/>
      </a:accent5>
      <a:accent6>
        <a:srgbClr val="40766F"/>
      </a:accent6>
      <a:hlink>
        <a:srgbClr val="92B635"/>
      </a:hlink>
      <a:folHlink>
        <a:srgbClr val="92B635"/>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10209</TotalTime>
  <Words>4414</Words>
  <Application>Microsoft Office PowerPoint</Application>
  <PresentationFormat>On-screen Show (4:3)</PresentationFormat>
  <Paragraphs>454</Paragraphs>
  <Slides>27</Slides>
  <Notes>27</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Median</vt:lpstr>
      <vt:lpstr>Cumpletando el portafolio: Estándares de prácticas de Prácticas Administrativas y Comerciales  para los programas con un solo empleado</vt:lpstr>
      <vt:lpstr>Objetivos y resultados de la sesión</vt:lpstr>
      <vt:lpstr>Reflexión</vt:lpstr>
      <vt:lpstr>Portafolio  </vt:lpstr>
      <vt:lpstr>Evidencias</vt:lpstr>
      <vt:lpstr>Ejemplo de Evidencia</vt:lpstr>
      <vt:lpstr>Requisitos del Portafolio(Nota: Designación del QRIS otorgada por el centro de licencias del OCC)</vt:lpstr>
      <vt:lpstr>Proceso de Desarrollo y Presentación del Portafolio</vt:lpstr>
      <vt:lpstr>Puntuación Porcentual – Mínimo para Lograr la Clasificación</vt:lpstr>
      <vt:lpstr>¿Cual es su nivel de estrellas?</vt:lpstr>
      <vt:lpstr>El programa sigue prácticas, pólizas y procedimientos comerciales sólidos que apoyan la sostenibilidad financiera.</vt:lpstr>
      <vt:lpstr>Evidencia</vt:lpstr>
      <vt:lpstr>¿Cómo podemos implementar esto?</vt:lpstr>
      <vt:lpstr>Redactar su descripción...</vt:lpstr>
      <vt:lpstr>Redactar su descripción...</vt:lpstr>
      <vt:lpstr>Se desarrolla y ejecuta un proceso de evaluación exhaustiva del programa anualmente. </vt:lpstr>
      <vt:lpstr>Evidencia</vt:lpstr>
      <vt:lpstr>Evaluación del programa</vt:lpstr>
      <vt:lpstr>Aportaciones familiares/encuesta familiar </vt:lpstr>
      <vt:lpstr>Autoevaluación del proveedor</vt:lpstr>
      <vt:lpstr>Escalas de calificación o instrumentos de evaluación</vt:lpstr>
      <vt:lpstr>Evaluadores externos</vt:lpstr>
      <vt:lpstr>Datos de los resultados de las evaluaciones del niño </vt:lpstr>
      <vt:lpstr>¿Cómo podemos implementar esto? </vt:lpstr>
      <vt:lpstr>Redactar su descripción...</vt:lpstr>
      <vt:lpstr>¿Preguntas?</vt:lpstr>
      <vt:lpstr>¡Gracias y  buena suerte!</vt:lpstr>
    </vt:vector>
  </TitlesOfParts>
  <Company>CCR&amp;R Multnomah County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CCR&amp;R Multnomah County</dc:creator>
  <cp:lastModifiedBy>Heather Irace</cp:lastModifiedBy>
  <cp:revision>428</cp:revision>
  <cp:lastPrinted>2014-02-27T19:49:16Z</cp:lastPrinted>
  <dcterms:created xsi:type="dcterms:W3CDTF">2014-02-11T16:58:11Z</dcterms:created>
  <dcterms:modified xsi:type="dcterms:W3CDTF">2015-09-30T19:57:15Z</dcterms:modified>
</cp:coreProperties>
</file>