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notesSlides/notesSlide14.xml" ContentType="application/vnd.openxmlformats-officedocument.presentationml.notesSlide+xml"/>
  <Override PartName="/ppt/diagrams/data6.xml" ContentType="application/vnd.openxmlformats-officedocument.drawingml.diagramData+xml"/>
  <Override PartName="/ppt/notesSlides/notesSlide23.xml" ContentType="application/vnd.openxmlformats-officedocument.presentationml.notesSlide+xml"/>
  <Override PartName="/ppt/commentAuthors.xml" ContentType="application/vnd.openxmlformats-officedocument.presentationml.commentAuthors+xml"/>
  <Override PartName="/ppt/diagrams/layout3.xml" ContentType="application/vnd.openxmlformats-officedocument.drawingml.diagramLayout+xml"/>
  <Override PartName="/ppt/notesSlides/notesSlide9.xml" ContentType="application/vnd.openxmlformats-officedocument.presentationml.notesSlide+xml"/>
  <Override PartName="/ppt/diagrams/data4.xml" ContentType="application/vnd.openxmlformats-officedocument.drawingml.diagramData+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diagrams/quickStyle7.xml" ContentType="application/vnd.openxmlformats-officedocument.drawingml.diagramStyl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diagrams/layout6.xml" ContentType="application/vnd.openxmlformats-officedocument.drawingml.diagramLayout+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notesSlides/notesSlide13.xml" ContentType="application/vnd.openxmlformats-officedocument.presentationml.notesSlide+xml"/>
  <Override PartName="/ppt/diagrams/data7.xml" ContentType="application/vnd.openxmlformats-officedocument.drawingml.diagramData+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diagrams/drawing6.xml" ContentType="application/vnd.ms-office.drawingml.diagramDrawing+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ppt/diagrams/quickStyle6.xml" ContentType="application/vnd.openxmlformats-officedocument.drawingml.diagramStyl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diagrams/layout7.xml" ContentType="application/vnd.openxmlformats-officedocument.drawingml.diagramLayout+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handoutMasterIdLst>
    <p:handoutMasterId r:id="rId30"/>
  </p:handoutMasterIdLst>
  <p:sldIdLst>
    <p:sldId id="257" r:id="rId2"/>
    <p:sldId id="258" r:id="rId3"/>
    <p:sldId id="350" r:id="rId4"/>
    <p:sldId id="408" r:id="rId5"/>
    <p:sldId id="409" r:id="rId6"/>
    <p:sldId id="410" r:id="rId7"/>
    <p:sldId id="411" r:id="rId8"/>
    <p:sldId id="413" r:id="rId9"/>
    <p:sldId id="414" r:id="rId10"/>
    <p:sldId id="415" r:id="rId11"/>
    <p:sldId id="374" r:id="rId12"/>
    <p:sldId id="407" r:id="rId13"/>
    <p:sldId id="383" r:id="rId14"/>
    <p:sldId id="385" r:id="rId15"/>
    <p:sldId id="404" r:id="rId16"/>
    <p:sldId id="381" r:id="rId17"/>
    <p:sldId id="406" r:id="rId18"/>
    <p:sldId id="397" r:id="rId19"/>
    <p:sldId id="398" r:id="rId20"/>
    <p:sldId id="399" r:id="rId21"/>
    <p:sldId id="402" r:id="rId22"/>
    <p:sldId id="401" r:id="rId23"/>
    <p:sldId id="400" r:id="rId24"/>
    <p:sldId id="393" r:id="rId25"/>
    <p:sldId id="405" r:id="rId26"/>
    <p:sldId id="340" r:id="rId27"/>
    <p:sldId id="349" r:id="rId28"/>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199" autoAdjust="0"/>
  </p:normalViewPr>
  <p:slideViewPr>
    <p:cSldViewPr snapToGrid="0" snapToObjects="1">
      <p:cViewPr varScale="1">
        <p:scale>
          <a:sx n="72" d="100"/>
          <a:sy n="72" d="100"/>
        </p:scale>
        <p:origin x="-1104" y="-84"/>
      </p:cViewPr>
      <p:guideLst>
        <p:guide orient="horz" pos="2160"/>
        <p:guide pos="2880"/>
      </p:guideLst>
    </p:cSldViewPr>
  </p:slideViewPr>
  <p:notesTextViewPr>
    <p:cViewPr>
      <p:scale>
        <a:sx n="100" d="100"/>
        <a:sy n="100" d="100"/>
      </p:scale>
      <p:origin x="0" y="0"/>
    </p:cViewPr>
  </p:notesTextViewPr>
  <p:sorterViewPr>
    <p:cViewPr>
      <p:scale>
        <a:sx n="90" d="100"/>
        <a:sy n="90" d="100"/>
      </p:scale>
      <p:origin x="0" y="0"/>
    </p:cViewPr>
  </p:sorterViewPr>
  <p:notesViewPr>
    <p:cSldViewPr snapToGrid="0" snapToObjects="1">
      <p:cViewPr varScale="1">
        <p:scale>
          <a:sx n="81" d="100"/>
          <a:sy n="81" d="100"/>
        </p:scale>
        <p:origin x="-2004"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a:ln>
          <a:solidFill>
            <a:schemeClr val="accent5"/>
          </a:solidFill>
        </a:ln>
      </dgm:spPr>
      <dgm:t>
        <a:bodyPr/>
        <a:lstStyle/>
        <a:p>
          <a:r>
            <a:rPr lang="en-US" sz="1800" dirty="0" smtClean="0">
              <a:solidFill>
                <a:schemeClr val="tx1"/>
              </a:solidFill>
            </a:rPr>
            <a:t>Discuss strategies and tactics for achieving program-wide implementation of Administration and Business practices standards.</a:t>
          </a: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a:ln>
          <a:solidFill>
            <a:schemeClr val="accent6"/>
          </a:solidFill>
        </a:ln>
      </dgm:spPr>
      <dgm:t>
        <a:bodyPr/>
        <a:lstStyle/>
        <a:p>
          <a:r>
            <a:rPr lang="en-US" sz="1800" dirty="0" smtClean="0">
              <a:solidFill>
                <a:schemeClr val="tx1"/>
              </a:solidFill>
            </a:rPr>
            <a:t>Create documentation of policies to meet the QRIS Administration and business practices standards. </a:t>
          </a:r>
          <a:endParaRPr lang="en-US" sz="1600" dirty="0">
            <a:solidFill>
              <a:schemeClr val="tx1"/>
            </a:solidFill>
          </a:endParaRP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a:ln>
          <a:solidFill>
            <a:schemeClr val="accent1"/>
          </a:solidFill>
        </a:ln>
      </dgm:spPr>
      <dgm:t>
        <a:bodyPr/>
        <a:lstStyle/>
        <a:p>
          <a:r>
            <a:rPr lang="en-US" sz="1800" b="1" dirty="0" smtClean="0">
              <a:solidFill>
                <a:schemeClr val="tx1"/>
              </a:solidFill>
            </a:rPr>
            <a:t>Gain the knowledge and tools needed to improve your program’s administration and business practices.</a:t>
          </a:r>
          <a:endParaRPr lang="en-US" sz="1800" b="1" dirty="0">
            <a:solidFill>
              <a:schemeClr val="tx1"/>
            </a:solidFill>
          </a:endParaRP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F5AC1CFA-DFE2-4245-9A32-6D443A574C11}">
      <dgm:prSet custT="1"/>
      <dgm:spPr>
        <a:ln>
          <a:solidFill>
            <a:schemeClr val="accent2"/>
          </a:solidFill>
        </a:ln>
      </dgm:spPr>
      <dgm:t>
        <a:bodyPr/>
        <a:lstStyle/>
        <a:p>
          <a:r>
            <a:rPr lang="en-US" sz="1800" dirty="0" smtClean="0">
              <a:solidFill>
                <a:schemeClr val="tx1"/>
              </a:solidFill>
            </a:rPr>
            <a:t>Examine the QRIS Administration and Business Practices standards.</a:t>
          </a: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7748A217-A39E-4C57-8489-950DB9AB158B}">
      <dgm:prSet custT="1"/>
      <dgm:spPr>
        <a:ln>
          <a:solidFill>
            <a:schemeClr val="accent3"/>
          </a:solidFill>
        </a:ln>
      </dgm:spPr>
      <dgm:t>
        <a:bodyPr/>
        <a:lstStyle/>
        <a:p>
          <a:r>
            <a:rPr lang="en-US" sz="1800" dirty="0" smtClean="0">
              <a:solidFill>
                <a:schemeClr val="tx1"/>
              </a:solidFill>
            </a:rPr>
            <a:t>Discuss the application of administration and business practices standards in your program.</a:t>
          </a:r>
          <a:endParaRPr lang="en-US" sz="1800" b="0" dirty="0">
            <a:solidFill>
              <a:schemeClr val="tx1"/>
            </a:solidFill>
          </a:endParaRP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561" custLinFactNeighborY="-6813"/>
      <dgm:spPr/>
      <dgm:t>
        <a:bodyPr/>
        <a:lstStyle/>
        <a:p>
          <a:endParaRPr lang="en-US"/>
        </a:p>
      </dgm:t>
    </dgm:pt>
    <dgm:pt modelId="{ACE06CF0-10BF-714C-8511-033F217B5A5B}" type="pres">
      <dgm:prSet presAssocID="{2D0E1B90-454E-FB4D-8F4D-54680D42E132}" presName="parTrans" presStyleLbl="bgSibTrans2D1" presStyleIdx="0" presStyleCnt="4" custAng="345503" custScaleX="137855"/>
      <dgm:spPr/>
      <dgm:t>
        <a:bodyPr/>
        <a:lstStyle/>
        <a:p>
          <a:endParaRPr lang="en-US"/>
        </a:p>
      </dgm:t>
    </dgm:pt>
    <dgm:pt modelId="{9DE6F3F8-5A0C-E64B-AFF5-B21D20FCA825}" type="pres">
      <dgm:prSet presAssocID="{F5AC1CFA-DFE2-4245-9A32-6D443A574C11}" presName="node" presStyleLbl="node1" presStyleIdx="0" presStyleCnt="4" custScaleX="75973" custScaleY="118971" custRadScaleRad="94683" custRadScaleInc="-29833">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4" custScaleX="135792" custLinFactNeighborX="-1270" custLinFactNeighborY="8127"/>
      <dgm:spPr/>
      <dgm:t>
        <a:bodyPr/>
        <a:lstStyle/>
        <a:p>
          <a:endParaRPr lang="en-US"/>
        </a:p>
      </dgm:t>
    </dgm:pt>
    <dgm:pt modelId="{3D3BDCD2-0457-428D-9563-AF89B606FB33}" type="pres">
      <dgm:prSet presAssocID="{7748A217-A39E-4C57-8489-950DB9AB158B}" presName="node" presStyleLbl="node1" presStyleIdx="1" presStyleCnt="4" custScaleX="80171" custScaleY="112599" custRadScaleRad="106755" custRadScaleInc="-27248">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4" custAng="21169287" custLinFactNeighborX="-22152" custLinFactNeighborY="23899"/>
      <dgm:spPr/>
      <dgm:t>
        <a:bodyPr/>
        <a:lstStyle/>
        <a:p>
          <a:endParaRPr lang="en-US"/>
        </a:p>
      </dgm:t>
    </dgm:pt>
    <dgm:pt modelId="{AEB08C33-2388-AE4A-9E87-792F7C5E8063}" type="pres">
      <dgm:prSet presAssocID="{73DCEE54-70B5-B141-AF8E-05F161CF1F41}" presName="node" presStyleLbl="node1" presStyleIdx="2" presStyleCnt="4" custScaleX="85949" custScaleY="99396" custRadScaleRad="110408" custRadScaleInc="25926">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4" custAng="21272947" custScaleX="113408" custLinFactNeighborX="-13900" custLinFactNeighborY="-9372"/>
      <dgm:spPr/>
      <dgm:t>
        <a:bodyPr/>
        <a:lstStyle/>
        <a:p>
          <a:endParaRPr lang="en-US"/>
        </a:p>
      </dgm:t>
    </dgm:pt>
    <dgm:pt modelId="{E6A491BB-1345-CD46-AC1D-456C30825200}" type="pres">
      <dgm:prSet presAssocID="{14EB2330-8761-1C4D-B659-0CC506122F2D}" presName="node" presStyleLbl="node1" presStyleIdx="3" presStyleCnt="4" custScaleX="90182" custScaleY="127273" custRadScaleRad="90673" custRadScaleInc="26176">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9ED39C-F68D-4642-9934-8731F69BDA2D}" type="doc">
      <dgm:prSet loTypeId="urn:microsoft.com/office/officeart/2005/8/layout/vList6" loCatId="process" qsTypeId="urn:microsoft.com/office/officeart/2005/8/quickstyle/simple1" qsCatId="simple" csTypeId="urn:microsoft.com/office/officeart/2005/8/colors/colorful1#9" csCatId="colorful" phldr="1"/>
      <dgm:spPr/>
      <dgm:t>
        <a:bodyPr/>
        <a:lstStyle/>
        <a:p>
          <a:endParaRPr lang="en-US"/>
        </a:p>
      </dgm:t>
    </dgm:pt>
    <dgm:pt modelId="{41865BCF-C6E0-47BD-B6CC-C342F963CF3A}">
      <dgm:prSet phldrT="[Text]"/>
      <dgm:spPr>
        <a:solidFill>
          <a:srgbClr val="92B635"/>
        </a:solidFill>
        <a:ln>
          <a:noFill/>
        </a:ln>
      </dgm:spPr>
      <dgm:t>
        <a:bodyPr/>
        <a:lstStyle/>
        <a:p>
          <a:pPr>
            <a:lnSpc>
              <a:spcPct val="100000"/>
            </a:lnSpc>
            <a:spcAft>
              <a:spcPts val="0"/>
            </a:spcAft>
          </a:pPr>
          <a:r>
            <a:rPr lang="en-US" b="1" dirty="0" smtClean="0">
              <a:solidFill>
                <a:schemeClr val="tx1"/>
              </a:solidFill>
            </a:rPr>
            <a:t>Some standards are classroom-specific</a:t>
          </a:r>
          <a:endParaRPr lang="en-US" b="1" dirty="0">
            <a:solidFill>
              <a:schemeClr val="tx1"/>
            </a:solidFill>
          </a:endParaRPr>
        </a:p>
      </dgm:t>
    </dgm:pt>
    <dgm:pt modelId="{5D632DC3-80FF-4EDE-BE85-ED0F3297EAD2}" type="parTrans" cxnId="{F2423F6E-E306-428B-85F3-79EC6F265EB4}">
      <dgm:prSet/>
      <dgm:spPr/>
      <dgm:t>
        <a:bodyPr/>
        <a:lstStyle/>
        <a:p>
          <a:endParaRPr lang="en-US"/>
        </a:p>
      </dgm:t>
    </dgm:pt>
    <dgm:pt modelId="{AFA20DB6-B88F-4D95-BBA6-0E725D535F55}" type="sibTrans" cxnId="{F2423F6E-E306-428B-85F3-79EC6F265EB4}">
      <dgm:prSet/>
      <dgm:spPr/>
      <dgm:t>
        <a:bodyPr/>
        <a:lstStyle/>
        <a:p>
          <a:endParaRPr lang="en-US"/>
        </a:p>
      </dgm:t>
    </dgm:pt>
    <dgm:pt modelId="{0C7DF161-4B21-4D75-9C5E-8A9E6AD3A2DB}">
      <dgm:prSet phldrT="[Text]"/>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pPr marL="274320" marR="0" indent="-274320" defTabSz="914400" eaLnBrk="1" fontAlgn="auto" latinLnBrk="0" hangingPunct="1">
            <a:lnSpc>
              <a:spcPct val="100000"/>
            </a:lnSpc>
            <a:spcBef>
              <a:spcPts val="0"/>
            </a:spcBef>
            <a:spcAft>
              <a:spcPts val="0"/>
            </a:spcAft>
            <a:buClrTx/>
            <a:buSzTx/>
            <a:buFontTx/>
            <a:buNone/>
            <a:tabLst/>
            <a:defRPr/>
          </a:pPr>
          <a:r>
            <a:rPr lang="en-US" dirty="0" smtClean="0"/>
            <a:t>Programs with multiple classrooms need to submit evidence for each classroom</a:t>
          </a:r>
          <a:endParaRPr lang="en-US" dirty="0"/>
        </a:p>
      </dgm:t>
    </dgm:pt>
    <dgm:pt modelId="{3063C8A9-44D1-4CC6-BC31-0E04F0C2B75E}" type="parTrans" cxnId="{4096532A-AB80-4B03-A72B-7B698E3B4C30}">
      <dgm:prSet/>
      <dgm:spPr/>
      <dgm:t>
        <a:bodyPr/>
        <a:lstStyle/>
        <a:p>
          <a:endParaRPr lang="en-US"/>
        </a:p>
      </dgm:t>
    </dgm:pt>
    <dgm:pt modelId="{6CE9B6E3-7923-4E82-BB35-4051152086B4}" type="sibTrans" cxnId="{4096532A-AB80-4B03-A72B-7B698E3B4C30}">
      <dgm:prSet/>
      <dgm:spPr/>
      <dgm:t>
        <a:bodyPr/>
        <a:lstStyle/>
        <a:p>
          <a:endParaRPr lang="en-US"/>
        </a:p>
      </dgm:t>
    </dgm:pt>
    <dgm:pt modelId="{8189D6AA-3110-48D8-B944-23E0AC76ECB6}">
      <dgm:prSet phldrT="[Text]"/>
      <dgm:spPr>
        <a:solidFill>
          <a:srgbClr val="40766F"/>
        </a:solidFill>
        <a:ln>
          <a:noFill/>
        </a:ln>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b="1" dirty="0" smtClean="0">
              <a:solidFill>
                <a:schemeClr val="tx1"/>
              </a:solidFill>
            </a:rPr>
            <a:t>Some standards are age-specific</a:t>
          </a:r>
        </a:p>
      </dgm:t>
    </dgm:pt>
    <dgm:pt modelId="{4D2B37E8-6964-4A84-9BDA-59DEBB74D26F}" type="parTrans" cxnId="{8F6ADF61-F14D-43F4-81D7-6C7B118872C8}">
      <dgm:prSet/>
      <dgm:spPr/>
      <dgm:t>
        <a:bodyPr/>
        <a:lstStyle/>
        <a:p>
          <a:endParaRPr lang="en-US"/>
        </a:p>
      </dgm:t>
    </dgm:pt>
    <dgm:pt modelId="{2547B5DF-E2ED-4E38-82A1-E36373D8DA46}" type="sibTrans" cxnId="{8F6ADF61-F14D-43F4-81D7-6C7B118872C8}">
      <dgm:prSet/>
      <dgm:spPr/>
      <dgm:t>
        <a:bodyPr/>
        <a:lstStyle/>
        <a:p>
          <a:endParaRPr lang="en-US"/>
        </a:p>
      </dgm:t>
    </dgm:pt>
    <dgm:pt modelId="{B891FBD6-C16C-4010-9EA9-55B9C80BA02D}">
      <dgm:prSet/>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pPr marL="274320" indent="-274320"/>
          <a:r>
            <a:rPr lang="en-US" dirty="0" smtClean="0"/>
            <a:t>Programs with multiple age groups will need to submit evidence for each age group</a:t>
          </a:r>
          <a:endParaRPr lang="en-US" dirty="0"/>
        </a:p>
      </dgm:t>
    </dgm:pt>
    <dgm:pt modelId="{86B065CC-4A3E-413A-AAD9-94A9A8A4D8F4}" type="parTrans" cxnId="{7EE2D2C5-5D8F-4609-B7B4-B19998944FE0}">
      <dgm:prSet/>
      <dgm:spPr/>
      <dgm:t>
        <a:bodyPr/>
        <a:lstStyle/>
        <a:p>
          <a:endParaRPr lang="en-US"/>
        </a:p>
      </dgm:t>
    </dgm:pt>
    <dgm:pt modelId="{01C941DE-D7AD-4852-B229-88B6E9699FAF}" type="sibTrans" cxnId="{7EE2D2C5-5D8F-4609-B7B4-B19998944FE0}">
      <dgm:prSet/>
      <dgm:spPr/>
      <dgm:t>
        <a:bodyPr/>
        <a:lstStyle/>
        <a:p>
          <a:endParaRPr lang="en-US"/>
        </a:p>
      </dgm:t>
    </dgm:pt>
    <dgm:pt modelId="{BF23F13C-04D1-4D10-AFC7-AA3D974C03FC}">
      <dgm:prSet/>
      <dgm:spPr>
        <a:solidFill>
          <a:srgbClr val="D02027"/>
        </a:solidFill>
      </dgm:spPr>
      <dgm:t>
        <a:bodyPr/>
        <a:lstStyle/>
        <a:p>
          <a:r>
            <a:rPr lang="en-US" b="1" dirty="0" smtClean="0">
              <a:solidFill>
                <a:schemeClr val="tx1"/>
              </a:solidFill>
            </a:rPr>
            <a:t>Multiple licensing locations</a:t>
          </a:r>
          <a:endParaRPr lang="en-US" b="1" dirty="0">
            <a:solidFill>
              <a:schemeClr val="tx1"/>
            </a:solidFill>
          </a:endParaRPr>
        </a:p>
      </dgm:t>
    </dgm:pt>
    <dgm:pt modelId="{8AFC51DD-D5B3-42F6-BF3F-153461EA2540}" type="parTrans" cxnId="{A433DE5C-4E3F-483C-8F89-48B5AD1C9EDC}">
      <dgm:prSet/>
      <dgm:spPr/>
      <dgm:t>
        <a:bodyPr/>
        <a:lstStyle/>
        <a:p>
          <a:endParaRPr lang="en-US"/>
        </a:p>
      </dgm:t>
    </dgm:pt>
    <dgm:pt modelId="{F795FC20-66B4-4502-9938-8C91085756CE}" type="sibTrans" cxnId="{A433DE5C-4E3F-483C-8F89-48B5AD1C9EDC}">
      <dgm:prSet/>
      <dgm:spPr/>
      <dgm:t>
        <a:bodyPr/>
        <a:lstStyle/>
        <a:p>
          <a:endParaRPr lang="en-US"/>
        </a:p>
      </dgm:t>
    </dgm:pt>
    <dgm:pt modelId="{7F7E4839-FBE0-41FB-BB09-487442BAF69F}">
      <dgm:prSet/>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pPr marL="274320" indent="-274320"/>
          <a:r>
            <a:rPr lang="en-US" dirty="0" smtClean="0"/>
            <a:t>Programs can choose whether to submit for one, some or all locations. </a:t>
          </a:r>
          <a:endParaRPr lang="en-US" dirty="0"/>
        </a:p>
      </dgm:t>
    </dgm:pt>
    <dgm:pt modelId="{67A1E788-151A-49A4-9051-466B8923CED2}" type="parTrans" cxnId="{4E6D9AEE-2D02-4B6F-8E4E-65652D2DB337}">
      <dgm:prSet/>
      <dgm:spPr/>
      <dgm:t>
        <a:bodyPr/>
        <a:lstStyle/>
        <a:p>
          <a:endParaRPr lang="en-US"/>
        </a:p>
      </dgm:t>
    </dgm:pt>
    <dgm:pt modelId="{B9E4F878-A986-4853-8FE2-AE238D2A60F3}" type="sibTrans" cxnId="{4E6D9AEE-2D02-4B6F-8E4E-65652D2DB337}">
      <dgm:prSet/>
      <dgm:spPr/>
      <dgm:t>
        <a:bodyPr/>
        <a:lstStyle/>
        <a:p>
          <a:endParaRPr lang="en-US"/>
        </a:p>
      </dgm:t>
    </dgm:pt>
    <dgm:pt modelId="{175581C1-AA4F-4B4A-9353-FFCD2EA3AC6B}" type="pres">
      <dgm:prSet presAssocID="{A59ED39C-F68D-4642-9934-8731F69BDA2D}" presName="Name0" presStyleCnt="0">
        <dgm:presLayoutVars>
          <dgm:dir/>
          <dgm:animLvl val="lvl"/>
          <dgm:resizeHandles/>
        </dgm:presLayoutVars>
      </dgm:prSet>
      <dgm:spPr/>
      <dgm:t>
        <a:bodyPr/>
        <a:lstStyle/>
        <a:p>
          <a:endParaRPr lang="en-US"/>
        </a:p>
      </dgm:t>
    </dgm:pt>
    <dgm:pt modelId="{9AA4227F-9649-4E87-A0C3-4B3A6EBEB22D}" type="pres">
      <dgm:prSet presAssocID="{41865BCF-C6E0-47BD-B6CC-C342F963CF3A}" presName="linNode" presStyleCnt="0"/>
      <dgm:spPr/>
      <dgm:t>
        <a:bodyPr/>
        <a:lstStyle/>
        <a:p>
          <a:endParaRPr lang="en-US"/>
        </a:p>
      </dgm:t>
    </dgm:pt>
    <dgm:pt modelId="{44946FA0-ECE7-4944-88BA-91C26BA55E6C}" type="pres">
      <dgm:prSet presAssocID="{41865BCF-C6E0-47BD-B6CC-C342F963CF3A}" presName="parentShp" presStyleLbl="node1" presStyleIdx="0" presStyleCnt="3">
        <dgm:presLayoutVars>
          <dgm:bulletEnabled val="1"/>
        </dgm:presLayoutVars>
      </dgm:prSet>
      <dgm:spPr/>
      <dgm:t>
        <a:bodyPr/>
        <a:lstStyle/>
        <a:p>
          <a:endParaRPr lang="en-US"/>
        </a:p>
      </dgm:t>
    </dgm:pt>
    <dgm:pt modelId="{6771D1A4-3958-4BE5-9770-AB55F4136325}" type="pres">
      <dgm:prSet presAssocID="{41865BCF-C6E0-47BD-B6CC-C342F963CF3A}" presName="childShp" presStyleLbl="bgAccFollowNode1" presStyleIdx="0" presStyleCnt="3" custLinFactNeighborX="-6474">
        <dgm:presLayoutVars>
          <dgm:bulletEnabled val="1"/>
        </dgm:presLayoutVars>
      </dgm:prSet>
      <dgm:spPr/>
      <dgm:t>
        <a:bodyPr/>
        <a:lstStyle/>
        <a:p>
          <a:endParaRPr lang="en-US"/>
        </a:p>
      </dgm:t>
    </dgm:pt>
    <dgm:pt modelId="{0AF002CA-AB98-4393-9E08-03AAADD89C4E}" type="pres">
      <dgm:prSet presAssocID="{AFA20DB6-B88F-4D95-BBA6-0E725D535F55}" presName="spacing" presStyleCnt="0"/>
      <dgm:spPr/>
      <dgm:t>
        <a:bodyPr/>
        <a:lstStyle/>
        <a:p>
          <a:endParaRPr lang="en-US"/>
        </a:p>
      </dgm:t>
    </dgm:pt>
    <dgm:pt modelId="{E9B84D00-9B45-48E4-BB0F-3285DC70672D}" type="pres">
      <dgm:prSet presAssocID="{8189D6AA-3110-48D8-B944-23E0AC76ECB6}" presName="linNode" presStyleCnt="0"/>
      <dgm:spPr/>
      <dgm:t>
        <a:bodyPr/>
        <a:lstStyle/>
        <a:p>
          <a:endParaRPr lang="en-US"/>
        </a:p>
      </dgm:t>
    </dgm:pt>
    <dgm:pt modelId="{27B0298D-B688-40EF-8F89-4AAADACB1610}" type="pres">
      <dgm:prSet presAssocID="{8189D6AA-3110-48D8-B944-23E0AC76ECB6}" presName="parentShp" presStyleLbl="node1" presStyleIdx="1" presStyleCnt="3">
        <dgm:presLayoutVars>
          <dgm:bulletEnabled val="1"/>
        </dgm:presLayoutVars>
      </dgm:prSet>
      <dgm:spPr/>
      <dgm:t>
        <a:bodyPr/>
        <a:lstStyle/>
        <a:p>
          <a:endParaRPr lang="en-US"/>
        </a:p>
      </dgm:t>
    </dgm:pt>
    <dgm:pt modelId="{81D60BDD-505C-44DB-8DD7-2BBB259EF00A}" type="pres">
      <dgm:prSet presAssocID="{8189D6AA-3110-48D8-B944-23E0AC76ECB6}" presName="childShp" presStyleLbl="bgAccFollowNode1" presStyleIdx="1" presStyleCnt="3" custLinFactNeighborX="-6474">
        <dgm:presLayoutVars>
          <dgm:bulletEnabled val="1"/>
        </dgm:presLayoutVars>
      </dgm:prSet>
      <dgm:spPr/>
      <dgm:t>
        <a:bodyPr/>
        <a:lstStyle/>
        <a:p>
          <a:endParaRPr lang="en-US"/>
        </a:p>
      </dgm:t>
    </dgm:pt>
    <dgm:pt modelId="{D1C11053-1D69-477A-8874-1EBBDD7E70F6}" type="pres">
      <dgm:prSet presAssocID="{2547B5DF-E2ED-4E38-82A1-E36373D8DA46}" presName="spacing" presStyleCnt="0"/>
      <dgm:spPr/>
    </dgm:pt>
    <dgm:pt modelId="{9AD7C2B7-EC11-4DF1-8815-87846B123CA6}" type="pres">
      <dgm:prSet presAssocID="{BF23F13C-04D1-4D10-AFC7-AA3D974C03FC}" presName="linNode" presStyleCnt="0"/>
      <dgm:spPr/>
    </dgm:pt>
    <dgm:pt modelId="{DC19E00D-C11B-4CAD-A5A6-265F931DCC68}" type="pres">
      <dgm:prSet presAssocID="{BF23F13C-04D1-4D10-AFC7-AA3D974C03FC}" presName="parentShp" presStyleLbl="node1" presStyleIdx="2" presStyleCnt="3">
        <dgm:presLayoutVars>
          <dgm:bulletEnabled val="1"/>
        </dgm:presLayoutVars>
      </dgm:prSet>
      <dgm:spPr/>
      <dgm:t>
        <a:bodyPr/>
        <a:lstStyle/>
        <a:p>
          <a:endParaRPr lang="en-US"/>
        </a:p>
      </dgm:t>
    </dgm:pt>
    <dgm:pt modelId="{F047F317-C131-4A56-B668-38DAE633245B}" type="pres">
      <dgm:prSet presAssocID="{BF23F13C-04D1-4D10-AFC7-AA3D974C03FC}" presName="childShp" presStyleLbl="bgAccFollowNode1" presStyleIdx="2" presStyleCnt="3" custLinFactNeighborX="-6905" custLinFactNeighborY="0">
        <dgm:presLayoutVars>
          <dgm:bulletEnabled val="1"/>
        </dgm:presLayoutVars>
      </dgm:prSet>
      <dgm:spPr/>
      <dgm:t>
        <a:bodyPr/>
        <a:lstStyle/>
        <a:p>
          <a:endParaRPr lang="en-US"/>
        </a:p>
      </dgm:t>
    </dgm:pt>
  </dgm:ptLst>
  <dgm:cxnLst>
    <dgm:cxn modelId="{4096532A-AB80-4B03-A72B-7B698E3B4C30}" srcId="{41865BCF-C6E0-47BD-B6CC-C342F963CF3A}" destId="{0C7DF161-4B21-4D75-9C5E-8A9E6AD3A2DB}" srcOrd="0" destOrd="0" parTransId="{3063C8A9-44D1-4CC6-BC31-0E04F0C2B75E}" sibTransId="{6CE9B6E3-7923-4E82-BB35-4051152086B4}"/>
    <dgm:cxn modelId="{8F6ADF61-F14D-43F4-81D7-6C7B118872C8}" srcId="{A59ED39C-F68D-4642-9934-8731F69BDA2D}" destId="{8189D6AA-3110-48D8-B944-23E0AC76ECB6}" srcOrd="1" destOrd="0" parTransId="{4D2B37E8-6964-4A84-9BDA-59DEBB74D26F}" sibTransId="{2547B5DF-E2ED-4E38-82A1-E36373D8DA46}"/>
    <dgm:cxn modelId="{6E95016D-8507-4987-86DC-C4A0323EF57D}" type="presOf" srcId="{8189D6AA-3110-48D8-B944-23E0AC76ECB6}" destId="{27B0298D-B688-40EF-8F89-4AAADACB1610}" srcOrd="0" destOrd="0" presId="urn:microsoft.com/office/officeart/2005/8/layout/vList6"/>
    <dgm:cxn modelId="{7EE2D2C5-5D8F-4609-B7B4-B19998944FE0}" srcId="{8189D6AA-3110-48D8-B944-23E0AC76ECB6}" destId="{B891FBD6-C16C-4010-9EA9-55B9C80BA02D}" srcOrd="0" destOrd="0" parTransId="{86B065CC-4A3E-413A-AAD9-94A9A8A4D8F4}" sibTransId="{01C941DE-D7AD-4852-B229-88B6E9699FAF}"/>
    <dgm:cxn modelId="{16B08626-0F77-4DBB-8DC9-D2C678A7847E}" type="presOf" srcId="{7F7E4839-FBE0-41FB-BB09-487442BAF69F}" destId="{F047F317-C131-4A56-B668-38DAE633245B}" srcOrd="0" destOrd="0" presId="urn:microsoft.com/office/officeart/2005/8/layout/vList6"/>
    <dgm:cxn modelId="{F2423F6E-E306-428B-85F3-79EC6F265EB4}" srcId="{A59ED39C-F68D-4642-9934-8731F69BDA2D}" destId="{41865BCF-C6E0-47BD-B6CC-C342F963CF3A}" srcOrd="0" destOrd="0" parTransId="{5D632DC3-80FF-4EDE-BE85-ED0F3297EAD2}" sibTransId="{AFA20DB6-B88F-4D95-BBA6-0E725D535F55}"/>
    <dgm:cxn modelId="{78F7EEFE-2AD0-49ED-8BA1-978A916899ED}" type="presOf" srcId="{0C7DF161-4B21-4D75-9C5E-8A9E6AD3A2DB}" destId="{6771D1A4-3958-4BE5-9770-AB55F4136325}" srcOrd="0" destOrd="0" presId="urn:microsoft.com/office/officeart/2005/8/layout/vList6"/>
    <dgm:cxn modelId="{3B43796A-9D25-4987-8AA7-11845E1B8A46}" type="presOf" srcId="{B891FBD6-C16C-4010-9EA9-55B9C80BA02D}" destId="{81D60BDD-505C-44DB-8DD7-2BBB259EF00A}" srcOrd="0" destOrd="0" presId="urn:microsoft.com/office/officeart/2005/8/layout/vList6"/>
    <dgm:cxn modelId="{4E6D9AEE-2D02-4B6F-8E4E-65652D2DB337}" srcId="{BF23F13C-04D1-4D10-AFC7-AA3D974C03FC}" destId="{7F7E4839-FBE0-41FB-BB09-487442BAF69F}" srcOrd="0" destOrd="0" parTransId="{67A1E788-151A-49A4-9051-466B8923CED2}" sibTransId="{B9E4F878-A986-4853-8FE2-AE238D2A60F3}"/>
    <dgm:cxn modelId="{F3EB2781-EB9D-47C7-9EBF-FDAC8FB1CB8E}" type="presOf" srcId="{41865BCF-C6E0-47BD-B6CC-C342F963CF3A}" destId="{44946FA0-ECE7-4944-88BA-91C26BA55E6C}" srcOrd="0" destOrd="0" presId="urn:microsoft.com/office/officeart/2005/8/layout/vList6"/>
    <dgm:cxn modelId="{468854AE-8BE1-406E-B209-2F7AC9EDCC01}" type="presOf" srcId="{A59ED39C-F68D-4642-9934-8731F69BDA2D}" destId="{175581C1-AA4F-4B4A-9353-FFCD2EA3AC6B}" srcOrd="0" destOrd="0" presId="urn:microsoft.com/office/officeart/2005/8/layout/vList6"/>
    <dgm:cxn modelId="{A433DE5C-4E3F-483C-8F89-48B5AD1C9EDC}" srcId="{A59ED39C-F68D-4642-9934-8731F69BDA2D}" destId="{BF23F13C-04D1-4D10-AFC7-AA3D974C03FC}" srcOrd="2" destOrd="0" parTransId="{8AFC51DD-D5B3-42F6-BF3F-153461EA2540}" sibTransId="{F795FC20-66B4-4502-9938-8C91085756CE}"/>
    <dgm:cxn modelId="{9BFA657F-045C-4FB9-8677-9AC1E19B36D8}" type="presOf" srcId="{BF23F13C-04D1-4D10-AFC7-AA3D974C03FC}" destId="{DC19E00D-C11B-4CAD-A5A6-265F931DCC68}" srcOrd="0" destOrd="0" presId="urn:microsoft.com/office/officeart/2005/8/layout/vList6"/>
    <dgm:cxn modelId="{AFB091D1-2680-460E-8255-82642ED1B57F}" type="presParOf" srcId="{175581C1-AA4F-4B4A-9353-FFCD2EA3AC6B}" destId="{9AA4227F-9649-4E87-A0C3-4B3A6EBEB22D}" srcOrd="0" destOrd="0" presId="urn:microsoft.com/office/officeart/2005/8/layout/vList6"/>
    <dgm:cxn modelId="{47AD7FF9-2041-40BF-B324-1EA9F9D0D5E9}" type="presParOf" srcId="{9AA4227F-9649-4E87-A0C3-4B3A6EBEB22D}" destId="{44946FA0-ECE7-4944-88BA-91C26BA55E6C}" srcOrd="0" destOrd="0" presId="urn:microsoft.com/office/officeart/2005/8/layout/vList6"/>
    <dgm:cxn modelId="{503F3898-1DF4-45DC-82A8-B485FB52A30E}" type="presParOf" srcId="{9AA4227F-9649-4E87-A0C3-4B3A6EBEB22D}" destId="{6771D1A4-3958-4BE5-9770-AB55F4136325}" srcOrd="1" destOrd="0" presId="urn:microsoft.com/office/officeart/2005/8/layout/vList6"/>
    <dgm:cxn modelId="{FD977887-DFD6-4298-A089-7487586453A2}" type="presParOf" srcId="{175581C1-AA4F-4B4A-9353-FFCD2EA3AC6B}" destId="{0AF002CA-AB98-4393-9E08-03AAADD89C4E}" srcOrd="1" destOrd="0" presId="urn:microsoft.com/office/officeart/2005/8/layout/vList6"/>
    <dgm:cxn modelId="{91AC50A2-0A75-4A8B-AC27-4D4B53864EB8}" type="presParOf" srcId="{175581C1-AA4F-4B4A-9353-FFCD2EA3AC6B}" destId="{E9B84D00-9B45-48E4-BB0F-3285DC70672D}" srcOrd="2" destOrd="0" presId="urn:microsoft.com/office/officeart/2005/8/layout/vList6"/>
    <dgm:cxn modelId="{98C388BF-6111-4E51-A76A-4F09D4D4D637}" type="presParOf" srcId="{E9B84D00-9B45-48E4-BB0F-3285DC70672D}" destId="{27B0298D-B688-40EF-8F89-4AAADACB1610}" srcOrd="0" destOrd="0" presId="urn:microsoft.com/office/officeart/2005/8/layout/vList6"/>
    <dgm:cxn modelId="{E573C3AF-F7A9-42CF-83DC-1963A9459326}" type="presParOf" srcId="{E9B84D00-9B45-48E4-BB0F-3285DC70672D}" destId="{81D60BDD-505C-44DB-8DD7-2BBB259EF00A}" srcOrd="1" destOrd="0" presId="urn:microsoft.com/office/officeart/2005/8/layout/vList6"/>
    <dgm:cxn modelId="{B7566BC1-5E47-45BA-AD8A-8C44D830B368}" type="presParOf" srcId="{175581C1-AA4F-4B4A-9353-FFCD2EA3AC6B}" destId="{D1C11053-1D69-477A-8874-1EBBDD7E70F6}" srcOrd="3" destOrd="0" presId="urn:microsoft.com/office/officeart/2005/8/layout/vList6"/>
    <dgm:cxn modelId="{3685CC69-936E-4D0E-9DF8-5DAE16791108}" type="presParOf" srcId="{175581C1-AA4F-4B4A-9353-FFCD2EA3AC6B}" destId="{9AD7C2B7-EC11-4DF1-8815-87846B123CA6}" srcOrd="4" destOrd="0" presId="urn:microsoft.com/office/officeart/2005/8/layout/vList6"/>
    <dgm:cxn modelId="{454672CF-17C4-42EF-A342-AABE146840A5}" type="presParOf" srcId="{9AD7C2B7-EC11-4DF1-8815-87846B123CA6}" destId="{DC19E00D-C11B-4CAD-A5A6-265F931DCC68}" srcOrd="0" destOrd="0" presId="urn:microsoft.com/office/officeart/2005/8/layout/vList6"/>
    <dgm:cxn modelId="{E330A506-4E96-4550-A796-FE7EE673DB33}" type="presParOf" srcId="{9AD7C2B7-EC11-4DF1-8815-87846B123CA6}" destId="{F047F317-C131-4A56-B668-38DAE633245B}"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343A85-1A0C-4CE1-97C5-6EACF90C3872}" type="doc">
      <dgm:prSet loTypeId="urn:microsoft.com/office/officeart/2005/8/layout/vProcess5" loCatId="process" qsTypeId="urn:microsoft.com/office/officeart/2005/8/quickstyle/simple1" qsCatId="simple" csTypeId="urn:microsoft.com/office/officeart/2005/8/colors/colorful1#10" csCatId="colorful" phldr="1"/>
      <dgm:spPr/>
      <dgm:t>
        <a:bodyPr/>
        <a:lstStyle/>
        <a:p>
          <a:endParaRPr lang="en-US"/>
        </a:p>
      </dgm:t>
    </dgm:pt>
    <dgm:pt modelId="{7691B9B0-DF9C-46F2-8E87-74B5B9EACAE2}">
      <dgm:prSet phldrT="[Text]"/>
      <dgm:spPr/>
      <dgm:t>
        <a:bodyPr/>
        <a:lstStyle/>
        <a:p>
          <a:r>
            <a:rPr lang="en-US" b="1" dirty="0" smtClean="0">
              <a:solidFill>
                <a:schemeClr val="tx1"/>
              </a:solidFill>
            </a:rPr>
            <a:t>Compile evidence for star level — evidence must be provided for EVERY indicator</a:t>
          </a:r>
          <a:endParaRPr lang="en-US" b="1" dirty="0">
            <a:solidFill>
              <a:schemeClr val="tx1"/>
            </a:solidFill>
          </a:endParaRPr>
        </a:p>
      </dgm:t>
    </dgm:pt>
    <dgm:pt modelId="{DEB79AD8-D6E5-49F7-943F-FDEC2069906D}" type="parTrans" cxnId="{4D1A82D9-8040-4E50-B533-FCC3CC719654}">
      <dgm:prSet/>
      <dgm:spPr/>
      <dgm:t>
        <a:bodyPr/>
        <a:lstStyle/>
        <a:p>
          <a:endParaRPr lang="en-US"/>
        </a:p>
      </dgm:t>
    </dgm:pt>
    <dgm:pt modelId="{09222AC6-FC39-45D5-8D23-C84A344D3FAA}" type="sibTrans" cxnId="{4D1A82D9-8040-4E50-B533-FCC3CC719654}">
      <dgm:prSet/>
      <dgm:spPr>
        <a:solidFill>
          <a:schemeClr val="accent2"/>
        </a:solidFill>
        <a:ln>
          <a:noFill/>
        </a:ln>
      </dgm:spPr>
      <dgm:t>
        <a:bodyPr/>
        <a:lstStyle/>
        <a:p>
          <a:endParaRPr lang="en-US" dirty="0"/>
        </a:p>
      </dgm:t>
    </dgm:pt>
    <dgm:pt modelId="{130204CB-3564-4FCC-8533-A9D02908D75A}">
      <dgm:prSet phldrT="[Text]"/>
      <dgm:spPr>
        <a:solidFill>
          <a:srgbClr val="92B635"/>
        </a:solidFill>
        <a:ln>
          <a:noFill/>
        </a:ln>
      </dgm:spPr>
      <dgm:t>
        <a:bodyPr/>
        <a:lstStyle/>
        <a:p>
          <a:r>
            <a:rPr lang="en-US" b="1" dirty="0" smtClean="0">
              <a:solidFill>
                <a:schemeClr val="tx1"/>
              </a:solidFill>
            </a:rPr>
            <a:t>Place labeled evidence in portfolio using included instructions and evidence pages</a:t>
          </a:r>
          <a:endParaRPr lang="en-US" b="1" dirty="0">
            <a:solidFill>
              <a:schemeClr val="tx1"/>
            </a:solidFill>
          </a:endParaRPr>
        </a:p>
      </dgm:t>
    </dgm:pt>
    <dgm:pt modelId="{4961E77F-B10A-4EF8-8206-1D4A88CE4329}" type="parTrans" cxnId="{6E9C9F4E-3AC1-4763-BEBF-6E67C10D046A}">
      <dgm:prSet/>
      <dgm:spPr/>
      <dgm:t>
        <a:bodyPr/>
        <a:lstStyle/>
        <a:p>
          <a:endParaRPr lang="en-US"/>
        </a:p>
      </dgm:t>
    </dgm:pt>
    <dgm:pt modelId="{CCFF5360-4E15-4D7E-807D-9D4785E650F0}" type="sibTrans" cxnId="{6E9C9F4E-3AC1-4763-BEBF-6E67C10D046A}">
      <dgm:prSet/>
      <dgm:spPr>
        <a:solidFill>
          <a:srgbClr val="92B635"/>
        </a:solidFill>
        <a:ln>
          <a:solidFill>
            <a:srgbClr val="92B635"/>
          </a:solidFill>
        </a:ln>
      </dgm:spPr>
      <dgm:t>
        <a:bodyPr/>
        <a:lstStyle/>
        <a:p>
          <a:endParaRPr lang="en-US" dirty="0"/>
        </a:p>
      </dgm:t>
    </dgm:pt>
    <dgm:pt modelId="{19D09FB1-7406-462D-BB04-06B998D9C21E}">
      <dgm:prSet/>
      <dgm:spPr>
        <a:ln>
          <a:noFill/>
        </a:ln>
      </dgm:spPr>
      <dgm:t>
        <a:bodyPr/>
        <a:lstStyle/>
        <a:p>
          <a:r>
            <a:rPr lang="en-US" b="1" dirty="0" smtClean="0">
              <a:solidFill>
                <a:schemeClr val="tx1"/>
              </a:solidFill>
            </a:rPr>
            <a:t>Check box indicating evidence has been provided</a:t>
          </a:r>
          <a:endParaRPr lang="en-US" b="1" dirty="0">
            <a:solidFill>
              <a:schemeClr val="tx1"/>
            </a:solidFill>
          </a:endParaRPr>
        </a:p>
      </dgm:t>
    </dgm:pt>
    <dgm:pt modelId="{D978D3C5-FBE3-4C13-913E-CA79F310CAD9}" type="parTrans" cxnId="{363D2519-2476-4AD8-B157-9D2D96B2A5C8}">
      <dgm:prSet/>
      <dgm:spPr/>
      <dgm:t>
        <a:bodyPr/>
        <a:lstStyle/>
        <a:p>
          <a:endParaRPr lang="en-US"/>
        </a:p>
      </dgm:t>
    </dgm:pt>
    <dgm:pt modelId="{56907693-D905-4972-9576-3D5B82FCDB53}" type="sibTrans" cxnId="{363D2519-2476-4AD8-B157-9D2D96B2A5C8}">
      <dgm:prSet/>
      <dgm:spPr>
        <a:solidFill>
          <a:schemeClr val="accent4"/>
        </a:solidFill>
        <a:ln>
          <a:noFill/>
        </a:ln>
      </dgm:spPr>
      <dgm:t>
        <a:bodyPr/>
        <a:lstStyle/>
        <a:p>
          <a:endParaRPr lang="en-US" dirty="0"/>
        </a:p>
      </dgm:t>
    </dgm:pt>
    <dgm:pt modelId="{F3D3E9AD-B4D1-48FE-848E-19BF3B21B582}">
      <dgm:prSet/>
      <dgm:spPr/>
      <dgm:t>
        <a:bodyPr/>
        <a:lstStyle/>
        <a:p>
          <a:r>
            <a:rPr lang="en-US" b="1" dirty="0" smtClean="0">
              <a:solidFill>
                <a:schemeClr val="tx1"/>
              </a:solidFill>
            </a:rPr>
            <a:t>Submit portfolio to the Teaching Research Institute for review</a:t>
          </a:r>
          <a:endParaRPr lang="en-US" b="1" dirty="0">
            <a:solidFill>
              <a:schemeClr val="tx1"/>
            </a:solidFill>
          </a:endParaRPr>
        </a:p>
      </dgm:t>
    </dgm:pt>
    <dgm:pt modelId="{358BFE0C-EA8F-4D68-BED5-761D19AF3762}" type="parTrans" cxnId="{85933F5E-8081-436D-A294-C45CDF31156C}">
      <dgm:prSet/>
      <dgm:spPr/>
      <dgm:t>
        <a:bodyPr/>
        <a:lstStyle/>
        <a:p>
          <a:endParaRPr lang="en-US"/>
        </a:p>
      </dgm:t>
    </dgm:pt>
    <dgm:pt modelId="{4F787375-F549-4C5B-BE3E-22BC016302F7}" type="sibTrans" cxnId="{85933F5E-8081-436D-A294-C45CDF31156C}">
      <dgm:prSet/>
      <dgm:spPr/>
      <dgm:t>
        <a:bodyPr/>
        <a:lstStyle/>
        <a:p>
          <a:endParaRPr lang="en-US"/>
        </a:p>
      </dgm:t>
    </dgm:pt>
    <dgm:pt modelId="{1DB9438A-F3B4-4363-BB95-25C544F35147}" type="pres">
      <dgm:prSet presAssocID="{0B343A85-1A0C-4CE1-97C5-6EACF90C3872}" presName="outerComposite" presStyleCnt="0">
        <dgm:presLayoutVars>
          <dgm:chMax val="5"/>
          <dgm:dir/>
          <dgm:resizeHandles val="exact"/>
        </dgm:presLayoutVars>
      </dgm:prSet>
      <dgm:spPr/>
      <dgm:t>
        <a:bodyPr/>
        <a:lstStyle/>
        <a:p>
          <a:endParaRPr lang="en-US"/>
        </a:p>
      </dgm:t>
    </dgm:pt>
    <dgm:pt modelId="{FA38F95F-E0C3-4CEA-A481-05DD8A348ACD}" type="pres">
      <dgm:prSet presAssocID="{0B343A85-1A0C-4CE1-97C5-6EACF90C3872}" presName="dummyMaxCanvas" presStyleCnt="0">
        <dgm:presLayoutVars/>
      </dgm:prSet>
      <dgm:spPr/>
    </dgm:pt>
    <dgm:pt modelId="{4E40C843-54A9-46A8-ACCB-E5A4FC2E79E0}" type="pres">
      <dgm:prSet presAssocID="{0B343A85-1A0C-4CE1-97C5-6EACF90C3872}" presName="FourNodes_1" presStyleLbl="node1" presStyleIdx="0" presStyleCnt="4">
        <dgm:presLayoutVars>
          <dgm:bulletEnabled val="1"/>
        </dgm:presLayoutVars>
      </dgm:prSet>
      <dgm:spPr/>
      <dgm:t>
        <a:bodyPr/>
        <a:lstStyle/>
        <a:p>
          <a:endParaRPr lang="en-US"/>
        </a:p>
      </dgm:t>
    </dgm:pt>
    <dgm:pt modelId="{1C77C5A5-BE71-4934-A9A1-890DE82A620B}" type="pres">
      <dgm:prSet presAssocID="{0B343A85-1A0C-4CE1-97C5-6EACF90C3872}" presName="FourNodes_2" presStyleLbl="node1" presStyleIdx="1" presStyleCnt="4">
        <dgm:presLayoutVars>
          <dgm:bulletEnabled val="1"/>
        </dgm:presLayoutVars>
      </dgm:prSet>
      <dgm:spPr/>
      <dgm:t>
        <a:bodyPr/>
        <a:lstStyle/>
        <a:p>
          <a:endParaRPr lang="en-US"/>
        </a:p>
      </dgm:t>
    </dgm:pt>
    <dgm:pt modelId="{AFE1210C-A4F7-45ED-A3E9-9E748E69DD5D}" type="pres">
      <dgm:prSet presAssocID="{0B343A85-1A0C-4CE1-97C5-6EACF90C3872}" presName="FourNodes_3" presStyleLbl="node1" presStyleIdx="2" presStyleCnt="4">
        <dgm:presLayoutVars>
          <dgm:bulletEnabled val="1"/>
        </dgm:presLayoutVars>
      </dgm:prSet>
      <dgm:spPr/>
      <dgm:t>
        <a:bodyPr/>
        <a:lstStyle/>
        <a:p>
          <a:endParaRPr lang="en-US"/>
        </a:p>
      </dgm:t>
    </dgm:pt>
    <dgm:pt modelId="{948BF65E-0200-4D26-A88C-CBC610D6255E}" type="pres">
      <dgm:prSet presAssocID="{0B343A85-1A0C-4CE1-97C5-6EACF90C3872}" presName="FourNodes_4" presStyleLbl="node1" presStyleIdx="3" presStyleCnt="4">
        <dgm:presLayoutVars>
          <dgm:bulletEnabled val="1"/>
        </dgm:presLayoutVars>
      </dgm:prSet>
      <dgm:spPr/>
      <dgm:t>
        <a:bodyPr/>
        <a:lstStyle/>
        <a:p>
          <a:endParaRPr lang="en-US"/>
        </a:p>
      </dgm:t>
    </dgm:pt>
    <dgm:pt modelId="{8F1E5541-E8D7-4631-A685-AA16E8F0943E}" type="pres">
      <dgm:prSet presAssocID="{0B343A85-1A0C-4CE1-97C5-6EACF90C3872}" presName="FourConn_1-2" presStyleLbl="fgAccFollowNode1" presStyleIdx="0" presStyleCnt="3" custLinFactNeighborX="20207">
        <dgm:presLayoutVars>
          <dgm:bulletEnabled val="1"/>
        </dgm:presLayoutVars>
      </dgm:prSet>
      <dgm:spPr/>
      <dgm:t>
        <a:bodyPr/>
        <a:lstStyle/>
        <a:p>
          <a:endParaRPr lang="en-US"/>
        </a:p>
      </dgm:t>
    </dgm:pt>
    <dgm:pt modelId="{AE0BEAAC-035F-40CC-9095-DDBAEF6A5540}" type="pres">
      <dgm:prSet presAssocID="{0B343A85-1A0C-4CE1-97C5-6EACF90C3872}" presName="FourConn_2-3" presStyleLbl="fgAccFollowNode1" presStyleIdx="1" presStyleCnt="3" custLinFactNeighborX="20207">
        <dgm:presLayoutVars>
          <dgm:bulletEnabled val="1"/>
        </dgm:presLayoutVars>
      </dgm:prSet>
      <dgm:spPr/>
      <dgm:t>
        <a:bodyPr/>
        <a:lstStyle/>
        <a:p>
          <a:endParaRPr lang="en-US"/>
        </a:p>
      </dgm:t>
    </dgm:pt>
    <dgm:pt modelId="{0301CE08-F808-458E-8FB4-DFE23DF41BC0}" type="pres">
      <dgm:prSet presAssocID="{0B343A85-1A0C-4CE1-97C5-6EACF90C3872}" presName="FourConn_3-4" presStyleLbl="fgAccFollowNode1" presStyleIdx="2" presStyleCnt="3" custLinFactNeighborX="20207">
        <dgm:presLayoutVars>
          <dgm:bulletEnabled val="1"/>
        </dgm:presLayoutVars>
      </dgm:prSet>
      <dgm:spPr/>
      <dgm:t>
        <a:bodyPr/>
        <a:lstStyle/>
        <a:p>
          <a:endParaRPr lang="en-US"/>
        </a:p>
      </dgm:t>
    </dgm:pt>
    <dgm:pt modelId="{7CFE0CF3-6C43-4106-8545-5E9D31EB673C}" type="pres">
      <dgm:prSet presAssocID="{0B343A85-1A0C-4CE1-97C5-6EACF90C3872}" presName="FourNodes_1_text" presStyleLbl="node1" presStyleIdx="3" presStyleCnt="4">
        <dgm:presLayoutVars>
          <dgm:bulletEnabled val="1"/>
        </dgm:presLayoutVars>
      </dgm:prSet>
      <dgm:spPr/>
      <dgm:t>
        <a:bodyPr/>
        <a:lstStyle/>
        <a:p>
          <a:endParaRPr lang="en-US"/>
        </a:p>
      </dgm:t>
    </dgm:pt>
    <dgm:pt modelId="{1A07B602-A9CF-40E1-9B16-B7155E45ADF9}" type="pres">
      <dgm:prSet presAssocID="{0B343A85-1A0C-4CE1-97C5-6EACF90C3872}" presName="FourNodes_2_text" presStyleLbl="node1" presStyleIdx="3" presStyleCnt="4">
        <dgm:presLayoutVars>
          <dgm:bulletEnabled val="1"/>
        </dgm:presLayoutVars>
      </dgm:prSet>
      <dgm:spPr/>
      <dgm:t>
        <a:bodyPr/>
        <a:lstStyle/>
        <a:p>
          <a:endParaRPr lang="en-US"/>
        </a:p>
      </dgm:t>
    </dgm:pt>
    <dgm:pt modelId="{3DCC3EF7-719A-4893-BB49-E95560181BB4}" type="pres">
      <dgm:prSet presAssocID="{0B343A85-1A0C-4CE1-97C5-6EACF90C3872}" presName="FourNodes_3_text" presStyleLbl="node1" presStyleIdx="3" presStyleCnt="4">
        <dgm:presLayoutVars>
          <dgm:bulletEnabled val="1"/>
        </dgm:presLayoutVars>
      </dgm:prSet>
      <dgm:spPr/>
      <dgm:t>
        <a:bodyPr/>
        <a:lstStyle/>
        <a:p>
          <a:endParaRPr lang="en-US"/>
        </a:p>
      </dgm:t>
    </dgm:pt>
    <dgm:pt modelId="{78A59846-3D92-4179-8035-24D009F58587}" type="pres">
      <dgm:prSet presAssocID="{0B343A85-1A0C-4CE1-97C5-6EACF90C3872}" presName="FourNodes_4_text" presStyleLbl="node1" presStyleIdx="3" presStyleCnt="4">
        <dgm:presLayoutVars>
          <dgm:bulletEnabled val="1"/>
        </dgm:presLayoutVars>
      </dgm:prSet>
      <dgm:spPr/>
      <dgm:t>
        <a:bodyPr/>
        <a:lstStyle/>
        <a:p>
          <a:endParaRPr lang="en-US"/>
        </a:p>
      </dgm:t>
    </dgm:pt>
  </dgm:ptLst>
  <dgm:cxnLst>
    <dgm:cxn modelId="{2CAABE4D-E520-467C-8AE4-C2E6A9487BD5}" type="presOf" srcId="{CCFF5360-4E15-4D7E-807D-9D4785E650F0}" destId="{AE0BEAAC-035F-40CC-9095-DDBAEF6A5540}" srcOrd="0" destOrd="0" presId="urn:microsoft.com/office/officeart/2005/8/layout/vProcess5"/>
    <dgm:cxn modelId="{57404C8E-2444-4DF6-BE22-63C6BBF8B0FB}" type="presOf" srcId="{7691B9B0-DF9C-46F2-8E87-74B5B9EACAE2}" destId="{7CFE0CF3-6C43-4106-8545-5E9D31EB673C}" srcOrd="1" destOrd="0" presId="urn:microsoft.com/office/officeart/2005/8/layout/vProcess5"/>
    <dgm:cxn modelId="{6E9C9F4E-3AC1-4763-BEBF-6E67C10D046A}" srcId="{0B343A85-1A0C-4CE1-97C5-6EACF90C3872}" destId="{130204CB-3564-4FCC-8533-A9D02908D75A}" srcOrd="1" destOrd="0" parTransId="{4961E77F-B10A-4EF8-8206-1D4A88CE4329}" sibTransId="{CCFF5360-4E15-4D7E-807D-9D4785E650F0}"/>
    <dgm:cxn modelId="{85933F5E-8081-436D-A294-C45CDF31156C}" srcId="{0B343A85-1A0C-4CE1-97C5-6EACF90C3872}" destId="{F3D3E9AD-B4D1-48FE-848E-19BF3B21B582}" srcOrd="3" destOrd="0" parTransId="{358BFE0C-EA8F-4D68-BED5-761D19AF3762}" sibTransId="{4F787375-F549-4C5B-BE3E-22BC016302F7}"/>
    <dgm:cxn modelId="{CAD6E06E-93A9-4DEF-A733-182E7513E131}" type="presOf" srcId="{09222AC6-FC39-45D5-8D23-C84A344D3FAA}" destId="{8F1E5541-E8D7-4631-A685-AA16E8F0943E}" srcOrd="0" destOrd="0" presId="urn:microsoft.com/office/officeart/2005/8/layout/vProcess5"/>
    <dgm:cxn modelId="{3BEF796F-3022-4A19-8040-5A0B95284C36}" type="presOf" srcId="{130204CB-3564-4FCC-8533-A9D02908D75A}" destId="{1A07B602-A9CF-40E1-9B16-B7155E45ADF9}" srcOrd="1" destOrd="0" presId="urn:microsoft.com/office/officeart/2005/8/layout/vProcess5"/>
    <dgm:cxn modelId="{FE3EBF5E-F811-4561-B855-1E7C5A3B80BF}" type="presOf" srcId="{F3D3E9AD-B4D1-48FE-848E-19BF3B21B582}" destId="{78A59846-3D92-4179-8035-24D009F58587}" srcOrd="1" destOrd="0" presId="urn:microsoft.com/office/officeart/2005/8/layout/vProcess5"/>
    <dgm:cxn modelId="{E9C4C67C-3E25-4ADC-89EC-4BA5CD895021}" type="presOf" srcId="{19D09FB1-7406-462D-BB04-06B998D9C21E}" destId="{AFE1210C-A4F7-45ED-A3E9-9E748E69DD5D}" srcOrd="0" destOrd="0" presId="urn:microsoft.com/office/officeart/2005/8/layout/vProcess5"/>
    <dgm:cxn modelId="{4D1A82D9-8040-4E50-B533-FCC3CC719654}" srcId="{0B343A85-1A0C-4CE1-97C5-6EACF90C3872}" destId="{7691B9B0-DF9C-46F2-8E87-74B5B9EACAE2}" srcOrd="0" destOrd="0" parTransId="{DEB79AD8-D6E5-49F7-943F-FDEC2069906D}" sibTransId="{09222AC6-FC39-45D5-8D23-C84A344D3FAA}"/>
    <dgm:cxn modelId="{363D2519-2476-4AD8-B157-9D2D96B2A5C8}" srcId="{0B343A85-1A0C-4CE1-97C5-6EACF90C3872}" destId="{19D09FB1-7406-462D-BB04-06B998D9C21E}" srcOrd="2" destOrd="0" parTransId="{D978D3C5-FBE3-4C13-913E-CA79F310CAD9}" sibTransId="{56907693-D905-4972-9576-3D5B82FCDB53}"/>
    <dgm:cxn modelId="{714F8F25-31A5-42DF-A70D-39189A0F73FD}" type="presOf" srcId="{130204CB-3564-4FCC-8533-A9D02908D75A}" destId="{1C77C5A5-BE71-4934-A9A1-890DE82A620B}" srcOrd="0" destOrd="0" presId="urn:microsoft.com/office/officeart/2005/8/layout/vProcess5"/>
    <dgm:cxn modelId="{02876EE9-543B-46D7-BCFE-901E5BE86399}" type="presOf" srcId="{7691B9B0-DF9C-46F2-8E87-74B5B9EACAE2}" destId="{4E40C843-54A9-46A8-ACCB-E5A4FC2E79E0}" srcOrd="0" destOrd="0" presId="urn:microsoft.com/office/officeart/2005/8/layout/vProcess5"/>
    <dgm:cxn modelId="{357A964D-4A5D-4881-9862-62738CF75B10}" type="presOf" srcId="{0B343A85-1A0C-4CE1-97C5-6EACF90C3872}" destId="{1DB9438A-F3B4-4363-BB95-25C544F35147}" srcOrd="0" destOrd="0" presId="urn:microsoft.com/office/officeart/2005/8/layout/vProcess5"/>
    <dgm:cxn modelId="{E48A9641-0696-46C9-A5B6-D610119F12B4}" type="presOf" srcId="{19D09FB1-7406-462D-BB04-06B998D9C21E}" destId="{3DCC3EF7-719A-4893-BB49-E95560181BB4}" srcOrd="1" destOrd="0" presId="urn:microsoft.com/office/officeart/2005/8/layout/vProcess5"/>
    <dgm:cxn modelId="{2C835B78-4088-4972-B425-6AEEBD7CEF3E}" type="presOf" srcId="{F3D3E9AD-B4D1-48FE-848E-19BF3B21B582}" destId="{948BF65E-0200-4D26-A88C-CBC610D6255E}" srcOrd="0" destOrd="0" presId="urn:microsoft.com/office/officeart/2005/8/layout/vProcess5"/>
    <dgm:cxn modelId="{D3BBC0E4-73F3-4959-A6C3-3EE3B3988FA6}" type="presOf" srcId="{56907693-D905-4972-9576-3D5B82FCDB53}" destId="{0301CE08-F808-458E-8FB4-DFE23DF41BC0}" srcOrd="0" destOrd="0" presId="urn:microsoft.com/office/officeart/2005/8/layout/vProcess5"/>
    <dgm:cxn modelId="{4EACEF35-427B-4758-B98D-3BA4D696DC15}" type="presParOf" srcId="{1DB9438A-F3B4-4363-BB95-25C544F35147}" destId="{FA38F95F-E0C3-4CEA-A481-05DD8A348ACD}" srcOrd="0" destOrd="0" presId="urn:microsoft.com/office/officeart/2005/8/layout/vProcess5"/>
    <dgm:cxn modelId="{EACFC0A1-4D66-449C-9057-2279141C0119}" type="presParOf" srcId="{1DB9438A-F3B4-4363-BB95-25C544F35147}" destId="{4E40C843-54A9-46A8-ACCB-E5A4FC2E79E0}" srcOrd="1" destOrd="0" presId="urn:microsoft.com/office/officeart/2005/8/layout/vProcess5"/>
    <dgm:cxn modelId="{DE5A2DDF-FF11-4CBD-89A4-9D86765E36DD}" type="presParOf" srcId="{1DB9438A-F3B4-4363-BB95-25C544F35147}" destId="{1C77C5A5-BE71-4934-A9A1-890DE82A620B}" srcOrd="2" destOrd="0" presId="urn:microsoft.com/office/officeart/2005/8/layout/vProcess5"/>
    <dgm:cxn modelId="{6A1BBD19-1433-4F3C-99B7-F7E74F56C6A9}" type="presParOf" srcId="{1DB9438A-F3B4-4363-BB95-25C544F35147}" destId="{AFE1210C-A4F7-45ED-A3E9-9E748E69DD5D}" srcOrd="3" destOrd="0" presId="urn:microsoft.com/office/officeart/2005/8/layout/vProcess5"/>
    <dgm:cxn modelId="{240CC22C-0C85-44BA-A057-8350B04B637E}" type="presParOf" srcId="{1DB9438A-F3B4-4363-BB95-25C544F35147}" destId="{948BF65E-0200-4D26-A88C-CBC610D6255E}" srcOrd="4" destOrd="0" presId="urn:microsoft.com/office/officeart/2005/8/layout/vProcess5"/>
    <dgm:cxn modelId="{CF67BC1B-E7B9-4BBD-8D9F-323C634F2852}" type="presParOf" srcId="{1DB9438A-F3B4-4363-BB95-25C544F35147}" destId="{8F1E5541-E8D7-4631-A685-AA16E8F0943E}" srcOrd="5" destOrd="0" presId="urn:microsoft.com/office/officeart/2005/8/layout/vProcess5"/>
    <dgm:cxn modelId="{8AB109BA-3358-48A3-9BED-61FF8525415A}" type="presParOf" srcId="{1DB9438A-F3B4-4363-BB95-25C544F35147}" destId="{AE0BEAAC-035F-40CC-9095-DDBAEF6A5540}" srcOrd="6" destOrd="0" presId="urn:microsoft.com/office/officeart/2005/8/layout/vProcess5"/>
    <dgm:cxn modelId="{44D0496F-2F94-4526-B53C-E94CD56548E0}" type="presParOf" srcId="{1DB9438A-F3B4-4363-BB95-25C544F35147}" destId="{0301CE08-F808-458E-8FB4-DFE23DF41BC0}" srcOrd="7" destOrd="0" presId="urn:microsoft.com/office/officeart/2005/8/layout/vProcess5"/>
    <dgm:cxn modelId="{F816AE9B-B842-4489-98B8-44AD84E75CD8}" type="presParOf" srcId="{1DB9438A-F3B4-4363-BB95-25C544F35147}" destId="{7CFE0CF3-6C43-4106-8545-5E9D31EB673C}" srcOrd="8" destOrd="0" presId="urn:microsoft.com/office/officeart/2005/8/layout/vProcess5"/>
    <dgm:cxn modelId="{449DBB2D-8D80-4CE5-9345-4F1079FAF14F}" type="presParOf" srcId="{1DB9438A-F3B4-4363-BB95-25C544F35147}" destId="{1A07B602-A9CF-40E1-9B16-B7155E45ADF9}" srcOrd="9" destOrd="0" presId="urn:microsoft.com/office/officeart/2005/8/layout/vProcess5"/>
    <dgm:cxn modelId="{0DC7555B-B99A-4C45-A98D-E7C424F73EC0}" type="presParOf" srcId="{1DB9438A-F3B4-4363-BB95-25C544F35147}" destId="{3DCC3EF7-719A-4893-BB49-E95560181BB4}" srcOrd="10" destOrd="0" presId="urn:microsoft.com/office/officeart/2005/8/layout/vProcess5"/>
    <dgm:cxn modelId="{068F6C65-16CB-46A5-B7AE-616B9F69FC36}" type="presParOf" srcId="{1DB9438A-F3B4-4363-BB95-25C544F35147}" destId="{78A59846-3D92-4179-8035-24D009F58587}" srcOrd="11"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The program maintains business records that include income, expenses, tax records.</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The program’s business practices include planning activities such as business projections, a business plan, a budget, etc.</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6A444AC0-D7AD-4E41-9105-F366B2AC54A9}"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5E07312-FDBC-495F-ACCF-D0DC99B40FBF}" type="presOf" srcId="{A4271B27-25EF-EF43-8871-0F356A1B5E43}" destId="{906C1F50-CA77-634E-9691-F29D4FC9F4AC}" srcOrd="0" destOrd="0" presId="urn:microsoft.com/office/officeart/2005/8/layout/vList6"/>
    <dgm:cxn modelId="{0D8CFF15-54C5-4512-84B7-14FDAD7A6D89}" type="presOf" srcId="{066A7990-AD35-3D42-A854-B39CAC6135D9}" destId="{4EAFE5B6-71B7-0B41-82EC-D08FCC16EF5A}" srcOrd="0" destOrd="0" presId="urn:microsoft.com/office/officeart/2005/8/layout/vList6"/>
    <dgm:cxn modelId="{27B7967D-912B-4551-8AEC-DF81E46F7E98}"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45CE9117-5B11-49CB-B70E-3ECC3B113FD3}"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9A944FCB-BEFE-4952-93A1-04B57ED45F58}" type="presOf" srcId="{5EE33059-618B-544F-824E-3AD0CD43118B}" destId="{D896B76E-32EB-1140-B9DC-F57950572393}" srcOrd="0" destOrd="0" presId="urn:microsoft.com/office/officeart/2005/8/layout/vList6"/>
    <dgm:cxn modelId="{ADFC375C-D19E-4C46-AF32-438CFD138CC3}" type="presOf" srcId="{C8F01D3C-9142-FB44-BE51-94470A5DAB50}" destId="{57A0C2F8-366D-BA47-B066-6BEF5ADF767A}"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313CFF2E-FEB7-423E-A0E4-CBFF2560AED7}" type="presParOf" srcId="{906C1F50-CA77-634E-9691-F29D4FC9F4AC}" destId="{142ABCC6-5E41-4A45-B444-6E2206D5BE05}" srcOrd="0" destOrd="0" presId="urn:microsoft.com/office/officeart/2005/8/layout/vList6"/>
    <dgm:cxn modelId="{CCCBB001-C1E0-417E-B615-F4F7CC935964}" type="presParOf" srcId="{142ABCC6-5E41-4A45-B444-6E2206D5BE05}" destId="{0F246E25-F403-5548-AF57-6DDA04A5A6A2}" srcOrd="0" destOrd="0" presId="urn:microsoft.com/office/officeart/2005/8/layout/vList6"/>
    <dgm:cxn modelId="{9968160B-AA94-4ED7-96E1-DB591F98981D}" type="presParOf" srcId="{142ABCC6-5E41-4A45-B444-6E2206D5BE05}" destId="{4A3026D2-0489-BC42-948D-1014A8B91B65}" srcOrd="1" destOrd="0" presId="urn:microsoft.com/office/officeart/2005/8/layout/vList6"/>
    <dgm:cxn modelId="{AB5FEAEB-ADC5-4B0E-AE5B-4151CB4A48F4}" type="presParOf" srcId="{906C1F50-CA77-634E-9691-F29D4FC9F4AC}" destId="{A8AC7BFF-4C1C-684E-A61E-301854006E4C}" srcOrd="1" destOrd="0" presId="urn:microsoft.com/office/officeart/2005/8/layout/vList6"/>
    <dgm:cxn modelId="{2B443562-A546-488A-AD0C-A91F9F9D7B1C}" type="presParOf" srcId="{906C1F50-CA77-634E-9691-F29D4FC9F4AC}" destId="{BEC9E9B9-33EA-314F-B9D1-359E56D852AA}" srcOrd="2" destOrd="0" presId="urn:microsoft.com/office/officeart/2005/8/layout/vList6"/>
    <dgm:cxn modelId="{FF36C979-8089-43C0-A49E-EDA700CFB78B}" type="presParOf" srcId="{BEC9E9B9-33EA-314F-B9D1-359E56D852AA}" destId="{D896B76E-32EB-1140-B9DC-F57950572393}" srcOrd="0" destOrd="0" presId="urn:microsoft.com/office/officeart/2005/8/layout/vList6"/>
    <dgm:cxn modelId="{BAAF709C-2A75-4B6F-8F09-478FC42F5219}" type="presParOf" srcId="{BEC9E9B9-33EA-314F-B9D1-359E56D852AA}" destId="{57A0C2F8-366D-BA47-B066-6BEF5ADF767A}" srcOrd="1" destOrd="0" presId="urn:microsoft.com/office/officeart/2005/8/layout/vList6"/>
    <dgm:cxn modelId="{21E334F7-1411-4B3F-848F-D75638AF1FB4}" type="presParOf" srcId="{906C1F50-CA77-634E-9691-F29D4FC9F4AC}" destId="{6702E53F-76E0-AD46-9052-BF399DC9ED74}" srcOrd="3" destOrd="0" presId="urn:microsoft.com/office/officeart/2005/8/layout/vList6"/>
    <dgm:cxn modelId="{A8F90B08-4637-49F0-A930-A71EA318DA61}" type="presParOf" srcId="{906C1F50-CA77-634E-9691-F29D4FC9F4AC}" destId="{2C1B8258-F120-7541-AE2F-0C266E05ED5B}" srcOrd="4" destOrd="0" presId="urn:microsoft.com/office/officeart/2005/8/layout/vList6"/>
    <dgm:cxn modelId="{E4E7A31C-C3AD-45CF-9EF7-3618F27B9DA3}" type="presParOf" srcId="{2C1B8258-F120-7541-AE2F-0C266E05ED5B}" destId="{4EAFE5B6-71B7-0B41-82EC-D08FCC16EF5A}" srcOrd="0" destOrd="0" presId="urn:microsoft.com/office/officeart/2005/8/layout/vList6"/>
    <dgm:cxn modelId="{451F4B30-6E06-429A-9FCF-E15C40362D7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None</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Written description of three types of business records used.</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Written description of planning activities. Copy of a business record used for planning.</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F7905B86-9592-43D2-A42F-053636058FF7}" type="presOf" srcId="{5EE33059-618B-544F-824E-3AD0CD43118B}" destId="{D896B76E-32EB-1140-B9DC-F57950572393}" srcOrd="0" destOrd="0" presId="urn:microsoft.com/office/officeart/2005/8/layout/vList6"/>
    <dgm:cxn modelId="{C7F02D7E-14AA-4F3F-B776-DB2A822417CA}" type="presOf" srcId="{D715BB17-1654-6E40-A04A-C8A92CCDFBC8}" destId="{0F246E25-F403-5548-AF57-6DDA04A5A6A2}" srcOrd="0" destOrd="0" presId="urn:microsoft.com/office/officeart/2005/8/layout/vList6"/>
    <dgm:cxn modelId="{1E9EC4DE-D625-45BC-8C8D-6101D227EA75}"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50DD630D-E7CE-44BF-A7EC-89CFA9028FEB}" type="presOf" srcId="{A4271B27-25EF-EF43-8871-0F356A1B5E43}" destId="{906C1F50-CA77-634E-9691-F29D4FC9F4AC}" srcOrd="0" destOrd="0" presId="urn:microsoft.com/office/officeart/2005/8/layout/vList6"/>
    <dgm:cxn modelId="{1261FD8F-1B88-4DD1-958B-0FA287BCF0E3}" type="presOf" srcId="{066A7990-AD35-3D42-A854-B39CAC6135D9}" destId="{4EAFE5B6-71B7-0B41-82EC-D08FCC16EF5A}" srcOrd="0" destOrd="0" presId="urn:microsoft.com/office/officeart/2005/8/layout/vList6"/>
    <dgm:cxn modelId="{276AA269-F061-439D-9EA3-BB259D4DF9AA}" type="presOf" srcId="{40AD2A2B-7EEC-4E48-A9F9-2D301F90A22F}" destId="{6E37CCFF-3A23-0642-9D00-EEF96B54ED0C}" srcOrd="0" destOrd="0" presId="urn:microsoft.com/office/officeart/2005/8/layout/vList6"/>
    <dgm:cxn modelId="{FA104E33-3AD1-4608-BDA0-1A9D4E1C570D}" type="presOf" srcId="{D0D01A6E-9679-7942-9CD5-8F0CD00C1FE2}" destId="{4A3026D2-0489-BC42-948D-1014A8B91B65}"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9B9A1F39-073E-430C-BEBA-277E24643650}" type="presParOf" srcId="{906C1F50-CA77-634E-9691-F29D4FC9F4AC}" destId="{142ABCC6-5E41-4A45-B444-6E2206D5BE05}" srcOrd="0" destOrd="0" presId="urn:microsoft.com/office/officeart/2005/8/layout/vList6"/>
    <dgm:cxn modelId="{DDF5EEDD-7D7D-473E-9DB7-2C37BB071342}" type="presParOf" srcId="{142ABCC6-5E41-4A45-B444-6E2206D5BE05}" destId="{0F246E25-F403-5548-AF57-6DDA04A5A6A2}" srcOrd="0" destOrd="0" presId="urn:microsoft.com/office/officeart/2005/8/layout/vList6"/>
    <dgm:cxn modelId="{F9E05430-3D98-4ADC-A2C6-98902E5A2751}" type="presParOf" srcId="{142ABCC6-5E41-4A45-B444-6E2206D5BE05}" destId="{4A3026D2-0489-BC42-948D-1014A8B91B65}" srcOrd="1" destOrd="0" presId="urn:microsoft.com/office/officeart/2005/8/layout/vList6"/>
    <dgm:cxn modelId="{36887B91-A359-4175-9305-99FB1516817D}" type="presParOf" srcId="{906C1F50-CA77-634E-9691-F29D4FC9F4AC}" destId="{A8AC7BFF-4C1C-684E-A61E-301854006E4C}" srcOrd="1" destOrd="0" presId="urn:microsoft.com/office/officeart/2005/8/layout/vList6"/>
    <dgm:cxn modelId="{EA591419-3AED-4698-916F-21D063A570D7}" type="presParOf" srcId="{906C1F50-CA77-634E-9691-F29D4FC9F4AC}" destId="{BEC9E9B9-33EA-314F-B9D1-359E56D852AA}" srcOrd="2" destOrd="0" presId="urn:microsoft.com/office/officeart/2005/8/layout/vList6"/>
    <dgm:cxn modelId="{4EEC3215-9282-474D-977A-512CF9529DD3}" type="presParOf" srcId="{BEC9E9B9-33EA-314F-B9D1-359E56D852AA}" destId="{D896B76E-32EB-1140-B9DC-F57950572393}" srcOrd="0" destOrd="0" presId="urn:microsoft.com/office/officeart/2005/8/layout/vList6"/>
    <dgm:cxn modelId="{920A0E43-8C06-4E38-889F-BCEEAD277020}" type="presParOf" srcId="{BEC9E9B9-33EA-314F-B9D1-359E56D852AA}" destId="{57A0C2F8-366D-BA47-B066-6BEF5ADF767A}" srcOrd="1" destOrd="0" presId="urn:microsoft.com/office/officeart/2005/8/layout/vList6"/>
    <dgm:cxn modelId="{1BA2F361-2B82-43AA-B9BE-EB6D760A5ECA}" type="presParOf" srcId="{906C1F50-CA77-634E-9691-F29D4FC9F4AC}" destId="{6702E53F-76E0-AD46-9052-BF399DC9ED74}" srcOrd="3" destOrd="0" presId="urn:microsoft.com/office/officeart/2005/8/layout/vList6"/>
    <dgm:cxn modelId="{A119B079-EDE4-48BA-8BC1-AEBC42183DF3}" type="presParOf" srcId="{906C1F50-CA77-634E-9691-F29D4FC9F4AC}" destId="{2C1B8258-F120-7541-AE2F-0C266E05ED5B}" srcOrd="4" destOrd="0" presId="urn:microsoft.com/office/officeart/2005/8/layout/vList6"/>
    <dgm:cxn modelId="{F4006CF1-9F5B-4A8F-9A74-E9EE5A3B962F}" type="presParOf" srcId="{2C1B8258-F120-7541-AE2F-0C266E05ED5B}" destId="{4EAFE5B6-71B7-0B41-82EC-D08FCC16EF5A}" srcOrd="0" destOrd="0" presId="urn:microsoft.com/office/officeart/2005/8/layout/vList6"/>
    <dgm:cxn modelId="{30C26A68-B4EF-4BAE-AF45-E462E5D9AFCC}"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Sources for the annual program evaluation include information from five of the five sources listed.</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Sources for the program evaluation include information from three of the five sources listed.</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Sources for the annual program evaluation include information from four of the five sources listed.</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BE07BF20-9542-4E7A-BC0B-532E89EDAEA4}"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7D99DB1-1BBE-46E8-A306-98CBECDDDD78}" type="presOf" srcId="{066A7990-AD35-3D42-A854-B39CAC6135D9}" destId="{4EAFE5B6-71B7-0B41-82EC-D08FCC16EF5A}" srcOrd="0" destOrd="0" presId="urn:microsoft.com/office/officeart/2005/8/layout/vList6"/>
    <dgm:cxn modelId="{21D16412-CDBF-44FB-B328-AA38C6FC3CE6}" type="presOf" srcId="{C8F01D3C-9142-FB44-BE51-94470A5DAB50}" destId="{57A0C2F8-366D-BA47-B066-6BEF5ADF767A}" srcOrd="0" destOrd="0" presId="urn:microsoft.com/office/officeart/2005/8/layout/vList6"/>
    <dgm:cxn modelId="{722DE8DE-49E3-4194-A7E6-F1C2A6BC2A12}"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95A1C45D-C91E-4180-BA03-F5167340A333}" type="presOf" srcId="{5EE33059-618B-544F-824E-3AD0CD43118B}" destId="{D896B76E-32EB-1140-B9DC-F57950572393}" srcOrd="0" destOrd="0" presId="urn:microsoft.com/office/officeart/2005/8/layout/vList6"/>
    <dgm:cxn modelId="{64005770-7AC2-4E35-B604-369C88739C3B}" type="presOf" srcId="{A4271B27-25EF-EF43-8871-0F356A1B5E43}" destId="{906C1F50-CA77-634E-9691-F29D4FC9F4AC}" srcOrd="0" destOrd="0" presId="urn:microsoft.com/office/officeart/2005/8/layout/vList6"/>
    <dgm:cxn modelId="{6EBECFD5-3066-4638-9778-8C850E8C2F38}"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CBA5E8-EF88-EC49-ADBB-492E4A311C29}" srcId="{066A7990-AD35-3D42-A854-B39CAC6135D9}" destId="{40AD2A2B-7EEC-4E48-A9F9-2D301F90A22F}" srcOrd="0" destOrd="0" parTransId="{9AE78C7B-6189-1845-8D14-A90975B7CCE3}" sibTransId="{D9263F63-EC52-4146-8AE6-E4DF563EC4A2}"/>
    <dgm:cxn modelId="{ABA3EFA1-E60A-4966-BF28-D4C768D70291}" type="presParOf" srcId="{906C1F50-CA77-634E-9691-F29D4FC9F4AC}" destId="{142ABCC6-5E41-4A45-B444-6E2206D5BE05}" srcOrd="0" destOrd="0" presId="urn:microsoft.com/office/officeart/2005/8/layout/vList6"/>
    <dgm:cxn modelId="{3AE3648E-329D-4FE1-BC00-A2FDDA11E4F0}" type="presParOf" srcId="{142ABCC6-5E41-4A45-B444-6E2206D5BE05}" destId="{0F246E25-F403-5548-AF57-6DDA04A5A6A2}" srcOrd="0" destOrd="0" presId="urn:microsoft.com/office/officeart/2005/8/layout/vList6"/>
    <dgm:cxn modelId="{2BD41334-968A-4CE5-80FE-25A86E929CC1}" type="presParOf" srcId="{142ABCC6-5E41-4A45-B444-6E2206D5BE05}" destId="{4A3026D2-0489-BC42-948D-1014A8B91B65}" srcOrd="1" destOrd="0" presId="urn:microsoft.com/office/officeart/2005/8/layout/vList6"/>
    <dgm:cxn modelId="{5A7CA93F-CEC8-4B74-BEDE-8EE244E7DAF1}" type="presParOf" srcId="{906C1F50-CA77-634E-9691-F29D4FC9F4AC}" destId="{A8AC7BFF-4C1C-684E-A61E-301854006E4C}" srcOrd="1" destOrd="0" presId="urn:microsoft.com/office/officeart/2005/8/layout/vList6"/>
    <dgm:cxn modelId="{DFDA5213-28B5-47C7-A89A-0876613AD2C2}" type="presParOf" srcId="{906C1F50-CA77-634E-9691-F29D4FC9F4AC}" destId="{BEC9E9B9-33EA-314F-B9D1-359E56D852AA}" srcOrd="2" destOrd="0" presId="urn:microsoft.com/office/officeart/2005/8/layout/vList6"/>
    <dgm:cxn modelId="{C0CF70E0-A7ED-4133-9386-C7956456A9A2}" type="presParOf" srcId="{BEC9E9B9-33EA-314F-B9D1-359E56D852AA}" destId="{D896B76E-32EB-1140-B9DC-F57950572393}" srcOrd="0" destOrd="0" presId="urn:microsoft.com/office/officeart/2005/8/layout/vList6"/>
    <dgm:cxn modelId="{B8E3ACDC-E94C-48CA-9053-1433DCE8FE56}" type="presParOf" srcId="{BEC9E9B9-33EA-314F-B9D1-359E56D852AA}" destId="{57A0C2F8-366D-BA47-B066-6BEF5ADF767A}" srcOrd="1" destOrd="0" presId="urn:microsoft.com/office/officeart/2005/8/layout/vList6"/>
    <dgm:cxn modelId="{2923DBF2-5DD0-421F-A25F-6EC645962E5E}" type="presParOf" srcId="{906C1F50-CA77-634E-9691-F29D4FC9F4AC}" destId="{6702E53F-76E0-AD46-9052-BF399DC9ED74}" srcOrd="3" destOrd="0" presId="urn:microsoft.com/office/officeart/2005/8/layout/vList6"/>
    <dgm:cxn modelId="{836611ED-1D81-4383-A4F2-CA0BC987CF52}" type="presParOf" srcId="{906C1F50-CA77-634E-9691-F29D4FC9F4AC}" destId="{2C1B8258-F120-7541-AE2F-0C266E05ED5B}" srcOrd="4" destOrd="0" presId="urn:microsoft.com/office/officeart/2005/8/layout/vList6"/>
    <dgm:cxn modelId="{FF5825ED-FCCD-4F13-86D7-E8D8ECA0A148}" type="presParOf" srcId="{2C1B8258-F120-7541-AE2F-0C266E05ED5B}" destId="{4EAFE5B6-71B7-0B41-82EC-D08FCC16EF5A}" srcOrd="0" destOrd="0" presId="urn:microsoft.com/office/officeart/2005/8/layout/vList6"/>
    <dgm:cxn modelId="{23613824-3AA1-4E4D-954F-63DB64A11C4D}"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n-US" dirty="0" smtClean="0"/>
            <a:t>3 Star</a:t>
          </a:r>
          <a:endParaRPr lang="en-US" dirty="0"/>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n-US" dirty="0" smtClean="0"/>
            <a:t>4 Star</a:t>
          </a:r>
          <a:endParaRPr lang="en-US" dirty="0"/>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n-US" dirty="0" smtClean="0"/>
            <a:t>5 Star</a:t>
          </a:r>
          <a:endParaRPr lang="en-US" dirty="0"/>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n-US" sz="2400" dirty="0" smtClean="0"/>
            <a:t>Description of your process for program evaluation using five of the five sources.</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Description of your annual process for program evaluation. </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n-US" sz="2400" dirty="0" smtClean="0"/>
            <a:t>Description of your process for program evaluation using four of the five sources.</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7C4BA84-2359-4A60-B7C7-3FC54A2DCE2B}">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n-US" sz="2400" dirty="0" smtClean="0"/>
            <a:t>Example of a modification made in response to an evaluation.</a:t>
          </a:r>
          <a:endParaRPr lang="en-US" sz="2400" dirty="0"/>
        </a:p>
      </dgm:t>
    </dgm:pt>
    <dgm:pt modelId="{1E69F744-45EC-4F3D-8084-9B7F84075629}" type="parTrans" cxnId="{781E7F4A-18EE-429F-8928-24A863823B16}">
      <dgm:prSet/>
      <dgm:spPr/>
    </dgm:pt>
    <dgm:pt modelId="{C71DE806-6F71-4977-AFBD-FB44E3844C32}" type="sibTrans" cxnId="{781E7F4A-18EE-429F-8928-24A863823B16}">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57AA63B5-9744-4A85-8E0F-63B46F1C0C7E}" type="presOf" srcId="{97C4BA84-2359-4A60-B7C7-3FC54A2DCE2B}" destId="{4A3026D2-0489-BC42-948D-1014A8B91B65}" srcOrd="0" destOrd="1" presId="urn:microsoft.com/office/officeart/2005/8/layout/vList6"/>
    <dgm:cxn modelId="{0F3F0C9A-DFB7-4464-9660-9A75C5A21183}" type="presOf" srcId="{5EE33059-618B-544F-824E-3AD0CD43118B}" destId="{D896B76E-32EB-1140-B9DC-F57950572393}" srcOrd="0" destOrd="0" presId="urn:microsoft.com/office/officeart/2005/8/layout/vList6"/>
    <dgm:cxn modelId="{F8A5D4AF-34A2-4A8A-8716-4A7CBA9E9198}" type="presOf" srcId="{A4271B27-25EF-EF43-8871-0F356A1B5E43}" destId="{906C1F50-CA77-634E-9691-F29D4FC9F4AC}" srcOrd="0" destOrd="0" presId="urn:microsoft.com/office/officeart/2005/8/layout/vList6"/>
    <dgm:cxn modelId="{F5363F1D-3517-4D05-8A58-D5FFD674E413}" type="presOf" srcId="{C8F01D3C-9142-FB44-BE51-94470A5DAB50}" destId="{57A0C2F8-366D-BA47-B066-6BEF5ADF767A}"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D6D52A10-EA1A-904D-938E-AB64A6206741}" srcId="{A4271B27-25EF-EF43-8871-0F356A1B5E43}" destId="{D715BB17-1654-6E40-A04A-C8A92CCDFBC8}" srcOrd="0" destOrd="0" parTransId="{D3C8EDC0-FC58-2742-B445-51DA5D995E3F}" sibTransId="{2E4BF7F3-2A47-E14B-B9C3-54C461C613A2}"/>
    <dgm:cxn modelId="{416635E8-4DD8-4461-995F-8338321FD572}" type="presOf" srcId="{40AD2A2B-7EEC-4E48-A9F9-2D301F90A22F}" destId="{6E37CCFF-3A23-0642-9D00-EEF96B54ED0C}" srcOrd="0" destOrd="0" presId="urn:microsoft.com/office/officeart/2005/8/layout/vList6"/>
    <dgm:cxn modelId="{781E7F4A-18EE-429F-8928-24A863823B16}" srcId="{D715BB17-1654-6E40-A04A-C8A92CCDFBC8}" destId="{97C4BA84-2359-4A60-B7C7-3FC54A2DCE2B}" srcOrd="1" destOrd="0" parTransId="{1E69F744-45EC-4F3D-8084-9B7F84075629}" sibTransId="{C71DE806-6F71-4977-AFBD-FB44E3844C32}"/>
    <dgm:cxn modelId="{CD17981A-DFDF-4AD5-B78D-614536430171}" type="presOf" srcId="{D0D01A6E-9679-7942-9CD5-8F0CD00C1FE2}" destId="{4A3026D2-0489-BC42-948D-1014A8B91B65}" srcOrd="0" destOrd="0" presId="urn:microsoft.com/office/officeart/2005/8/layout/vList6"/>
    <dgm:cxn modelId="{B34542BE-A065-4FE9-A66D-F209CB3D1465}" type="presOf" srcId="{D715BB17-1654-6E40-A04A-C8A92CCDFBC8}" destId="{0F246E25-F403-5548-AF57-6DDA04A5A6A2}" srcOrd="0" destOrd="0" presId="urn:microsoft.com/office/officeart/2005/8/layout/vList6"/>
    <dgm:cxn modelId="{9D118920-A2FA-46F7-A225-CAB5B3D56F6B}" type="presOf" srcId="{066A7990-AD35-3D42-A854-B39CAC6135D9}" destId="{4EAFE5B6-71B7-0B41-82EC-D08FCC16EF5A}"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90E954BD-EFD1-4FA1-A707-57A44E577226}" type="presParOf" srcId="{906C1F50-CA77-634E-9691-F29D4FC9F4AC}" destId="{142ABCC6-5E41-4A45-B444-6E2206D5BE05}" srcOrd="0" destOrd="0" presId="urn:microsoft.com/office/officeart/2005/8/layout/vList6"/>
    <dgm:cxn modelId="{4ED79F85-18D5-4DB7-B4DB-ED1D2A643F8E}" type="presParOf" srcId="{142ABCC6-5E41-4A45-B444-6E2206D5BE05}" destId="{0F246E25-F403-5548-AF57-6DDA04A5A6A2}" srcOrd="0" destOrd="0" presId="urn:microsoft.com/office/officeart/2005/8/layout/vList6"/>
    <dgm:cxn modelId="{6B3A9D55-A4E6-4207-901F-27B013E220EF}" type="presParOf" srcId="{142ABCC6-5E41-4A45-B444-6E2206D5BE05}" destId="{4A3026D2-0489-BC42-948D-1014A8B91B65}" srcOrd="1" destOrd="0" presId="urn:microsoft.com/office/officeart/2005/8/layout/vList6"/>
    <dgm:cxn modelId="{97A8C700-5EE1-46A0-BABD-EDBC16F9E63E}" type="presParOf" srcId="{906C1F50-CA77-634E-9691-F29D4FC9F4AC}" destId="{A8AC7BFF-4C1C-684E-A61E-301854006E4C}" srcOrd="1" destOrd="0" presId="urn:microsoft.com/office/officeart/2005/8/layout/vList6"/>
    <dgm:cxn modelId="{386BD451-7FB2-4653-9A94-3191DD958F89}" type="presParOf" srcId="{906C1F50-CA77-634E-9691-F29D4FC9F4AC}" destId="{BEC9E9B9-33EA-314F-B9D1-359E56D852AA}" srcOrd="2" destOrd="0" presId="urn:microsoft.com/office/officeart/2005/8/layout/vList6"/>
    <dgm:cxn modelId="{3DC7D6DD-DBF5-42A7-BCDA-FD917CAC4B56}" type="presParOf" srcId="{BEC9E9B9-33EA-314F-B9D1-359E56D852AA}" destId="{D896B76E-32EB-1140-B9DC-F57950572393}" srcOrd="0" destOrd="0" presId="urn:microsoft.com/office/officeart/2005/8/layout/vList6"/>
    <dgm:cxn modelId="{B988E5FF-90E1-4E96-8F25-05A066F92CB9}" type="presParOf" srcId="{BEC9E9B9-33EA-314F-B9D1-359E56D852AA}" destId="{57A0C2F8-366D-BA47-B066-6BEF5ADF767A}" srcOrd="1" destOrd="0" presId="urn:microsoft.com/office/officeart/2005/8/layout/vList6"/>
    <dgm:cxn modelId="{C2434635-E17E-45D0-B8AC-14AD514B201B}" type="presParOf" srcId="{906C1F50-CA77-634E-9691-F29D4FC9F4AC}" destId="{6702E53F-76E0-AD46-9052-BF399DC9ED74}" srcOrd="3" destOrd="0" presId="urn:microsoft.com/office/officeart/2005/8/layout/vList6"/>
    <dgm:cxn modelId="{91824427-B512-48AB-BB0E-34F27295EBBE}" type="presParOf" srcId="{906C1F50-CA77-634E-9691-F29D4FC9F4AC}" destId="{2C1B8258-F120-7541-AE2F-0C266E05ED5B}" srcOrd="4" destOrd="0" presId="urn:microsoft.com/office/officeart/2005/8/layout/vList6"/>
    <dgm:cxn modelId="{1468AC24-B1EB-499F-95C7-342D7B110AAB}" type="presParOf" srcId="{2C1B8258-F120-7541-AE2F-0C266E05ED5B}" destId="{4EAFE5B6-71B7-0B41-82EC-D08FCC16EF5A}" srcOrd="0" destOrd="0" presId="urn:microsoft.com/office/officeart/2005/8/layout/vList6"/>
    <dgm:cxn modelId="{CFDD0F8E-2518-433B-A211-C7862BC236AA}"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752125" y="1870598"/>
          <a:ext cx="2951063" cy="2819767"/>
        </a:xfrm>
        <a:prstGeom prst="ellipse">
          <a:avLst/>
        </a:prstGeom>
        <a:solidFill>
          <a:schemeClr val="accent1">
            <a:hueOff val="0"/>
            <a:satOff val="0"/>
            <a:lumOff val="0"/>
            <a:alphaOff val="0"/>
          </a:schemeClr>
        </a:solidFill>
        <a:ln w="47625" cap="flat" cmpd="dbl" algn="ctr">
          <a:solidFill>
            <a:schemeClr val="accent1"/>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b="1" kern="1200" dirty="0" smtClean="0">
              <a:solidFill>
                <a:schemeClr val="tx1"/>
              </a:solidFill>
            </a:rPr>
            <a:t>Gain the knowledge and tools needed to improve your program’s administration and business practices.</a:t>
          </a:r>
          <a:endParaRPr lang="en-US" sz="1800" b="1" kern="1200" dirty="0">
            <a:solidFill>
              <a:schemeClr val="tx1"/>
            </a:solidFill>
          </a:endParaRPr>
        </a:p>
      </dsp:txBody>
      <dsp:txXfrm>
        <a:off x="2752125" y="1870598"/>
        <a:ext cx="2951063" cy="2819767"/>
      </dsp:txXfrm>
    </dsp:sp>
    <dsp:sp modelId="{ACE06CF0-10BF-714C-8511-033F217B5A5B}">
      <dsp:nvSpPr>
        <dsp:cNvPr id="0" name=""/>
        <dsp:cNvSpPr/>
      </dsp:nvSpPr>
      <dsp:spPr>
        <a:xfrm rot="10751541">
          <a:off x="852233" y="3218614"/>
          <a:ext cx="2117434" cy="657057"/>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316018" y="2592684"/>
          <a:ext cx="1663953" cy="2084553"/>
        </a:xfrm>
        <a:prstGeom prst="roundRect">
          <a:avLst>
            <a:gd name="adj" fmla="val 10000"/>
          </a:avLst>
        </a:prstGeom>
        <a:solidFill>
          <a:schemeClr val="accent2">
            <a:hueOff val="0"/>
            <a:satOff val="0"/>
            <a:lumOff val="0"/>
            <a:alphaOff val="0"/>
          </a:schemeClr>
        </a:solidFill>
        <a:ln w="47625" cap="flat" cmpd="dbl" algn="ctr">
          <a:solidFill>
            <a:schemeClr val="accent2"/>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Examine the QRIS Administration and Business Practices standards.</a:t>
          </a:r>
        </a:p>
      </dsp:txBody>
      <dsp:txXfrm>
        <a:off x="316018" y="2592684"/>
        <a:ext cx="1663953" cy="2084553"/>
      </dsp:txXfrm>
    </dsp:sp>
    <dsp:sp modelId="{71FE60D0-6E1E-404B-937C-2076EFE97BD0}">
      <dsp:nvSpPr>
        <dsp:cNvPr id="0" name=""/>
        <dsp:cNvSpPr/>
      </dsp:nvSpPr>
      <dsp:spPr>
        <a:xfrm rot="13639863">
          <a:off x="1552684" y="1295338"/>
          <a:ext cx="2157115" cy="657057"/>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1235140" y="0"/>
          <a:ext cx="1755898" cy="1972906"/>
        </a:xfrm>
        <a:prstGeom prst="roundRect">
          <a:avLst>
            <a:gd name="adj" fmla="val 10000"/>
          </a:avLst>
        </a:prstGeom>
        <a:solidFill>
          <a:schemeClr val="accent3">
            <a:hueOff val="0"/>
            <a:satOff val="0"/>
            <a:lumOff val="0"/>
            <a:alphaOff val="0"/>
          </a:schemeClr>
        </a:solidFill>
        <a:ln w="47625" cap="flat" cmpd="dbl" algn="ctr">
          <a:solidFill>
            <a:schemeClr val="accent3"/>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the application of administration and business practices standards in your program.</a:t>
          </a:r>
          <a:endParaRPr lang="en-US" sz="1800" b="0" kern="1200" dirty="0">
            <a:solidFill>
              <a:schemeClr val="tx1"/>
            </a:solidFill>
          </a:endParaRPr>
        </a:p>
      </dsp:txBody>
      <dsp:txXfrm>
        <a:off x="1235140" y="0"/>
        <a:ext cx="1755898" cy="1972906"/>
      </dsp:txXfrm>
    </dsp:sp>
    <dsp:sp modelId="{25D9ABEE-4784-2247-8AA3-9B67C9DF7E1B}">
      <dsp:nvSpPr>
        <dsp:cNvPr id="0" name=""/>
        <dsp:cNvSpPr/>
      </dsp:nvSpPr>
      <dsp:spPr>
        <a:xfrm rot="18220627">
          <a:off x="4578590" y="1324360"/>
          <a:ext cx="1652819" cy="657057"/>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5370509" y="10"/>
          <a:ext cx="1882447" cy="1741569"/>
        </a:xfrm>
        <a:prstGeom prst="roundRect">
          <a:avLst>
            <a:gd name="adj" fmla="val 10000"/>
          </a:avLst>
        </a:prstGeom>
        <a:solidFill>
          <a:schemeClr val="accent4">
            <a:hueOff val="0"/>
            <a:satOff val="0"/>
            <a:lumOff val="0"/>
            <a:alphaOff val="0"/>
          </a:schemeClr>
        </a:solidFill>
        <a:ln w="47625" cap="flat" cmpd="dbl" algn="ctr">
          <a:solidFill>
            <a:schemeClr val="accent6"/>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Create documentation of policies to meet the QRIS Administration and business practices standards. </a:t>
          </a:r>
          <a:endParaRPr lang="en-US" sz="1600" kern="1200" dirty="0">
            <a:solidFill>
              <a:schemeClr val="tx1"/>
            </a:solidFill>
          </a:endParaRPr>
        </a:p>
      </dsp:txBody>
      <dsp:txXfrm>
        <a:off x="5370509" y="10"/>
        <a:ext cx="1882447" cy="1741569"/>
      </dsp:txXfrm>
    </dsp:sp>
    <dsp:sp modelId="{1D81189D-EFFE-F443-BACB-4CA60328CD18}">
      <dsp:nvSpPr>
        <dsp:cNvPr id="0" name=""/>
        <dsp:cNvSpPr/>
      </dsp:nvSpPr>
      <dsp:spPr>
        <a:xfrm rot="21600000">
          <a:off x="5495071" y="3101294"/>
          <a:ext cx="1514597" cy="657057"/>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6115175" y="2439826"/>
          <a:ext cx="1975158" cy="2230017"/>
        </a:xfrm>
        <a:prstGeom prst="roundRect">
          <a:avLst>
            <a:gd name="adj" fmla="val 10000"/>
          </a:avLst>
        </a:prstGeom>
        <a:solidFill>
          <a:schemeClr val="accent5">
            <a:hueOff val="0"/>
            <a:satOff val="0"/>
            <a:lumOff val="0"/>
            <a:alphaOff val="0"/>
          </a:schemeClr>
        </a:solidFill>
        <a:ln w="47625" cap="flat" cmpd="dbl" algn="ctr">
          <a:solidFill>
            <a:schemeClr val="accent5"/>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rPr>
            <a:t>Discuss strategies and tactics for achieving program-wide implementation of Administration and Business practices standards.</a:t>
          </a:r>
        </a:p>
      </dsp:txBody>
      <dsp:txXfrm>
        <a:off x="6115175" y="2439826"/>
        <a:ext cx="1975158" cy="223001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771D1A4-3958-4BE5-9770-AB55F4136325}">
      <dsp:nvSpPr>
        <dsp:cNvPr id="0" name=""/>
        <dsp:cNvSpPr/>
      </dsp:nvSpPr>
      <dsp:spPr>
        <a:xfrm>
          <a:off x="3145241" y="0"/>
          <a:ext cx="5044440" cy="1377156"/>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74320" marR="0" lvl="1" indent="-274320" algn="l" defTabSz="914400" eaLnBrk="1" fontAlgn="auto" latinLnBrk="0" hangingPunct="1">
            <a:lnSpc>
              <a:spcPct val="100000"/>
            </a:lnSpc>
            <a:spcBef>
              <a:spcPct val="0"/>
            </a:spcBef>
            <a:spcAft>
              <a:spcPts val="0"/>
            </a:spcAft>
            <a:buClrTx/>
            <a:buSzTx/>
            <a:buFontTx/>
            <a:buChar char="••"/>
            <a:tabLst/>
            <a:defRPr/>
          </a:pPr>
          <a:r>
            <a:rPr lang="en-US" sz="2400" kern="1200" dirty="0" smtClean="0"/>
            <a:t>Programs with multiple classrooms need to submit evidence for each classroom</a:t>
          </a:r>
          <a:endParaRPr lang="en-US" sz="2400" kern="1200" dirty="0"/>
        </a:p>
      </dsp:txBody>
      <dsp:txXfrm>
        <a:off x="3145241" y="0"/>
        <a:ext cx="5044440" cy="1377156"/>
      </dsp:txXfrm>
    </dsp:sp>
    <dsp:sp modelId="{44946FA0-ECE7-4944-88BA-91C26BA55E6C}">
      <dsp:nvSpPr>
        <dsp:cNvPr id="0" name=""/>
        <dsp:cNvSpPr/>
      </dsp:nvSpPr>
      <dsp:spPr>
        <a:xfrm>
          <a:off x="0" y="0"/>
          <a:ext cx="3362960" cy="1377156"/>
        </a:xfrm>
        <a:prstGeom prst="roundRect">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100000"/>
            </a:lnSpc>
            <a:spcBef>
              <a:spcPct val="0"/>
            </a:spcBef>
            <a:spcAft>
              <a:spcPts val="0"/>
            </a:spcAft>
          </a:pPr>
          <a:r>
            <a:rPr lang="en-US" sz="2800" b="1" kern="1200" dirty="0" smtClean="0">
              <a:solidFill>
                <a:schemeClr val="tx1"/>
              </a:solidFill>
            </a:rPr>
            <a:t>Some standards are classroom-specific</a:t>
          </a:r>
          <a:endParaRPr lang="en-US" sz="2800" b="1" kern="1200" dirty="0">
            <a:solidFill>
              <a:schemeClr val="tx1"/>
            </a:solidFill>
          </a:endParaRPr>
        </a:p>
      </dsp:txBody>
      <dsp:txXfrm>
        <a:off x="0" y="0"/>
        <a:ext cx="3362960" cy="1377156"/>
      </dsp:txXfrm>
    </dsp:sp>
    <dsp:sp modelId="{81D60BDD-505C-44DB-8DD7-2BBB259EF00A}">
      <dsp:nvSpPr>
        <dsp:cNvPr id="0" name=""/>
        <dsp:cNvSpPr/>
      </dsp:nvSpPr>
      <dsp:spPr>
        <a:xfrm>
          <a:off x="3145241" y="1514871"/>
          <a:ext cx="5044440" cy="1377156"/>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74320" lvl="1" indent="-274320" algn="l" defTabSz="1066800">
            <a:lnSpc>
              <a:spcPct val="90000"/>
            </a:lnSpc>
            <a:spcBef>
              <a:spcPct val="0"/>
            </a:spcBef>
            <a:spcAft>
              <a:spcPct val="15000"/>
            </a:spcAft>
            <a:buChar char="••"/>
          </a:pPr>
          <a:r>
            <a:rPr lang="en-US" sz="2400" kern="1200" dirty="0" smtClean="0"/>
            <a:t>Programs with multiple age groups will need to submit evidence for each age group</a:t>
          </a:r>
          <a:endParaRPr lang="en-US" sz="2400" kern="1200" dirty="0"/>
        </a:p>
      </dsp:txBody>
      <dsp:txXfrm>
        <a:off x="3145241" y="1514871"/>
        <a:ext cx="5044440" cy="1377156"/>
      </dsp:txXfrm>
    </dsp:sp>
    <dsp:sp modelId="{27B0298D-B688-40EF-8F89-4AAADACB1610}">
      <dsp:nvSpPr>
        <dsp:cNvPr id="0" name=""/>
        <dsp:cNvSpPr/>
      </dsp:nvSpPr>
      <dsp:spPr>
        <a:xfrm>
          <a:off x="0" y="1514871"/>
          <a:ext cx="3362960" cy="1377156"/>
        </a:xfrm>
        <a:prstGeom prst="roundRect">
          <a:avLst/>
        </a:prstGeom>
        <a:solidFill>
          <a:srgbClr val="40766F"/>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2800" b="1" kern="1200" dirty="0" smtClean="0">
              <a:solidFill>
                <a:schemeClr val="tx1"/>
              </a:solidFill>
            </a:rPr>
            <a:t>Some standards are age-specific</a:t>
          </a:r>
        </a:p>
      </dsp:txBody>
      <dsp:txXfrm>
        <a:off x="0" y="1514871"/>
        <a:ext cx="3362960" cy="1377156"/>
      </dsp:txXfrm>
    </dsp:sp>
    <dsp:sp modelId="{F047F317-C131-4A56-B668-38DAE633245B}">
      <dsp:nvSpPr>
        <dsp:cNvPr id="0" name=""/>
        <dsp:cNvSpPr/>
      </dsp:nvSpPr>
      <dsp:spPr>
        <a:xfrm>
          <a:off x="3130747" y="3029743"/>
          <a:ext cx="5044440" cy="1377156"/>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74320" lvl="1" indent="-274320" algn="l" defTabSz="1066800">
            <a:lnSpc>
              <a:spcPct val="90000"/>
            </a:lnSpc>
            <a:spcBef>
              <a:spcPct val="0"/>
            </a:spcBef>
            <a:spcAft>
              <a:spcPct val="15000"/>
            </a:spcAft>
            <a:buChar char="••"/>
          </a:pPr>
          <a:r>
            <a:rPr lang="en-US" sz="2400" kern="1200" dirty="0" smtClean="0"/>
            <a:t>Programs can choose whether to submit for one, some or all locations. </a:t>
          </a:r>
          <a:endParaRPr lang="en-US" sz="2400" kern="1200" dirty="0"/>
        </a:p>
      </dsp:txBody>
      <dsp:txXfrm>
        <a:off x="3130747" y="3029743"/>
        <a:ext cx="5044440" cy="1377156"/>
      </dsp:txXfrm>
    </dsp:sp>
    <dsp:sp modelId="{DC19E00D-C11B-4CAD-A5A6-265F931DCC68}">
      <dsp:nvSpPr>
        <dsp:cNvPr id="0" name=""/>
        <dsp:cNvSpPr/>
      </dsp:nvSpPr>
      <dsp:spPr>
        <a:xfrm>
          <a:off x="0" y="3029743"/>
          <a:ext cx="3362960" cy="1377156"/>
        </a:xfrm>
        <a:prstGeom prst="roundRect">
          <a:avLst/>
        </a:prstGeom>
        <a:solidFill>
          <a:srgbClr val="D02027"/>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tx1"/>
              </a:solidFill>
            </a:rPr>
            <a:t>Multiple licensing locations</a:t>
          </a:r>
          <a:endParaRPr lang="en-US" sz="2800" b="1" kern="1200" dirty="0">
            <a:solidFill>
              <a:schemeClr val="tx1"/>
            </a:solidFill>
          </a:endParaRPr>
        </a:p>
      </dsp:txBody>
      <dsp:txXfrm>
        <a:off x="0" y="3029743"/>
        <a:ext cx="3362960" cy="1377156"/>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40C843-54A9-46A8-ACCB-E5A4FC2E79E0}">
      <dsp:nvSpPr>
        <dsp:cNvPr id="0" name=""/>
        <dsp:cNvSpPr/>
      </dsp:nvSpPr>
      <dsp:spPr>
        <a:xfrm>
          <a:off x="0" y="0"/>
          <a:ext cx="6725920" cy="969518"/>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Compile evidence for star level — evidence must be provided for EVERY indicator</a:t>
          </a:r>
          <a:endParaRPr lang="en-US" sz="2300" b="1" kern="1200" dirty="0">
            <a:solidFill>
              <a:schemeClr val="tx1"/>
            </a:solidFill>
          </a:endParaRPr>
        </a:p>
      </dsp:txBody>
      <dsp:txXfrm>
        <a:off x="0" y="0"/>
        <a:ext cx="5654602" cy="969518"/>
      </dsp:txXfrm>
    </dsp:sp>
    <dsp:sp modelId="{1C77C5A5-BE71-4934-A9A1-890DE82A620B}">
      <dsp:nvSpPr>
        <dsp:cNvPr id="0" name=""/>
        <dsp:cNvSpPr/>
      </dsp:nvSpPr>
      <dsp:spPr>
        <a:xfrm>
          <a:off x="563295" y="1145794"/>
          <a:ext cx="6725920" cy="969518"/>
        </a:xfrm>
        <a:prstGeom prst="roundRect">
          <a:avLst>
            <a:gd name="adj" fmla="val 10000"/>
          </a:avLst>
        </a:prstGeom>
        <a:solidFill>
          <a:srgbClr val="92B635"/>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Place labeled evidence in portfolio using included instructions and evidence pages</a:t>
          </a:r>
          <a:endParaRPr lang="en-US" sz="2300" b="1" kern="1200" dirty="0">
            <a:solidFill>
              <a:schemeClr val="tx1"/>
            </a:solidFill>
          </a:endParaRPr>
        </a:p>
      </dsp:txBody>
      <dsp:txXfrm>
        <a:off x="563295" y="1145794"/>
        <a:ext cx="5532437" cy="969518"/>
      </dsp:txXfrm>
    </dsp:sp>
    <dsp:sp modelId="{AFE1210C-A4F7-45ED-A3E9-9E748E69DD5D}">
      <dsp:nvSpPr>
        <dsp:cNvPr id="0" name=""/>
        <dsp:cNvSpPr/>
      </dsp:nvSpPr>
      <dsp:spPr>
        <a:xfrm>
          <a:off x="1118184" y="2291588"/>
          <a:ext cx="6725920" cy="969518"/>
        </a:xfrm>
        <a:prstGeom prst="roundRect">
          <a:avLst>
            <a:gd name="adj" fmla="val 10000"/>
          </a:avLst>
        </a:prstGeom>
        <a:solidFill>
          <a:schemeClr val="accent4">
            <a:hueOff val="0"/>
            <a:satOff val="0"/>
            <a:lumOff val="0"/>
            <a:alphaOff val="0"/>
          </a:schemeClr>
        </a:solidFill>
        <a:ln w="1905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Check box indicating evidence has been provided</a:t>
          </a:r>
          <a:endParaRPr lang="en-US" sz="2300" b="1" kern="1200" dirty="0">
            <a:solidFill>
              <a:schemeClr val="tx1"/>
            </a:solidFill>
          </a:endParaRPr>
        </a:p>
      </dsp:txBody>
      <dsp:txXfrm>
        <a:off x="1118184" y="2291588"/>
        <a:ext cx="5540844" cy="969518"/>
      </dsp:txXfrm>
    </dsp:sp>
    <dsp:sp modelId="{948BF65E-0200-4D26-A88C-CBC610D6255E}">
      <dsp:nvSpPr>
        <dsp:cNvPr id="0" name=""/>
        <dsp:cNvSpPr/>
      </dsp:nvSpPr>
      <dsp:spPr>
        <a:xfrm>
          <a:off x="1681480" y="3437382"/>
          <a:ext cx="6725920" cy="969518"/>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1" kern="1200" dirty="0" smtClean="0">
              <a:solidFill>
                <a:schemeClr val="tx1"/>
              </a:solidFill>
            </a:rPr>
            <a:t>Submit portfolio to the Teaching Research Institute for review</a:t>
          </a:r>
          <a:endParaRPr lang="en-US" sz="2300" b="1" kern="1200" dirty="0">
            <a:solidFill>
              <a:schemeClr val="tx1"/>
            </a:solidFill>
          </a:endParaRPr>
        </a:p>
      </dsp:txBody>
      <dsp:txXfrm>
        <a:off x="1681480" y="3437382"/>
        <a:ext cx="5532437" cy="969518"/>
      </dsp:txXfrm>
    </dsp:sp>
    <dsp:sp modelId="{8F1E5541-E8D7-4631-A685-AA16E8F0943E}">
      <dsp:nvSpPr>
        <dsp:cNvPr id="0" name=""/>
        <dsp:cNvSpPr/>
      </dsp:nvSpPr>
      <dsp:spPr>
        <a:xfrm>
          <a:off x="6223075" y="742562"/>
          <a:ext cx="630186" cy="630186"/>
        </a:xfrm>
        <a:prstGeom prst="downArrow">
          <a:avLst>
            <a:gd name="adj1" fmla="val 55000"/>
            <a:gd name="adj2" fmla="val 45000"/>
          </a:avLst>
        </a:prstGeom>
        <a:solidFill>
          <a:schemeClr val="accent2"/>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223075" y="742562"/>
        <a:ext cx="630186" cy="630186"/>
      </dsp:txXfrm>
    </dsp:sp>
    <dsp:sp modelId="{AE0BEAAC-035F-40CC-9095-DDBAEF6A5540}">
      <dsp:nvSpPr>
        <dsp:cNvPr id="0" name=""/>
        <dsp:cNvSpPr/>
      </dsp:nvSpPr>
      <dsp:spPr>
        <a:xfrm>
          <a:off x="6786370" y="1888356"/>
          <a:ext cx="630186" cy="630186"/>
        </a:xfrm>
        <a:prstGeom prst="downArrow">
          <a:avLst>
            <a:gd name="adj1" fmla="val 55000"/>
            <a:gd name="adj2" fmla="val 45000"/>
          </a:avLst>
        </a:prstGeom>
        <a:solidFill>
          <a:srgbClr val="92B635"/>
        </a:solidFill>
        <a:ln w="19050" cap="flat" cmpd="sng" algn="ctr">
          <a:solidFill>
            <a:srgbClr val="92B635"/>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6786370" y="1888356"/>
        <a:ext cx="630186" cy="630186"/>
      </dsp:txXfrm>
    </dsp:sp>
    <dsp:sp modelId="{0301CE08-F808-458E-8FB4-DFE23DF41BC0}">
      <dsp:nvSpPr>
        <dsp:cNvPr id="0" name=""/>
        <dsp:cNvSpPr/>
      </dsp:nvSpPr>
      <dsp:spPr>
        <a:xfrm>
          <a:off x="7341259" y="3034150"/>
          <a:ext cx="630186" cy="630186"/>
        </a:xfrm>
        <a:prstGeom prst="downArrow">
          <a:avLst>
            <a:gd name="adj1" fmla="val 55000"/>
            <a:gd name="adj2" fmla="val 45000"/>
          </a:avLst>
        </a:prstGeom>
        <a:solidFill>
          <a:schemeClr val="accent4"/>
        </a:solidFill>
        <a:ln w="1905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endParaRPr lang="en-US" sz="3100" kern="1200" dirty="0"/>
        </a:p>
      </dsp:txBody>
      <dsp:txXfrm>
        <a:off x="7341259" y="3034150"/>
        <a:ext cx="630186" cy="630186"/>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 maintains business records that include income, expenses, tax records.</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The program’s business practices include planning activities such as business projections, a business plan, a budget, etc.</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of three types of business records used.</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Written description of planning activities. Copy of a business record used for planning.</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None</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Sources for the program evaluation include information from three of the five sources listed.</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Sources for the annual program evaluation include information from four of the five sources listed.</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Sources for the annual program evaluation include information from five of the five sources listed.</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Description of your annual process for program evaluation. </a:t>
          </a:r>
          <a:endParaRPr lang="en-US" sz="2400" kern="1200" dirty="0"/>
        </a:p>
        <a:p>
          <a:pPr marL="228600" lvl="1" indent="-228600" algn="l" defTabSz="1066800">
            <a:lnSpc>
              <a:spcPct val="90000"/>
            </a:lnSpc>
            <a:spcBef>
              <a:spcPct val="0"/>
            </a:spcBef>
            <a:spcAft>
              <a:spcPct val="15000"/>
            </a:spcAft>
            <a:buChar char="••"/>
          </a:pPr>
          <a:r>
            <a:rPr lang="en-US" sz="2400" kern="1200" dirty="0" smtClean="0"/>
            <a:t>Example of a modification made in response to an evaluation.</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3 Star</a:t>
          </a:r>
          <a:endParaRPr lang="en-US" sz="6500" kern="1200" dirty="0"/>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Description of your process for program evaluation using four of the five sources.</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4 Star</a:t>
          </a:r>
          <a:endParaRPr lang="en-US" sz="6500" kern="1200" dirty="0"/>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smtClean="0"/>
            <a:t>Description of your process for program evaluation using five of the five sources.</a:t>
          </a:r>
          <a:endParaRPr lang="en-US" sz="2400" kern="1200" dirty="0"/>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en-US" sz="6500" kern="1200" dirty="0" smtClean="0"/>
            <a:t>5 Star</a:t>
          </a:r>
          <a:endParaRPr lang="en-US" sz="6500" kern="1200" dirty="0"/>
        </a:p>
      </dsp:txBody>
      <dsp:txXfrm>
        <a:off x="6465" y="3583290"/>
        <a:ext cx="3238532" cy="1450742"/>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sz="1400" dirty="0"/>
          </a:p>
        </p:txBody>
      </p:sp>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endParaRPr lang="en-US" dirty="0"/>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9/3/2015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j-lt"/>
        <a:ea typeface="+mn-ea"/>
        <a:cs typeface="+mn-cs"/>
      </a:defRPr>
    </a:lvl1pPr>
    <a:lvl2pPr marL="457200" algn="l" defTabSz="457200" rtl="0" eaLnBrk="1" latinLnBrk="0" hangingPunct="1">
      <a:defRPr sz="1400" kern="1200">
        <a:solidFill>
          <a:schemeClr val="tx1"/>
        </a:solidFill>
        <a:latin typeface="+mj-lt"/>
        <a:ea typeface="+mn-ea"/>
        <a:cs typeface="+mn-cs"/>
      </a:defRPr>
    </a:lvl2pPr>
    <a:lvl3pPr marL="914400" algn="l" defTabSz="457200" rtl="0" eaLnBrk="1" latinLnBrk="0" hangingPunct="1">
      <a:defRPr sz="1400" kern="1200">
        <a:solidFill>
          <a:schemeClr val="tx1"/>
        </a:solidFill>
        <a:latin typeface="+mj-lt"/>
        <a:ea typeface="+mn-ea"/>
        <a:cs typeface="+mn-cs"/>
      </a:defRPr>
    </a:lvl3pPr>
    <a:lvl4pPr marL="1371600" algn="l" defTabSz="457200" rtl="0" eaLnBrk="1" latinLnBrk="0" hangingPunct="1">
      <a:defRPr sz="1400" kern="1200">
        <a:solidFill>
          <a:schemeClr val="tx1"/>
        </a:solidFill>
        <a:latin typeface="+mj-lt"/>
        <a:ea typeface="+mn-ea"/>
        <a:cs typeface="+mn-cs"/>
      </a:defRPr>
    </a:lvl4pPr>
    <a:lvl5pPr marL="1828800" algn="l" defTabSz="457200" rtl="0" eaLnBrk="1" latinLnBrk="0" hangingPunct="1">
      <a:defRPr sz="1400" kern="1200">
        <a:solidFill>
          <a:schemeClr val="tx1"/>
        </a:solidFill>
        <a:latin typeface="+mj-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Timing: Slides 1-10 should</a:t>
            </a:r>
            <a:r>
              <a:rPr lang="en-US" baseline="0" dirty="0" smtClean="0"/>
              <a:t> take about 30 minutes.</a:t>
            </a:r>
            <a:endParaRPr lang="en-US" dirty="0" smtClean="0"/>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business planning forms,</a:t>
            </a:r>
          </a:p>
          <a:p>
            <a:pPr marL="182880" indent="-182880">
              <a:buFont typeface="Arial" pitchFamily="34" charset="0"/>
              <a:buChar char="•"/>
            </a:pPr>
            <a:r>
              <a:rPr lang="en-US" b="0" baseline="0" dirty="0" smtClean="0"/>
              <a:t>Sample copies of program evaluation tools such as provider self-evaluation, </a:t>
            </a:r>
            <a:r>
              <a:rPr lang="en-US" b="0" baseline="0" dirty="0" err="1" smtClean="0"/>
              <a:t>FCCERS</a:t>
            </a:r>
            <a:r>
              <a:rPr lang="en-US" b="0" baseline="0" dirty="0" smtClean="0"/>
              <a:t>, BAS (see slide #21), a way for employees to evaluate the program</a:t>
            </a:r>
            <a:endParaRPr lang="en-US" b="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Allow participants time to read the objectives, discuss as needed</a:t>
            </a:r>
          </a:p>
          <a:p>
            <a:endParaRPr lang="en-US" dirty="0" smtClean="0"/>
          </a:p>
          <a:p>
            <a:r>
              <a:rPr lang="en-US" dirty="0" smtClean="0"/>
              <a:t>Objectives:</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en-US" sz="1400" dirty="0" smtClean="0">
                <a:solidFill>
                  <a:schemeClr val="tx1"/>
                </a:solidFill>
              </a:rPr>
              <a:t>Examine the QRIS Administration and Business Practices standards.</a:t>
            </a: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en-US" sz="1400" dirty="0" smtClean="0">
                <a:solidFill>
                  <a:schemeClr val="tx1"/>
                </a:solidFill>
              </a:rPr>
              <a:t>Discuss the application of administration and business practices standards in your program.</a:t>
            </a:r>
            <a:endParaRPr lang="en-US" sz="1400" b="0" dirty="0" smtClean="0">
              <a:solidFill>
                <a:schemeClr val="tx1"/>
              </a:solidFill>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en-US" sz="1400" dirty="0" smtClean="0">
                <a:solidFill>
                  <a:schemeClr val="tx1"/>
                </a:solidFill>
              </a:rPr>
              <a:t>Create documentation of policies to meet the QRIS Administration and business practices standards. </a:t>
            </a:r>
            <a:endParaRPr lang="en-US" sz="1200" dirty="0" smtClean="0">
              <a:solidFill>
                <a:schemeClr val="tx1"/>
              </a:solidFill>
            </a:endParaRPr>
          </a:p>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lang="en-US" sz="1400" dirty="0" smtClean="0">
                <a:solidFill>
                  <a:schemeClr val="tx1"/>
                </a:solidFill>
              </a:rPr>
              <a:t>Discuss strategies and tactics for achieving program-wide implementation of Administration and Business practices standards.</a:t>
            </a:r>
          </a:p>
          <a:p>
            <a:endParaRPr lang="en-US" dirty="0" smtClean="0"/>
          </a:p>
          <a:p>
            <a:r>
              <a:rPr lang="en-US" dirty="0" smtClean="0"/>
              <a:t>Outcome:</a:t>
            </a:r>
          </a:p>
          <a:p>
            <a:pPr marL="0" marR="0" lvl="0" indent="182880" algn="l" defTabSz="457200" rtl="0" eaLnBrk="1" fontAlgn="auto" latinLnBrk="0" hangingPunct="1">
              <a:lnSpc>
                <a:spcPct val="100000"/>
              </a:lnSpc>
              <a:spcBef>
                <a:spcPts val="0"/>
              </a:spcBef>
              <a:spcAft>
                <a:spcPts val="0"/>
              </a:spcAft>
              <a:buClrTx/>
              <a:buSzTx/>
              <a:buFont typeface="Arial" pitchFamily="34" charset="0"/>
              <a:buChar char="•"/>
              <a:tabLst/>
              <a:defRPr/>
            </a:pPr>
            <a:r>
              <a:rPr lang="en-US" sz="1400" b="0" dirty="0" smtClean="0">
                <a:solidFill>
                  <a:schemeClr val="tx1"/>
                </a:solidFill>
              </a:rPr>
              <a:t>Gain the knowledge and tools needed to improve your program’s administration and business practices.</a:t>
            </a:r>
          </a:p>
          <a:p>
            <a:endParaRPr lang="en-US" dirty="0"/>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can be done as a large-group or individual reflection followed by discussion. </a:t>
            </a:r>
          </a:p>
          <a:p>
            <a:r>
              <a:rPr lang="en-US" dirty="0" smtClean="0"/>
              <a:t>Invite</a:t>
            </a:r>
            <a:r>
              <a:rPr lang="en-US" baseline="0" dirty="0" smtClean="0"/>
              <a:t> participants to share the quality improvements they have already made, and the quality improvements they have in mind. </a:t>
            </a:r>
          </a:p>
          <a:p>
            <a:r>
              <a:rPr lang="en-US" baseline="0" dirty="0" smtClean="0"/>
              <a:t>Consider:</a:t>
            </a:r>
          </a:p>
          <a:p>
            <a:pPr>
              <a:buFont typeface="Arial" pitchFamily="34" charset="0"/>
              <a:buChar char="•"/>
            </a:pPr>
            <a:r>
              <a:rPr lang="en-US" baseline="0" dirty="0" smtClean="0"/>
              <a:t>focusing the conversation on participants’ confidence in their ability to make improvements</a:t>
            </a:r>
          </a:p>
          <a:p>
            <a:pPr>
              <a:buFont typeface="Arial" pitchFamily="34" charset="0"/>
              <a:buChar char="•"/>
            </a:pPr>
            <a:r>
              <a:rPr lang="en-US" baseline="0" dirty="0" smtClean="0"/>
              <a:t>focusing the conversation on participants’ reasons for making particular improvements</a:t>
            </a:r>
          </a:p>
          <a:p>
            <a:pPr>
              <a:buFont typeface="Arial" pitchFamily="34" charset="0"/>
              <a:buChar char="•"/>
            </a:pPr>
            <a:endParaRPr lang="en-US" dirty="0" smtClean="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4</a:t>
            </a:fld>
            <a:endParaRPr lang="en-US"/>
          </a:p>
        </p:txBody>
      </p:sp>
    </p:spTree>
    <p:extLst>
      <p:ext uri="{BB962C8B-B14F-4D97-AF65-F5344CB8AC3E}">
        <p14:creationId xmlns="" xmlns:p14="http://schemas.microsoft.com/office/powerpoint/2010/main" val="2307339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 xmlns:p14="http://schemas.microsoft.com/office/powerpoint/2010/main" val="4080525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endParaRPr lang="en-US" dirty="0" smtClean="0"/>
          </a:p>
          <a:p>
            <a:endParaRPr lang="en-US" dirty="0" smtClean="0"/>
          </a:p>
          <a:p>
            <a:r>
              <a:rPr lang="en-US" dirty="0" smtClean="0"/>
              <a:t>Focus participants’ attention on the difference between a policy and a written description. A policy is addressed</a:t>
            </a:r>
            <a:r>
              <a:rPr lang="en-US" baseline="0" dirty="0" smtClean="0"/>
              <a:t> to the program’s staff, parents, or visitors, and can be found in a handbook, website, or similar document.</a:t>
            </a:r>
          </a:p>
          <a:p>
            <a:endParaRPr lang="en-US" baseline="0" dirty="0" smtClean="0"/>
          </a:p>
          <a:p>
            <a:r>
              <a:rPr lang="en-US" baseline="0" dirty="0" smtClean="0"/>
              <a:t>A written description is addressed to the portfolio review team and may only be found in the program’s portfolio.</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 xmlns:p14="http://schemas.microsoft.com/office/powerpoint/2010/main" val="2467376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182880" lvl="0" indent="-182880">
              <a:lnSpc>
                <a:spcPct val="100000"/>
              </a:lnSpc>
              <a:spcBef>
                <a:spcPts val="600"/>
              </a:spcBef>
              <a:spcAft>
                <a:spcPts val="0"/>
              </a:spcAft>
              <a:buFont typeface="Arial" pitchFamily="34" charset="0"/>
              <a:buChar char="•"/>
            </a:pPr>
            <a:r>
              <a:rPr lang="en-US" b="0" dirty="0" smtClean="0">
                <a:solidFill>
                  <a:schemeClr val="tx1"/>
                </a:solidFill>
              </a:rPr>
              <a:t>Some standards are classroom-specific</a:t>
            </a:r>
            <a:endParaRPr lang="en-US" b="0" baseline="0" dirty="0" smtClean="0">
              <a:solidFill>
                <a:schemeClr val="tx1"/>
              </a:solidFill>
            </a:endParaRPr>
          </a:p>
          <a:p>
            <a:pPr marL="640080" lvl="1" indent="-182880">
              <a:lnSpc>
                <a:spcPct val="100000"/>
              </a:lnSpc>
              <a:spcBef>
                <a:spcPts val="600"/>
              </a:spcBef>
              <a:spcAft>
                <a:spcPts val="0"/>
              </a:spcAft>
              <a:buFont typeface="Arial" pitchFamily="34" charset="0"/>
              <a:buChar char="•"/>
            </a:pPr>
            <a:r>
              <a:rPr lang="en-US" b="0" dirty="0" smtClean="0"/>
              <a:t>Programs with multiple classrooms need to submit evidence for each classroom</a:t>
            </a:r>
          </a:p>
          <a:p>
            <a:pPr marL="640080" lvl="1" indent="-182880">
              <a:lnSpc>
                <a:spcPct val="100000"/>
              </a:lnSpc>
              <a:spcBef>
                <a:spcPts val="600"/>
              </a:spcBef>
              <a:spcAft>
                <a:spcPts val="0"/>
              </a:spcAft>
              <a:buFont typeface="Arial" pitchFamily="34" charset="0"/>
              <a:buChar char="•"/>
            </a:pPr>
            <a:endParaRPr lang="en-US" b="0" dirty="0" smtClean="0"/>
          </a:p>
          <a:p>
            <a:pPr marL="182880" marR="0" lvl="0" indent="-182880" defTabSz="914400" eaLnBrk="1" fontAlgn="auto" latinLnBrk="0" hangingPunct="1">
              <a:lnSpc>
                <a:spcPct val="100000"/>
              </a:lnSpc>
              <a:spcBef>
                <a:spcPts val="600"/>
              </a:spcBef>
              <a:spcAft>
                <a:spcPts val="0"/>
              </a:spcAft>
              <a:buClrTx/>
              <a:buSzTx/>
              <a:buFont typeface="Arial" pitchFamily="34" charset="0"/>
              <a:buChar char="•"/>
              <a:tabLst/>
              <a:defRPr/>
            </a:pPr>
            <a:r>
              <a:rPr lang="en-US" b="0" dirty="0" smtClean="0">
                <a:solidFill>
                  <a:schemeClr val="tx1"/>
                </a:solidFill>
              </a:rPr>
              <a:t>Some standards are age-specific</a:t>
            </a:r>
          </a:p>
          <a:p>
            <a:pPr marL="640080" lvl="2" indent="-182880">
              <a:spcBef>
                <a:spcPts val="600"/>
              </a:spcBef>
              <a:buFont typeface="Arial" pitchFamily="34" charset="0"/>
              <a:buChar char="•"/>
            </a:pPr>
            <a:r>
              <a:rPr lang="en-US" b="0" dirty="0" smtClean="0"/>
              <a:t>Programs with multiple age groups will need to submit evidence for each age group</a:t>
            </a:r>
          </a:p>
          <a:p>
            <a:pPr marL="182880" lvl="0" indent="-182880">
              <a:spcBef>
                <a:spcPts val="600"/>
              </a:spcBef>
              <a:buFont typeface="Arial" pitchFamily="34" charset="0"/>
              <a:buChar char="•"/>
            </a:pPr>
            <a:endParaRPr lang="en-US" b="0" dirty="0" smtClean="0">
              <a:solidFill>
                <a:schemeClr val="tx1"/>
              </a:solidFill>
            </a:endParaRPr>
          </a:p>
          <a:p>
            <a:pPr marL="182880" lvl="0" indent="-182880">
              <a:spcBef>
                <a:spcPts val="600"/>
              </a:spcBef>
              <a:buFont typeface="Arial" pitchFamily="34" charset="0"/>
              <a:buChar char="•"/>
            </a:pPr>
            <a:r>
              <a:rPr lang="en-US" b="0" dirty="0" smtClean="0">
                <a:solidFill>
                  <a:schemeClr val="tx1"/>
                </a:solidFill>
              </a:rPr>
              <a:t>Multiple licensing locations</a:t>
            </a:r>
          </a:p>
          <a:p>
            <a:pPr marL="640080" lvl="2" indent="-182880">
              <a:spcBef>
                <a:spcPts val="600"/>
              </a:spcBef>
              <a:buFont typeface="Arial" pitchFamily="34" charset="0"/>
              <a:buChar char="•"/>
            </a:pPr>
            <a:r>
              <a:rPr lang="en-US" dirty="0" smtClean="0"/>
              <a:t>Programs can choose whether to submit for one, some or all locations. </a:t>
            </a:r>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7</a:t>
            </a:fld>
            <a:endParaRPr lang="en-US" dirty="0">
              <a:solidFill>
                <a:prstClr val="black"/>
              </a:solidFill>
              <a:latin typeface="Calibri"/>
            </a:endParaRPr>
          </a:p>
        </p:txBody>
      </p:sp>
    </p:spTree>
    <p:extLst>
      <p:ext uri="{BB962C8B-B14F-4D97-AF65-F5344CB8AC3E}">
        <p14:creationId xmlns="" xmlns:p14="http://schemas.microsoft.com/office/powerpoint/2010/main" val="30100908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Slides 4-9 have</a:t>
            </a:r>
            <a:r>
              <a:rPr lang="en-US" baseline="0" dirty="0" smtClean="0"/>
              <a:t> been cut and pasted from the </a:t>
            </a:r>
            <a:r>
              <a:rPr lang="en-US" baseline="0" dirty="0" err="1" smtClean="0"/>
              <a:t>IQT</a:t>
            </a:r>
            <a:r>
              <a:rPr lang="en-US" baseline="0" dirty="0" smtClean="0"/>
              <a:t> training. They are included here as a reminder of the process. Feel free to spend more time or less on them as needed by your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r>
              <a:rPr lang="en-US" b="0" dirty="0" smtClean="0">
                <a:solidFill>
                  <a:schemeClr val="tx1"/>
                </a:solidFill>
              </a:rPr>
              <a:t>Compile evidence for star level — evidence must be provided for EVERY indicator</a:t>
            </a: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endParaRPr lang="en-US" b="0" dirty="0" smtClean="0">
              <a:solidFill>
                <a:schemeClr val="tx1"/>
              </a:solidFill>
            </a:endParaRP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r>
              <a:rPr lang="en-US" b="0" dirty="0" smtClean="0">
                <a:solidFill>
                  <a:schemeClr val="tx1"/>
                </a:solidFill>
              </a:rPr>
              <a:t>Place labeled evidence in portfolio using included instructions and evidence pages</a:t>
            </a: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endParaRPr lang="en-US" b="0" dirty="0" smtClean="0">
              <a:solidFill>
                <a:schemeClr val="tx1"/>
              </a:solidFill>
            </a:endParaRP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r>
              <a:rPr lang="en-US" b="0" dirty="0" smtClean="0">
                <a:solidFill>
                  <a:schemeClr val="tx1"/>
                </a:solidFill>
              </a:rPr>
              <a:t>Check box indicating evidence has been provided</a:t>
            </a: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endParaRPr lang="en-US" b="0" dirty="0" smtClean="0">
              <a:solidFill>
                <a:schemeClr val="tx1"/>
              </a:solidFill>
            </a:endParaRPr>
          </a:p>
          <a:p>
            <a:pPr marL="182880" marR="0" lvl="0" indent="-182880" algn="l" defTabSz="457200" rtl="0" eaLnBrk="1" fontAlgn="auto" latinLnBrk="0" hangingPunct="1">
              <a:lnSpc>
                <a:spcPct val="100000"/>
              </a:lnSpc>
              <a:spcBef>
                <a:spcPts val="600"/>
              </a:spcBef>
              <a:spcAft>
                <a:spcPts val="0"/>
              </a:spcAft>
              <a:buClrTx/>
              <a:buSzTx/>
              <a:buFont typeface="Arial" pitchFamily="34" charset="0"/>
              <a:buChar char="•"/>
              <a:tabLst/>
              <a:defRPr/>
            </a:pPr>
            <a:r>
              <a:rPr lang="en-US" b="0" dirty="0" smtClean="0">
                <a:solidFill>
                  <a:schemeClr val="tx1"/>
                </a:solidFill>
              </a:rPr>
              <a:t>Submit portfolio to the Teaching Research Institute for review</a:t>
            </a:r>
          </a:p>
          <a:p>
            <a:endParaRPr lang="en-US"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8</a:t>
            </a:fld>
            <a:endParaRPr lang="en-US" dirty="0">
              <a:solidFill>
                <a:prstClr val="black"/>
              </a:solidFill>
              <a:latin typeface="Calibri"/>
            </a:endParaRPr>
          </a:p>
        </p:txBody>
      </p:sp>
    </p:spTree>
    <p:extLst>
      <p:ext uri="{BB962C8B-B14F-4D97-AF65-F5344CB8AC3E}">
        <p14:creationId xmlns="" xmlns:p14="http://schemas.microsoft.com/office/powerpoint/2010/main" val="16028213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dirty="0" smtClean="0"/>
              <a:t>Slides 4-9 have</a:t>
            </a:r>
            <a:r>
              <a:rPr lang="en-US" sz="1400" baseline="0" dirty="0" smtClean="0"/>
              <a:t> been cut and pasted from the </a:t>
            </a:r>
            <a:r>
              <a:rPr lang="en-US" sz="1400" baseline="0" dirty="0" err="1" smtClean="0"/>
              <a:t>IQT</a:t>
            </a:r>
            <a:r>
              <a:rPr lang="en-US" sz="1400" baseline="0" dirty="0" smtClean="0"/>
              <a:t> training. They are included here as a reminder of the process. Feel free to spend more time or less on them as needed by your group.</a:t>
            </a:r>
            <a:endParaRPr lang="en-US" sz="1400" dirty="0" smtClean="0"/>
          </a:p>
          <a:p>
            <a:endParaRPr lang="en-US" sz="1000" dirty="0"/>
          </a:p>
        </p:txBody>
      </p:sp>
      <p:sp>
        <p:nvSpPr>
          <p:cNvPr id="4" name="Slide Number Placeholder 3"/>
          <p:cNvSpPr>
            <a:spLocks noGrp="1"/>
          </p:cNvSpPr>
          <p:nvPr>
            <p:ph type="sldNum" sz="quarter" idx="10"/>
          </p:nvPr>
        </p:nvSpPr>
        <p:spPr/>
        <p:txBody>
          <a:bodyPr/>
          <a:lstStyle/>
          <a:p>
            <a:fld id="{13B452C0-332C-4C98-8CAE-74828D9B74E3}" type="slidenum">
              <a:rPr lang="en-US" smtClean="0">
                <a:solidFill>
                  <a:prstClr val="black"/>
                </a:solidFill>
                <a:latin typeface="Calibri"/>
              </a:rPr>
              <a:pPr/>
              <a:t>9</a:t>
            </a:fld>
            <a:endParaRPr lang="en-US" dirty="0">
              <a:solidFill>
                <a:prstClr val="black"/>
              </a:solidFill>
              <a:latin typeface="Calibri"/>
            </a:endParaRPr>
          </a:p>
        </p:txBody>
      </p:sp>
    </p:spTree>
    <p:extLst>
      <p:ext uri="{BB962C8B-B14F-4D97-AF65-F5344CB8AC3E}">
        <p14:creationId xmlns="" xmlns:p14="http://schemas.microsoft.com/office/powerpoint/2010/main" val="1195081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conversation on the Administration</a:t>
            </a:r>
            <a:r>
              <a:rPr lang="en-US" baseline="0" dirty="0" smtClean="0"/>
              <a:t> and Business Practices Domain.</a:t>
            </a:r>
            <a:endParaRPr lang="en-US" dirty="0" smtClean="0"/>
          </a:p>
          <a:p>
            <a:endParaRPr lang="en-US" dirty="0" smtClean="0"/>
          </a:p>
          <a:p>
            <a:r>
              <a:rPr lang="en-US" dirty="0" smtClean="0"/>
              <a:t>Depending</a:t>
            </a:r>
            <a:r>
              <a:rPr lang="en-US" baseline="0" dirty="0" smtClean="0"/>
              <a:t> on how far they are into their QRIS work, p</a:t>
            </a:r>
            <a:r>
              <a:rPr lang="en-US" dirty="0" smtClean="0"/>
              <a:t>articipants may not yet have encountered barriers. If they</a:t>
            </a:r>
            <a:r>
              <a:rPr lang="en-US" baseline="0" dirty="0" smtClean="0"/>
              <a:t> bring up more than a few barriers, you may want to list them on a whiteboard / flip chart page and address them as part of your discussion of each standard / indicator.</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11-15 should take about 45</a:t>
            </a:r>
            <a:r>
              <a:rPr lang="en-US" baseline="0" dirty="0" smtClean="0"/>
              <a:t> minutes, including about 15-20 minutes for individual work. </a:t>
            </a:r>
          </a:p>
          <a:p>
            <a:r>
              <a:rPr lang="en-US" baseline="0" dirty="0" smtClean="0"/>
              <a:t>Follow with a 10-15 minute break.</a:t>
            </a:r>
            <a:endParaRPr lang="en-US" dirty="0" smtClean="0"/>
          </a:p>
          <a:p>
            <a:endParaRPr lang="en-US" dirty="0" smtClean="0"/>
          </a:p>
          <a:p>
            <a:r>
              <a:rPr lang="en-US" dirty="0" smtClean="0"/>
              <a:t>Materials: Samples of business planning forms, such as </a:t>
            </a:r>
            <a:r>
              <a:rPr lang="en-US" dirty="0" err="1" smtClean="0"/>
              <a:t>Redleaf</a:t>
            </a:r>
            <a:r>
              <a:rPr lang="en-US" dirty="0" smtClean="0"/>
              <a:t> calendar keeper,</a:t>
            </a:r>
            <a:r>
              <a:rPr lang="en-US" baseline="0" dirty="0" smtClean="0"/>
              <a:t> or other similar forms. </a:t>
            </a:r>
            <a:endParaRPr lang="en-US" dirty="0" smtClean="0"/>
          </a:p>
          <a:p>
            <a:endParaRPr lang="en-US" dirty="0" smtClean="0"/>
          </a:p>
          <a:p>
            <a:r>
              <a:rPr lang="en-US" dirty="0" smtClean="0"/>
              <a:t>Large group discussion </a:t>
            </a:r>
          </a:p>
          <a:p>
            <a:endParaRPr lang="en-US" dirty="0" smtClean="0"/>
          </a:p>
          <a:p>
            <a:r>
              <a:rPr lang="en-US" dirty="0" smtClean="0"/>
              <a:t>Discuss what the standard</a:t>
            </a:r>
            <a:r>
              <a:rPr lang="en-US" baseline="0" dirty="0" smtClean="0"/>
              <a:t> and </a:t>
            </a:r>
            <a:r>
              <a:rPr lang="en-US" dirty="0" smtClean="0"/>
              <a:t>indicators</a:t>
            </a:r>
            <a:r>
              <a:rPr lang="en-US" baseline="0" dirty="0" smtClean="0"/>
              <a:t> mean, why they are included in the QRIS. Some participants may not be familiar with business planning / budgeting / projections. </a:t>
            </a:r>
          </a:p>
          <a:p>
            <a:endParaRPr lang="en-US" baseline="0" dirty="0" smtClean="0"/>
          </a:p>
          <a:p>
            <a:r>
              <a:rPr lang="en-US" dirty="0" smtClean="0"/>
              <a:t>Note that programs should not include actual income, expenses, or tax records in their portfolio – just a description of the records they keep.</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written description is addressed to the portfolio review team and may be found only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r>
              <a:rPr lang="en-US" baseline="0" dirty="0" smtClean="0"/>
              <a:t>How can participants implement this? Do they need software, </a:t>
            </a:r>
            <a:r>
              <a:rPr lang="en-US" baseline="0" dirty="0" err="1" smtClean="0"/>
              <a:t>Redleaf’s</a:t>
            </a:r>
            <a:r>
              <a:rPr lang="en-US" baseline="0" dirty="0" smtClean="0"/>
              <a:t> calendar keeper, an accountant,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recordkeeping practices </a:t>
            </a:r>
            <a:r>
              <a:rPr lang="en-US" baseline="0" dirty="0" smtClean="0"/>
              <a:t>verbally. Write their responses on whiteboard / flip chart. </a:t>
            </a:r>
          </a:p>
          <a:p>
            <a:endParaRPr lang="en-US" baseline="0" dirty="0" smtClean="0"/>
          </a:p>
          <a:p>
            <a:r>
              <a:rPr lang="en-US" baseline="0" dirty="0" smtClean="0"/>
              <a:t>When you get to slide 15, you will lead the group in writing a sample description based on the input everyone has given.</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can participants implement this? Do they need software, </a:t>
            </a:r>
            <a:r>
              <a:rPr lang="en-US" baseline="0" dirty="0" err="1" smtClean="0"/>
              <a:t>Redleaf’s</a:t>
            </a:r>
            <a:r>
              <a:rPr lang="en-US" baseline="0" dirty="0" smtClean="0"/>
              <a:t> calendar keeper, an accountant, training?  Where can they find the resources they need? Be sure to include in the discussion what kinds of business records participants might use, and that blank forms should be included as evidence. Ask participants to write down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business planning  activities</a:t>
            </a:r>
            <a:r>
              <a:rPr lang="en-US" baseline="0" dirty="0" smtClean="0"/>
              <a:t> verbally. Write their responses on whiteboard / flip chart.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15, you will lead the group in writing a sample description based on the input everyone has given.</a:t>
            </a:r>
          </a:p>
          <a:p>
            <a:r>
              <a:rPr lang="en-US" baseline="0" dirty="0" smtClean="0"/>
              <a:t> </a:t>
            </a:r>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16-25</a:t>
            </a:r>
            <a:r>
              <a:rPr lang="en-US" baseline="0" dirty="0" smtClean="0"/>
              <a:t> should take about 90 minutes, including about 30 minutes for individual work.</a:t>
            </a:r>
          </a:p>
          <a:p>
            <a:endParaRPr lang="en-US" dirty="0" smtClean="0"/>
          </a:p>
          <a:p>
            <a:r>
              <a:rPr lang="en-US" dirty="0" smtClean="0"/>
              <a:t>Large group discussion </a:t>
            </a:r>
          </a:p>
          <a:p>
            <a:r>
              <a:rPr lang="en-US" dirty="0" smtClean="0"/>
              <a:t>Discuss what the standard</a:t>
            </a:r>
            <a:r>
              <a:rPr lang="en-US" baseline="0" dirty="0" smtClean="0"/>
              <a:t> and </a:t>
            </a:r>
            <a:r>
              <a:rPr lang="en-US" dirty="0" smtClean="0"/>
              <a:t>indicators</a:t>
            </a:r>
            <a:r>
              <a:rPr lang="en-US" baseline="0" dirty="0" smtClean="0"/>
              <a:t> mean, why they are included in the QRIS. Some participants may not be familiar with business planning / budgeting / projections. </a:t>
            </a:r>
          </a:p>
          <a:p>
            <a:endParaRPr lang="en-US" baseline="0" dirty="0" smtClean="0"/>
          </a:p>
          <a:p>
            <a:r>
              <a:rPr lang="en-US" dirty="0" smtClean="0"/>
              <a:t>Note that programs should not include actual income, expenses, or tax records in their portfolio – just a description of the records they keep.</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written description is addressed to the portfolio review team and may only be found in the program’s portfolio.</a:t>
            </a:r>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p14="http://schemas.microsoft.com/office/powerpoint/2010/main" xmlns=""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Mini lecture</a:t>
            </a:r>
          </a:p>
          <a:p>
            <a:endParaRPr lang="en-US" dirty="0" smtClean="0"/>
          </a:p>
          <a:p>
            <a:r>
              <a:rPr lang="en-US" dirty="0" smtClean="0"/>
              <a:t>The four options that have a star next to them are recommended</a:t>
            </a:r>
            <a:r>
              <a:rPr lang="en-US" baseline="0" dirty="0" smtClean="0"/>
              <a:t>. Using child outcome data from assessments may require significant amounts of training and can be time consuming and expensive. Programs that want to use this </a:t>
            </a:r>
          </a:p>
          <a:p>
            <a:endParaRPr lang="en-US" baseline="0" dirty="0" smtClean="0"/>
          </a:p>
          <a:p>
            <a:r>
              <a:rPr lang="en-US" baseline="0" dirty="0" smtClean="0"/>
              <a:t>The next 5 slides (19-23) provide an opportunity to discuss each option, how it might be implemented, what training or other resources a program might need.</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a:t>
            </a:r>
          </a:p>
          <a:p>
            <a:r>
              <a:rPr lang="en-US" dirty="0" smtClean="0"/>
              <a:t>Sample copies of QRIS Family input survey</a:t>
            </a:r>
          </a:p>
          <a:p>
            <a:endParaRPr lang="en-US" dirty="0" smtClean="0"/>
          </a:p>
          <a:p>
            <a:r>
              <a:rPr lang="en-US" dirty="0" smtClean="0"/>
              <a:t>Note: Standard</a:t>
            </a:r>
            <a:r>
              <a:rPr lang="en-US" baseline="0" dirty="0" smtClean="0"/>
              <a:t> FP1 asks for very similar information. Participants may want to write a description that will meet their needs for both standards (some participants may already have done this work, and can just include it here). </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Materials: Sample copies of self-evaluation forms, samples or resources for employee feedback, other relevant self-evaluation resources</a:t>
            </a:r>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Materials: sample copies of the Family Child Care Environment Rating Scale (</a:t>
            </a:r>
            <a:r>
              <a:rPr lang="en-US" dirty="0" err="1" smtClean="0"/>
              <a:t>FCCERS</a:t>
            </a:r>
            <a:r>
              <a:rPr lang="en-US" dirty="0" smtClean="0"/>
              <a:t>), the</a:t>
            </a:r>
            <a:r>
              <a:rPr lang="en-US" baseline="0" dirty="0" smtClean="0"/>
              <a:t> Business Administration Scale for Family Child Care (BAS), and any other appropriate rating scales.</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Materials</a:t>
            </a:r>
          </a:p>
          <a:p>
            <a:r>
              <a:rPr lang="en-US" dirty="0" smtClean="0"/>
              <a:t>Sample of aggregated child outcome data from TS Gold (page 12 and 13 of reports brochure) or a similar</a:t>
            </a:r>
            <a:r>
              <a:rPr lang="en-US" baseline="0" dirty="0" smtClean="0"/>
              <a:t> learning assessment tool.</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Large</a:t>
            </a:r>
            <a:r>
              <a:rPr lang="en-US" baseline="0" dirty="0" smtClean="0"/>
              <a:t> group discussion – </a:t>
            </a:r>
          </a:p>
          <a:p>
            <a:r>
              <a:rPr lang="en-US" baseline="0" dirty="0" smtClean="0"/>
              <a:t>Discussion of types of program / self evaluation. How can participants implement this? It is likely that most participants will not have any plans or procedures for program evaluation in place. Do participants need resources for program evaluation, training?  Where can they find the resources they need? Ask participants to write down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program evaluation practices </a:t>
            </a:r>
            <a:r>
              <a:rPr lang="en-US" baseline="0" dirty="0" smtClean="0"/>
              <a:t>verbally. Write their responses on whiteboard / flip chart. When all who want to have contributed to the list, work together to write a sample description. Stress the importance of writing in their own words about their own practices for their portfolio description. Encourage collaboration / peer-to-peer help.</a:t>
            </a:r>
          </a:p>
          <a:p>
            <a:endParaRPr lang="en-US" baseline="0" dirty="0" smtClean="0"/>
          </a:p>
          <a:p>
            <a:r>
              <a:rPr lang="en-US" baseline="0" dirty="0" smtClean="0"/>
              <a:t>Individual work – </a:t>
            </a:r>
          </a:p>
          <a:p>
            <a:r>
              <a:rPr lang="en-US" baseline="0" dirty="0" smtClean="0"/>
              <a:t>Allow participants time to write or outline a rough draft of their own written description. 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 to trainer:</a:t>
            </a:r>
          </a:p>
          <a:p>
            <a:r>
              <a:rPr lang="en-US" baseline="0" dirty="0" smtClean="0"/>
              <a:t>The chart on the slide (and the handout) is intended to help participants organize their thoughts about how they will evaluate their program. The </a:t>
            </a:r>
            <a:r>
              <a:rPr lang="en-US" baseline="0" dirty="0" err="1" smtClean="0"/>
              <a:t>FCCERS</a:t>
            </a:r>
            <a:r>
              <a:rPr lang="en-US" baseline="0" dirty="0" smtClean="0"/>
              <a:t>, for example, could be done a few sections at a time a few times per year to make it more manageable. Feel free to alter the chart to reflect the needs of your participants.</a:t>
            </a:r>
          </a:p>
          <a:p>
            <a:endParaRPr lang="en-US" baseline="0" dirty="0" smtClean="0"/>
          </a:p>
          <a:p>
            <a:r>
              <a:rPr lang="en-US" baseline="0" dirty="0" smtClean="0"/>
              <a:t>Large group collaboration-</a:t>
            </a:r>
          </a:p>
          <a:p>
            <a:r>
              <a:rPr lang="en-US" baseline="0" dirty="0" smtClean="0"/>
              <a:t>When all who want to have contributed to the list, work together to write a sample description. You may need to do quite a bit of scaffolding here, depending on the participants’ needs. Stress the importance of writing in their own words about their own practices for their portfolio description. Encourage collaboration / peer-to-peer help.</a:t>
            </a:r>
          </a:p>
          <a:p>
            <a:endParaRPr lang="en-US" baseline="0" dirty="0" smtClean="0"/>
          </a:p>
          <a:p>
            <a:r>
              <a:rPr lang="en-US" baseline="0" dirty="0" smtClean="0"/>
              <a:t>Individual work – </a:t>
            </a:r>
          </a:p>
          <a:p>
            <a:r>
              <a:rPr lang="en-US" baseline="0" dirty="0" smtClean="0"/>
              <a:t>Allow participants time to write or outline a rough draft of their own written description. If time permits and there is interest, invite participants to share their work with the large group. </a:t>
            </a:r>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 xmlns:p14="http://schemas.microsoft.com/office/powerpoint/2010/main" val="2008314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Make sure to let participants know i</a:t>
            </a:r>
            <a:r>
              <a:rPr lang="en-US" dirty="0" smtClean="0"/>
              <a:t>f </a:t>
            </a:r>
            <a:r>
              <a:rPr lang="en-US" dirty="0" smtClean="0"/>
              <a:t>you have upcoming training or meetings that might be relevant for </a:t>
            </a:r>
            <a:r>
              <a:rPr lang="en-US" dirty="0" smtClean="0"/>
              <a:t>them. </a:t>
            </a:r>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9/3/2015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9/3/2015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lvl1pPr>
              <a:buClr>
                <a:schemeClr val="bg2">
                  <a:lumMod val="75000"/>
                </a:schemeClr>
              </a:buClr>
              <a:buSzPct val="6000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4844901" y="1589567"/>
            <a:ext cx="3886200" cy="4572000"/>
          </a:xfrm>
        </p:spPr>
        <p:txBody>
          <a:bodyPr/>
          <a:lstStyle>
            <a:lvl1pPr>
              <a:buClr>
                <a:schemeClr val="bg2">
                  <a:lumMod val="75000"/>
                </a:schemeClr>
              </a:buClr>
              <a:buSzPct val="6000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9/3/2015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9/3/2015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9/3/2015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9/3/2015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9/3/2015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9/3/2015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9/3/2015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9/3/2015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6"/>
            <a:ext cx="8032840" cy="3021417"/>
          </a:xfrm>
        </p:spPr>
        <p:txBody>
          <a:bodyPr anchor="t">
            <a:normAutofit/>
          </a:bodyPr>
          <a:lstStyle/>
          <a:p>
            <a:r>
              <a:rPr lang="en-US" sz="3600" dirty="0" smtClean="0">
                <a:solidFill>
                  <a:schemeClr val="accent1"/>
                </a:solidFill>
                <a:latin typeface="GeoSlab703 Md BT Medium"/>
                <a:cs typeface="GeoSlab703 Md BT Medium"/>
              </a:rPr>
              <a:t>Portfolio Building: Administration and Business Practices Standards for Programs with one Employee</a:t>
            </a:r>
            <a:endParaRPr lang="en-US" sz="3600" dirty="0">
              <a:solidFill>
                <a:schemeClr val="accent1"/>
              </a:solidFill>
              <a:latin typeface="GeoSlab703 Md BT Medium"/>
              <a:cs typeface="GeoSlab703 Md BT Medium"/>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n-US" sz="2000" dirty="0" smtClean="0"/>
              <a:t>Date of training</a:t>
            </a:r>
          </a:p>
          <a:p>
            <a:pPr algn="r"/>
            <a:r>
              <a:rPr lang="en-US" sz="2000" dirty="0" smtClean="0"/>
              <a:t>Trainer’s name</a:t>
            </a:r>
          </a:p>
          <a:p>
            <a:pPr algn="r"/>
            <a:r>
              <a:rPr lang="en-US" sz="2000" smtClean="0"/>
              <a:t>Contact info </a:t>
            </a:r>
            <a:endParaRPr lang="en-US" sz="2000" dirty="0" smtClean="0"/>
          </a:p>
          <a:p>
            <a:pPr algn="r"/>
            <a:r>
              <a:rPr lang="en-US" sz="2000" dirty="0" smtClean="0"/>
              <a:t>Organization name</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Session Outcome and Objectives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189434145"/>
              </p:ext>
            </p:extLst>
          </p:nvPr>
        </p:nvGraphicFramePr>
        <p:xfrm>
          <a:off x="352425"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n-US" sz="4400" dirty="0" smtClean="0"/>
              <a:t>How close are you to meeting the Administration and Business Practices standards at your desired star level?</a:t>
            </a:r>
          </a:p>
          <a:p>
            <a:endParaRPr lang="en-US" sz="4400"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Portfolio 	</a:t>
            </a:r>
            <a:endParaRPr lang="en-US" dirty="0"/>
          </a:p>
        </p:txBody>
      </p:sp>
      <p:sp>
        <p:nvSpPr>
          <p:cNvPr id="5" name="Content Placeholder 4"/>
          <p:cNvSpPr>
            <a:spLocks noGrp="1"/>
          </p:cNvSpPr>
          <p:nvPr>
            <p:ph sz="quarter" idx="1"/>
          </p:nvPr>
        </p:nvSpPr>
        <p:spPr/>
        <p:txBody>
          <a:bodyPr>
            <a:normAutofit lnSpcReduction="10000"/>
          </a:bodyPr>
          <a:lstStyle/>
          <a:p>
            <a:pPr>
              <a:spcBef>
                <a:spcPts val="1200"/>
              </a:spcBef>
            </a:pPr>
            <a:r>
              <a:rPr lang="en-US" sz="4000" dirty="0" smtClean="0"/>
              <a:t>Your chance to show off what your program does</a:t>
            </a:r>
          </a:p>
          <a:p>
            <a:pPr>
              <a:spcBef>
                <a:spcPts val="1200"/>
              </a:spcBef>
            </a:pPr>
            <a:r>
              <a:rPr lang="en-US" sz="4000" dirty="0" smtClean="0"/>
              <a:t>Document your quality, including quality improvements </a:t>
            </a:r>
          </a:p>
          <a:p>
            <a:pPr>
              <a:spcBef>
                <a:spcPts val="1200"/>
              </a:spcBef>
            </a:pPr>
            <a:r>
              <a:rPr lang="en-US" sz="4000" dirty="0" smtClean="0"/>
              <a:t>Required for a quality rating</a:t>
            </a:r>
          </a:p>
          <a:p>
            <a:pPr>
              <a:spcBef>
                <a:spcPts val="1200"/>
              </a:spcBef>
            </a:pPr>
            <a:r>
              <a:rPr lang="en-US" sz="4000" dirty="0" smtClean="0"/>
              <a:t>Ratings are never final, you can resubmit as many times as you want</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4</a:t>
            </a:fld>
            <a:endParaRPr lang="en-US">
              <a:latin typeface="Tw Cen MT"/>
            </a:endParaRPr>
          </a:p>
        </p:txBody>
      </p:sp>
    </p:spTree>
    <p:extLst>
      <p:ext uri="{BB962C8B-B14F-4D97-AF65-F5344CB8AC3E}">
        <p14:creationId xmlns="" xmlns:p14="http://schemas.microsoft.com/office/powerpoint/2010/main" val="3939768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a:t>
            </a:r>
            <a:endParaRPr lang="en-US" dirty="0"/>
          </a:p>
        </p:txBody>
      </p:sp>
      <p:sp>
        <p:nvSpPr>
          <p:cNvPr id="3" name="Content Placeholder 2"/>
          <p:cNvSpPr>
            <a:spLocks noGrp="1"/>
          </p:cNvSpPr>
          <p:nvPr>
            <p:ph sz="quarter" idx="1"/>
          </p:nvPr>
        </p:nvSpPr>
        <p:spPr/>
        <p:txBody>
          <a:bodyPr>
            <a:noAutofit/>
          </a:bodyPr>
          <a:lstStyle/>
          <a:p>
            <a:r>
              <a:rPr lang="en-US" sz="3600" dirty="0" smtClean="0"/>
              <a:t>Evidence is meant to be a measurable indicator of the quality of a program</a:t>
            </a:r>
          </a:p>
          <a:p>
            <a:r>
              <a:rPr lang="en-US" sz="3600" dirty="0" smtClean="0"/>
              <a:t>Pay careful attention to the type of evidence asked for in the portfolio</a:t>
            </a:r>
          </a:p>
          <a:p>
            <a:r>
              <a:rPr lang="en-US" sz="3600" dirty="0" smtClean="0"/>
              <a:t>You may add supplemental evidence but do not omit any required evidence</a:t>
            </a:r>
            <a:endParaRPr lang="en-US" sz="3600"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5</a:t>
            </a:fld>
            <a:endParaRPr lang="en-US">
              <a:latin typeface="Tw Cen MT"/>
            </a:endParaRPr>
          </a:p>
        </p:txBody>
      </p:sp>
    </p:spTree>
    <p:extLst>
      <p:ext uri="{BB962C8B-B14F-4D97-AF65-F5344CB8AC3E}">
        <p14:creationId xmlns="" xmlns:p14="http://schemas.microsoft.com/office/powerpoint/2010/main" val="243695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Example</a:t>
            </a:r>
            <a:endParaRPr lang="en-US" dirty="0"/>
          </a:p>
        </p:txBody>
      </p:sp>
      <p:sp>
        <p:nvSpPr>
          <p:cNvPr id="3" name="Content Placeholder 2"/>
          <p:cNvSpPr>
            <a:spLocks noGrp="1"/>
          </p:cNvSpPr>
          <p:nvPr>
            <p:ph sz="quarter" idx="1"/>
          </p:nvPr>
        </p:nvSpPr>
        <p:spPr/>
        <p:txBody>
          <a:bodyPr>
            <a:normAutofit fontScale="85000" lnSpcReduction="10000"/>
          </a:bodyPr>
          <a:lstStyle/>
          <a:p>
            <a:r>
              <a:rPr lang="en-US" dirty="0" smtClean="0"/>
              <a:t>Program policy, written procedure or guidelines</a:t>
            </a:r>
          </a:p>
          <a:p>
            <a:pPr lvl="1"/>
            <a:r>
              <a:rPr lang="en-US" i="1" dirty="0" smtClean="0"/>
              <a:t>Copy of program policy, procedure, guidelines, philosophy, code of ethics, rules, etc. </a:t>
            </a:r>
            <a:r>
              <a:rPr lang="en-US" b="1" i="1" dirty="0" smtClean="0"/>
              <a:t>from a program document such as a parent handbook or operator’s manual selected to clearly demonstrate criteria</a:t>
            </a:r>
          </a:p>
          <a:p>
            <a:endParaRPr lang="en-US" sz="1300" dirty="0" smtClean="0"/>
          </a:p>
          <a:p>
            <a:r>
              <a:rPr lang="en-US" dirty="0" smtClean="0"/>
              <a:t>Written description</a:t>
            </a:r>
          </a:p>
          <a:p>
            <a:pPr lvl="1"/>
            <a:r>
              <a:rPr lang="en-US" i="1" dirty="0" smtClean="0"/>
              <a:t>Description of an activity, approach or procedure which demonstrates the criteria. This can include: an experience which demonstrates the performance criteria, teaching strategy used, or the physical environment or room arrangement</a:t>
            </a:r>
          </a:p>
          <a:p>
            <a:endParaRPr lang="en-US" sz="1400" dirty="0" smtClean="0"/>
          </a:p>
          <a:p>
            <a:r>
              <a:rPr lang="en-US" dirty="0" smtClean="0"/>
              <a:t>How are they different? Why are they different?</a:t>
            </a:r>
          </a:p>
          <a:p>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6</a:t>
            </a:fld>
            <a:endParaRPr lang="en-US">
              <a:latin typeface="Tw Cen MT"/>
            </a:endParaRPr>
          </a:p>
        </p:txBody>
      </p:sp>
    </p:spTree>
    <p:extLst>
      <p:ext uri="{BB962C8B-B14F-4D97-AF65-F5344CB8AC3E}">
        <p14:creationId xmlns="" xmlns:p14="http://schemas.microsoft.com/office/powerpoint/2010/main" val="13657070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Portfolio </a:t>
            </a:r>
            <a:r>
              <a:rPr lang="en-US" dirty="0" smtClean="0"/>
              <a:t>Requirements</a:t>
            </a:r>
            <a:endParaRPr lang="en-US" sz="2700"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846891233"/>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7</a:t>
            </a:fld>
            <a:endParaRPr lang="en-US">
              <a:latin typeface="Tw Cen MT"/>
            </a:endParaRPr>
          </a:p>
        </p:txBody>
      </p:sp>
    </p:spTree>
    <p:extLst>
      <p:ext uri="{BB962C8B-B14F-4D97-AF65-F5344CB8AC3E}">
        <p14:creationId xmlns="" xmlns:p14="http://schemas.microsoft.com/office/powerpoint/2010/main" val="4362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4946FA0-ECE7-4944-88BA-91C26BA55E6C}"/>
                                            </p:graphicEl>
                                          </p:spTgt>
                                        </p:tgtEl>
                                        <p:attrNameLst>
                                          <p:attrName>style.visibility</p:attrName>
                                        </p:attrNameLst>
                                      </p:cBhvr>
                                      <p:to>
                                        <p:strVal val="visible"/>
                                      </p:to>
                                    </p:set>
                                    <p:animEffect transition="in" filter="fade">
                                      <p:cBhvr>
                                        <p:cTn id="7" dur="500"/>
                                        <p:tgtEl>
                                          <p:spTgt spid="4">
                                            <p:graphicEl>
                                              <a:dgm id="{44946FA0-ECE7-4944-88BA-91C26BA55E6C}"/>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771D1A4-3958-4BE5-9770-AB55F4136325}"/>
                                            </p:graphicEl>
                                          </p:spTgt>
                                        </p:tgtEl>
                                        <p:attrNameLst>
                                          <p:attrName>style.visibility</p:attrName>
                                        </p:attrNameLst>
                                      </p:cBhvr>
                                      <p:to>
                                        <p:strVal val="visible"/>
                                      </p:to>
                                    </p:set>
                                    <p:animEffect transition="in" filter="fade">
                                      <p:cBhvr>
                                        <p:cTn id="12" dur="500"/>
                                        <p:tgtEl>
                                          <p:spTgt spid="4">
                                            <p:graphicEl>
                                              <a:dgm id="{6771D1A4-3958-4BE5-9770-AB55F413632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27B0298D-B688-40EF-8F89-4AAADACB1610}"/>
                                            </p:graphicEl>
                                          </p:spTgt>
                                        </p:tgtEl>
                                        <p:attrNameLst>
                                          <p:attrName>style.visibility</p:attrName>
                                        </p:attrNameLst>
                                      </p:cBhvr>
                                      <p:to>
                                        <p:strVal val="visible"/>
                                      </p:to>
                                    </p:set>
                                    <p:animEffect transition="in" filter="fade">
                                      <p:cBhvr>
                                        <p:cTn id="17" dur="500"/>
                                        <p:tgtEl>
                                          <p:spTgt spid="4">
                                            <p:graphicEl>
                                              <a:dgm id="{27B0298D-B688-40EF-8F89-4AAADACB1610}"/>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81D60BDD-505C-44DB-8DD7-2BBB259EF00A}"/>
                                            </p:graphicEl>
                                          </p:spTgt>
                                        </p:tgtEl>
                                        <p:attrNameLst>
                                          <p:attrName>style.visibility</p:attrName>
                                        </p:attrNameLst>
                                      </p:cBhvr>
                                      <p:to>
                                        <p:strVal val="visible"/>
                                      </p:to>
                                    </p:set>
                                    <p:animEffect transition="in" filter="fade">
                                      <p:cBhvr>
                                        <p:cTn id="22" dur="500"/>
                                        <p:tgtEl>
                                          <p:spTgt spid="4">
                                            <p:graphicEl>
                                              <a:dgm id="{81D60BDD-505C-44DB-8DD7-2BBB259EF00A}"/>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DC19E00D-C11B-4CAD-A5A6-265F931DCC68}"/>
                                            </p:graphicEl>
                                          </p:spTgt>
                                        </p:tgtEl>
                                        <p:attrNameLst>
                                          <p:attrName>style.visibility</p:attrName>
                                        </p:attrNameLst>
                                      </p:cBhvr>
                                      <p:to>
                                        <p:strVal val="visible"/>
                                      </p:to>
                                    </p:set>
                                    <p:animEffect transition="in" filter="fade">
                                      <p:cBhvr>
                                        <p:cTn id="27" dur="500"/>
                                        <p:tgtEl>
                                          <p:spTgt spid="4">
                                            <p:graphicEl>
                                              <a:dgm id="{DC19E00D-C11B-4CAD-A5A6-265F931DCC6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047F317-C131-4A56-B668-38DAE633245B}"/>
                                            </p:graphicEl>
                                          </p:spTgt>
                                        </p:tgtEl>
                                        <p:attrNameLst>
                                          <p:attrName>style.visibility</p:attrName>
                                        </p:attrNameLst>
                                      </p:cBhvr>
                                      <p:to>
                                        <p:strVal val="visible"/>
                                      </p:to>
                                    </p:set>
                                    <p:animEffect transition="in" filter="fade">
                                      <p:cBhvr>
                                        <p:cTn id="32" dur="500"/>
                                        <p:tgtEl>
                                          <p:spTgt spid="4">
                                            <p:graphicEl>
                                              <a:dgm id="{F047F317-C131-4A56-B668-38DAE63324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Portfolio Development and Submission Process</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2093447968"/>
              </p:ext>
            </p:extLst>
          </p:nvPr>
        </p:nvGraphicFramePr>
        <p:xfrm>
          <a:off x="381000" y="1719263"/>
          <a:ext cx="84074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31459" y="6231943"/>
            <a:ext cx="9012541" cy="369332"/>
          </a:xfrm>
          <a:prstGeom prst="rect">
            <a:avLst/>
          </a:prstGeom>
          <a:noFill/>
        </p:spPr>
        <p:txBody>
          <a:bodyPr wrap="none" rtlCol="0">
            <a:spAutoFit/>
          </a:bodyPr>
          <a:lstStyle/>
          <a:p>
            <a:r>
              <a:rPr lang="en-US" dirty="0">
                <a:solidFill>
                  <a:srgbClr val="1D1B16"/>
                </a:solidFill>
                <a:latin typeface="Tw Cen MT"/>
              </a:rPr>
              <a:t>Don’t forget to look at the scoring guide to help you understand how your portfolio will be rated!</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8</a:t>
            </a:fld>
            <a:endParaRPr lang="en-US">
              <a:latin typeface="Tw Cen MT"/>
            </a:endParaRPr>
          </a:p>
        </p:txBody>
      </p:sp>
    </p:spTree>
    <p:extLst>
      <p:ext uri="{BB962C8B-B14F-4D97-AF65-F5344CB8AC3E}">
        <p14:creationId xmlns="" xmlns:p14="http://schemas.microsoft.com/office/powerpoint/2010/main" val="187433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4E40C843-54A9-46A8-ACCB-E5A4FC2E79E0}"/>
                                            </p:graphicEl>
                                          </p:spTgt>
                                        </p:tgtEl>
                                        <p:attrNameLst>
                                          <p:attrName>style.visibility</p:attrName>
                                        </p:attrNameLst>
                                      </p:cBhvr>
                                      <p:to>
                                        <p:strVal val="visible"/>
                                      </p:to>
                                    </p:set>
                                    <p:animEffect transition="in" filter="fade">
                                      <p:cBhvr>
                                        <p:cTn id="7" dur="500"/>
                                        <p:tgtEl>
                                          <p:spTgt spid="4">
                                            <p:graphicEl>
                                              <a:dgm id="{4E40C843-54A9-46A8-ACCB-E5A4FC2E79E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8F1E5541-E8D7-4631-A685-AA16E8F0943E}"/>
                                            </p:graphicEl>
                                          </p:spTgt>
                                        </p:tgtEl>
                                        <p:attrNameLst>
                                          <p:attrName>style.visibility</p:attrName>
                                        </p:attrNameLst>
                                      </p:cBhvr>
                                      <p:to>
                                        <p:strVal val="visible"/>
                                      </p:to>
                                    </p:set>
                                    <p:animEffect transition="in" filter="fade">
                                      <p:cBhvr>
                                        <p:cTn id="12" dur="500"/>
                                        <p:tgtEl>
                                          <p:spTgt spid="4">
                                            <p:graphicEl>
                                              <a:dgm id="{8F1E5541-E8D7-4631-A685-AA16E8F0943E}"/>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1C77C5A5-BE71-4934-A9A1-890DE82A620B}"/>
                                            </p:graphicEl>
                                          </p:spTgt>
                                        </p:tgtEl>
                                        <p:attrNameLst>
                                          <p:attrName>style.visibility</p:attrName>
                                        </p:attrNameLst>
                                      </p:cBhvr>
                                      <p:to>
                                        <p:strVal val="visible"/>
                                      </p:to>
                                    </p:set>
                                    <p:animEffect transition="in" filter="fade">
                                      <p:cBhvr>
                                        <p:cTn id="15" dur="500"/>
                                        <p:tgtEl>
                                          <p:spTgt spid="4">
                                            <p:graphicEl>
                                              <a:dgm id="{1C77C5A5-BE71-4934-A9A1-890DE82A620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AE0BEAAC-035F-40CC-9095-DDBAEF6A5540}"/>
                                            </p:graphicEl>
                                          </p:spTgt>
                                        </p:tgtEl>
                                        <p:attrNameLst>
                                          <p:attrName>style.visibility</p:attrName>
                                        </p:attrNameLst>
                                      </p:cBhvr>
                                      <p:to>
                                        <p:strVal val="visible"/>
                                      </p:to>
                                    </p:set>
                                    <p:animEffect transition="in" filter="fade">
                                      <p:cBhvr>
                                        <p:cTn id="20" dur="500"/>
                                        <p:tgtEl>
                                          <p:spTgt spid="4">
                                            <p:graphicEl>
                                              <a:dgm id="{AE0BEAAC-035F-40CC-9095-DDBAEF6A5540}"/>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AFE1210C-A4F7-45ED-A3E9-9E748E69DD5D}"/>
                                            </p:graphicEl>
                                          </p:spTgt>
                                        </p:tgtEl>
                                        <p:attrNameLst>
                                          <p:attrName>style.visibility</p:attrName>
                                        </p:attrNameLst>
                                      </p:cBhvr>
                                      <p:to>
                                        <p:strVal val="visible"/>
                                      </p:to>
                                    </p:set>
                                    <p:animEffect transition="in" filter="fade">
                                      <p:cBhvr>
                                        <p:cTn id="23" dur="500"/>
                                        <p:tgtEl>
                                          <p:spTgt spid="4">
                                            <p:graphicEl>
                                              <a:dgm id="{AFE1210C-A4F7-45ED-A3E9-9E748E69DD5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0301CE08-F808-458E-8FB4-DFE23DF41BC0}"/>
                                            </p:graphicEl>
                                          </p:spTgt>
                                        </p:tgtEl>
                                        <p:attrNameLst>
                                          <p:attrName>style.visibility</p:attrName>
                                        </p:attrNameLst>
                                      </p:cBhvr>
                                      <p:to>
                                        <p:strVal val="visible"/>
                                      </p:to>
                                    </p:set>
                                    <p:animEffect transition="in" filter="fade">
                                      <p:cBhvr>
                                        <p:cTn id="28" dur="500"/>
                                        <p:tgtEl>
                                          <p:spTgt spid="4">
                                            <p:graphicEl>
                                              <a:dgm id="{0301CE08-F808-458E-8FB4-DFE23DF41BC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948BF65E-0200-4D26-A88C-CBC610D6255E}"/>
                                            </p:graphicEl>
                                          </p:spTgt>
                                        </p:tgtEl>
                                        <p:attrNameLst>
                                          <p:attrName>style.visibility</p:attrName>
                                        </p:attrNameLst>
                                      </p:cBhvr>
                                      <p:to>
                                        <p:strVal val="visible"/>
                                      </p:to>
                                    </p:set>
                                    <p:animEffect transition="in" filter="fade">
                                      <p:cBhvr>
                                        <p:cTn id="31" dur="500"/>
                                        <p:tgtEl>
                                          <p:spTgt spid="4">
                                            <p:graphicEl>
                                              <a:dgm id="{948BF65E-0200-4D26-A88C-CBC610D6255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Percentage Scoring – Minimum to Achieve Rating</a:t>
            </a:r>
            <a:endParaRPr lang="en-US" dirty="0"/>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1676368781"/>
              </p:ext>
            </p:extLst>
          </p:nvPr>
        </p:nvGraphicFramePr>
        <p:xfrm>
          <a:off x="228600" y="1828800"/>
          <a:ext cx="8686800" cy="4069080"/>
        </p:xfrm>
        <a:graphic>
          <a:graphicData uri="http://schemas.openxmlformats.org/drawingml/2006/table">
            <a:tbl>
              <a:tblPr firstRow="1" bandRow="1">
                <a:tableStyleId>{72833802-FEF1-4C79-8D5D-14CF1EAF98D9}</a:tableStyleId>
              </a:tblPr>
              <a:tblGrid>
                <a:gridCol w="1333870"/>
                <a:gridCol w="1561730"/>
                <a:gridCol w="1295400"/>
                <a:gridCol w="1524000"/>
                <a:gridCol w="1371600"/>
                <a:gridCol w="1600200"/>
              </a:tblGrid>
              <a:tr h="1143000">
                <a:tc>
                  <a:txBody>
                    <a:bodyPr/>
                    <a:lstStyle/>
                    <a:p>
                      <a:pPr algn="ctr"/>
                      <a:endParaRPr lang="en-US" dirty="0"/>
                    </a:p>
                  </a:txBody>
                  <a:tcPr anchor="ctr"/>
                </a:tc>
                <a:tc>
                  <a:txBody>
                    <a:bodyPr/>
                    <a:lstStyle/>
                    <a:p>
                      <a:pPr algn="ctr"/>
                      <a:r>
                        <a:rPr lang="en-US" dirty="0" smtClean="0">
                          <a:solidFill>
                            <a:schemeClr val="tx1"/>
                          </a:solidFill>
                        </a:rPr>
                        <a:t>Learning and Development</a:t>
                      </a:r>
                      <a:endParaRPr lang="en-US" dirty="0">
                        <a:solidFill>
                          <a:schemeClr val="tx1"/>
                        </a:solidFill>
                      </a:endParaRPr>
                    </a:p>
                  </a:txBody>
                  <a:tcPr anchor="ctr"/>
                </a:tc>
                <a:tc>
                  <a:txBody>
                    <a:bodyPr/>
                    <a:lstStyle/>
                    <a:p>
                      <a:pPr algn="ctr"/>
                      <a:r>
                        <a:rPr lang="en-US" dirty="0" smtClean="0">
                          <a:solidFill>
                            <a:schemeClr val="tx1"/>
                          </a:solidFill>
                        </a:rPr>
                        <a:t>Health and Safety</a:t>
                      </a:r>
                      <a:endParaRPr lang="en-US" dirty="0">
                        <a:solidFill>
                          <a:schemeClr val="tx1"/>
                        </a:solidFill>
                      </a:endParaRPr>
                    </a:p>
                  </a:txBody>
                  <a:tcPr anchor="ctr"/>
                </a:tc>
                <a:tc>
                  <a:txBody>
                    <a:bodyPr/>
                    <a:lstStyle/>
                    <a:p>
                      <a:pPr algn="ctr"/>
                      <a:r>
                        <a:rPr lang="en-US" dirty="0" smtClean="0">
                          <a:solidFill>
                            <a:schemeClr val="tx1"/>
                          </a:solidFill>
                        </a:rPr>
                        <a:t>Personnel</a:t>
                      </a:r>
                      <a:r>
                        <a:rPr lang="en-US" baseline="0" dirty="0" smtClean="0">
                          <a:solidFill>
                            <a:schemeClr val="tx1"/>
                          </a:solidFill>
                        </a:rPr>
                        <a:t> Qualifications</a:t>
                      </a:r>
                      <a:endParaRPr lang="en-US" dirty="0">
                        <a:solidFill>
                          <a:schemeClr val="tx1"/>
                        </a:solidFill>
                      </a:endParaRPr>
                    </a:p>
                  </a:txBody>
                  <a:tcPr anchor="ctr"/>
                </a:tc>
                <a:tc>
                  <a:txBody>
                    <a:bodyPr/>
                    <a:lstStyle/>
                    <a:p>
                      <a:pPr algn="ctr"/>
                      <a:r>
                        <a:rPr lang="en-US" dirty="0" smtClean="0">
                          <a:solidFill>
                            <a:schemeClr val="tx1"/>
                          </a:solidFill>
                        </a:rPr>
                        <a:t>Family</a:t>
                      </a:r>
                      <a:r>
                        <a:rPr lang="en-US" baseline="0" dirty="0" smtClean="0">
                          <a:solidFill>
                            <a:schemeClr val="tx1"/>
                          </a:solidFill>
                        </a:rPr>
                        <a:t> Partnerships</a:t>
                      </a:r>
                      <a:endParaRPr lang="en-US" dirty="0">
                        <a:solidFill>
                          <a:schemeClr val="tx1"/>
                        </a:solidFill>
                      </a:endParaRPr>
                    </a:p>
                  </a:txBody>
                  <a:tcPr anchor="ctr"/>
                </a:tc>
                <a:tc>
                  <a:txBody>
                    <a:bodyPr/>
                    <a:lstStyle/>
                    <a:p>
                      <a:pPr algn="ctr"/>
                      <a:r>
                        <a:rPr lang="en-US" dirty="0" smtClean="0">
                          <a:solidFill>
                            <a:schemeClr val="tx1"/>
                          </a:solidFill>
                        </a:rPr>
                        <a:t>Administration and Business Practices</a:t>
                      </a:r>
                      <a:endParaRPr lang="en-US" dirty="0">
                        <a:solidFill>
                          <a:schemeClr val="tx1"/>
                        </a:solidFill>
                      </a:endParaRPr>
                    </a:p>
                  </a:txBody>
                  <a:tcPr anchor="ctr"/>
                </a:tc>
              </a:tr>
              <a:tr h="801970">
                <a:tc>
                  <a:txBody>
                    <a:bodyPr/>
                    <a:lstStyle/>
                    <a:p>
                      <a:pPr algn="ctr"/>
                      <a:r>
                        <a:rPr lang="en-US" dirty="0" smtClean="0"/>
                        <a:t>Total</a:t>
                      </a:r>
                      <a:r>
                        <a:rPr lang="en-US" baseline="0" dirty="0" smtClean="0"/>
                        <a:t> number of standards by domain</a:t>
                      </a:r>
                      <a:endParaRPr lang="en-US" b="1" dirty="0"/>
                    </a:p>
                  </a:txBody>
                  <a:tcPr/>
                </a:tc>
                <a:tc>
                  <a:txBody>
                    <a:bodyPr/>
                    <a:lstStyle/>
                    <a:p>
                      <a:pPr algn="ctr"/>
                      <a:r>
                        <a:rPr lang="en-US" sz="3200" dirty="0" smtClean="0"/>
                        <a:t>12</a:t>
                      </a:r>
                      <a:endParaRPr lang="en-US" sz="3200" b="1" dirty="0"/>
                    </a:p>
                  </a:txBody>
                  <a:tcPr anchor="ctr"/>
                </a:tc>
                <a:tc>
                  <a:txBody>
                    <a:bodyPr/>
                    <a:lstStyle/>
                    <a:p>
                      <a:pPr algn="ctr"/>
                      <a:r>
                        <a:rPr lang="en-US" sz="3200" dirty="0" smtClean="0"/>
                        <a:t>6</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4</a:t>
                      </a:r>
                      <a:endParaRPr lang="en-US" sz="3200" b="1" dirty="0"/>
                    </a:p>
                  </a:txBody>
                  <a:tcPr anchor="ctr"/>
                </a:tc>
                <a:tc>
                  <a:txBody>
                    <a:bodyPr/>
                    <a:lstStyle/>
                    <a:p>
                      <a:pPr algn="ctr"/>
                      <a:r>
                        <a:rPr lang="en-US" sz="3200" dirty="0" smtClean="0"/>
                        <a:t>6</a:t>
                      </a:r>
                      <a:endParaRPr lang="en-US" sz="3200" b="0" dirty="0"/>
                    </a:p>
                  </a:txBody>
                  <a:tcPr anchor="ctr"/>
                </a:tc>
              </a:tr>
              <a:tr h="801970">
                <a:tc>
                  <a:txBody>
                    <a:bodyPr/>
                    <a:lstStyle/>
                    <a:p>
                      <a:pPr algn="ctr"/>
                      <a:r>
                        <a:rPr lang="en-US" dirty="0" smtClean="0"/>
                        <a:t>Total number of standards needed to pass each domain</a:t>
                      </a:r>
                      <a:endParaRPr lang="en-US" b="1" dirty="0"/>
                    </a:p>
                  </a:txBody>
                  <a:tcPr/>
                </a:tc>
                <a:tc>
                  <a:txBody>
                    <a:bodyPr/>
                    <a:lstStyle/>
                    <a:p>
                      <a:pPr algn="ctr"/>
                      <a:r>
                        <a:rPr lang="en-US" sz="3200" dirty="0" smtClean="0"/>
                        <a:t>10</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5</a:t>
                      </a:r>
                      <a:endParaRPr lang="en-US" sz="3200" b="1" dirty="0"/>
                    </a:p>
                  </a:txBody>
                  <a:tcPr anchor="ctr"/>
                </a:tc>
                <a:tc>
                  <a:txBody>
                    <a:bodyPr/>
                    <a:lstStyle/>
                    <a:p>
                      <a:pPr algn="ctr"/>
                      <a:r>
                        <a:rPr lang="en-US" sz="3200" dirty="0" smtClean="0"/>
                        <a:t>3</a:t>
                      </a:r>
                      <a:endParaRPr lang="en-US" sz="3200" b="1" dirty="0"/>
                    </a:p>
                  </a:txBody>
                  <a:tcPr anchor="ctr"/>
                </a:tc>
                <a:tc>
                  <a:txBody>
                    <a:bodyPr/>
                    <a:lstStyle/>
                    <a:p>
                      <a:pPr algn="ctr"/>
                      <a:r>
                        <a:rPr lang="en-US" sz="3200" dirty="0" smtClean="0"/>
                        <a:t>5</a:t>
                      </a:r>
                      <a:endParaRPr lang="en-US" sz="3200" b="1" dirty="0"/>
                    </a:p>
                  </a:txBody>
                  <a:tcPr anchor="ctr"/>
                </a:tc>
              </a:tr>
            </a:tbl>
          </a:graphicData>
        </a:graphic>
      </p:graphicFrame>
      <p:sp>
        <p:nvSpPr>
          <p:cNvPr id="3" name="TextBox 2"/>
          <p:cNvSpPr txBox="1"/>
          <p:nvPr/>
        </p:nvSpPr>
        <p:spPr>
          <a:xfrm>
            <a:off x="0" y="5934670"/>
            <a:ext cx="9143999" cy="646331"/>
          </a:xfrm>
          <a:prstGeom prst="rect">
            <a:avLst/>
          </a:prstGeom>
          <a:noFill/>
        </p:spPr>
        <p:txBody>
          <a:bodyPr wrap="square" rtlCol="0">
            <a:spAutoFit/>
          </a:bodyPr>
          <a:lstStyle/>
          <a:p>
            <a:pPr algn="ctr"/>
            <a:r>
              <a:rPr lang="en-US" dirty="0">
                <a:solidFill>
                  <a:srgbClr val="1D1B16"/>
                </a:solidFill>
                <a:latin typeface="Tw Cen MT"/>
              </a:rPr>
              <a:t>Remember, evidence must be submitted for each indicator. </a:t>
            </a:r>
          </a:p>
          <a:p>
            <a:pPr algn="ctr"/>
            <a:r>
              <a:rPr lang="en-US" dirty="0">
                <a:solidFill>
                  <a:srgbClr val="1D1B16"/>
                </a:solidFill>
                <a:latin typeface="Tw Cen MT"/>
              </a:rPr>
              <a:t>Your portfolio will not pass the initial screening and move on to a review team if it is not complete!</a:t>
            </a:r>
          </a:p>
        </p:txBody>
      </p:sp>
      <p:sp>
        <p:nvSpPr>
          <p:cNvPr id="6" name="Slide Number Placeholder 5"/>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9</a:t>
            </a:fld>
            <a:endParaRPr lang="en-US">
              <a:latin typeface="Tw Cen MT"/>
            </a:endParaRPr>
          </a:p>
        </p:txBody>
      </p:sp>
      <p:sp>
        <p:nvSpPr>
          <p:cNvPr id="7" name="Oval 6"/>
          <p:cNvSpPr/>
          <p:nvPr/>
        </p:nvSpPr>
        <p:spPr>
          <a:xfrm>
            <a:off x="7200900" y="3096220"/>
            <a:ext cx="1714500" cy="2838450"/>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 xmlns:p14="http://schemas.microsoft.com/office/powerpoint/2010/main" val="21442285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Star Level?</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r>
              <a:rPr lang="en-US" dirty="0" smtClean="0"/>
              <a:t>Have you decided on which star level you will apply for?</a:t>
            </a:r>
          </a:p>
          <a:p>
            <a:r>
              <a:rPr lang="en-US" dirty="0" smtClean="0"/>
              <a:t>What barriers exist that make achieving that star level a challenge?</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2800" dirty="0" smtClean="0">
                <a:solidFill>
                  <a:srgbClr val="000000"/>
                </a:solidFill>
                <a:latin typeface="Calibri" pitchFamily="34" charset="0"/>
                <a:ea typeface="Calibri" pitchFamily="34" charset="0"/>
                <a:cs typeface="Century Gothic" pitchFamily="34" charset="0"/>
              </a:rPr>
              <a:t>AB1 - </a:t>
            </a:r>
            <a:r>
              <a:rPr lang="en-US" sz="2800" dirty="0" smtClean="0"/>
              <a:t>The program follows business practices, policies, and procedures that support financial sustainability. </a:t>
            </a:r>
            <a:endParaRPr lang="en-US" sz="28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dirty="0" smtClean="0">
                <a:solidFill>
                  <a:srgbClr val="000000"/>
                </a:solidFill>
                <a:latin typeface="Calibri" pitchFamily="34" charset="0"/>
                <a:ea typeface="Calibri" pitchFamily="34" charset="0"/>
                <a:cs typeface="Century Gothic" pitchFamily="34" charset="0"/>
              </a:rPr>
              <a:t>AB1 - </a:t>
            </a:r>
            <a:r>
              <a:rPr lang="en-US" dirty="0" smtClean="0"/>
              <a:t>Evidence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How can we implement this?</a:t>
            </a:r>
            <a:endParaRPr lang="en-US" dirty="0"/>
          </a:p>
        </p:txBody>
      </p:sp>
      <p:sp>
        <p:nvSpPr>
          <p:cNvPr id="5" name="Content Placeholder 4"/>
          <p:cNvSpPr>
            <a:spLocks noGrp="1"/>
          </p:cNvSpPr>
          <p:nvPr>
            <p:ph sz="quarter" idx="1"/>
          </p:nvPr>
        </p:nvSpPr>
        <p:spPr/>
        <p:txBody>
          <a:bodyPr>
            <a:normAutofit lnSpcReduction="10000"/>
          </a:bodyPr>
          <a:lstStyle/>
          <a:p>
            <a:pPr marL="0" indent="0">
              <a:buNone/>
            </a:pPr>
            <a:r>
              <a:rPr lang="en-US" dirty="0" smtClean="0"/>
              <a:t>The program maintains business records that include income, expenses, and tax records. </a:t>
            </a:r>
          </a:p>
          <a:p>
            <a:pPr marL="0" indent="0">
              <a:buNone/>
            </a:pPr>
            <a:r>
              <a:rPr lang="en-US" dirty="0" smtClean="0"/>
              <a:t>Evidence: </a:t>
            </a:r>
          </a:p>
          <a:p>
            <a:r>
              <a:rPr lang="en-US" dirty="0" smtClean="0"/>
              <a:t>Written description of three types of business records used.</a:t>
            </a:r>
          </a:p>
          <a:p>
            <a:r>
              <a:rPr lang="en-US" dirty="0" smtClean="0"/>
              <a:t>Include a description – </a:t>
            </a:r>
            <a:r>
              <a:rPr lang="en-US" i="1" dirty="0" smtClean="0"/>
              <a:t>not</a:t>
            </a:r>
            <a:r>
              <a:rPr lang="en-US" dirty="0" smtClean="0"/>
              <a:t> actual forms.</a:t>
            </a:r>
            <a:endParaRPr lang="en-US" dirty="0"/>
          </a:p>
        </p:txBody>
      </p:sp>
      <p:pic>
        <p:nvPicPr>
          <p:cNvPr id="7" name="Content Placeholder 6" descr="document-management.jpg"/>
          <p:cNvPicPr>
            <a:picLocks noGrp="1" noChangeAspect="1"/>
          </p:cNvPicPr>
          <p:nvPr>
            <p:ph sz="quarter" idx="2"/>
          </p:nvPr>
        </p:nvPicPr>
        <p:blipFill>
          <a:blip r:embed="rId3"/>
          <a:stretch>
            <a:fillRect/>
          </a:stretch>
        </p:blipFill>
        <p:spPr>
          <a:xfrm>
            <a:off x="4911191" y="2124589"/>
            <a:ext cx="3714271" cy="3714271"/>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How can we implement this?</a:t>
            </a:r>
            <a:endParaRPr lang="en-US" dirty="0"/>
          </a:p>
        </p:txBody>
      </p:sp>
      <p:sp>
        <p:nvSpPr>
          <p:cNvPr id="5" name="Content Placeholder 4"/>
          <p:cNvSpPr>
            <a:spLocks noGrp="1"/>
          </p:cNvSpPr>
          <p:nvPr>
            <p:ph sz="quarter" idx="1"/>
          </p:nvPr>
        </p:nvSpPr>
        <p:spPr/>
        <p:txBody>
          <a:bodyPr>
            <a:normAutofit fontScale="92500" lnSpcReduction="10000"/>
          </a:bodyPr>
          <a:lstStyle/>
          <a:p>
            <a:pPr marL="0" indent="0">
              <a:buNone/>
            </a:pPr>
            <a:r>
              <a:rPr lang="en-US" dirty="0" smtClean="0"/>
              <a:t>The program’s business practices include planning activities such as business projections, a business plan, a budget, etc. </a:t>
            </a:r>
          </a:p>
          <a:p>
            <a:pPr marL="0" indent="0">
              <a:buNone/>
            </a:pPr>
            <a:r>
              <a:rPr lang="en-US" dirty="0" smtClean="0"/>
              <a:t>Evidence: </a:t>
            </a:r>
          </a:p>
          <a:p>
            <a:pPr lvl="1"/>
            <a:r>
              <a:rPr lang="en-US" dirty="0" smtClean="0"/>
              <a:t>Written description of planning activities performed. </a:t>
            </a:r>
          </a:p>
          <a:p>
            <a:pPr lvl="1"/>
            <a:r>
              <a:rPr lang="en-US" dirty="0" smtClean="0"/>
              <a:t>Copy of a business record used for planning.</a:t>
            </a:r>
            <a:endParaRPr lang="en-US"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pic>
        <p:nvPicPr>
          <p:cNvPr id="1027" name="Picture 3"/>
          <p:cNvPicPr>
            <a:picLocks noChangeAspect="1" noChangeArrowheads="1"/>
          </p:cNvPicPr>
          <p:nvPr/>
        </p:nvPicPr>
        <p:blipFill>
          <a:blip r:embed="rId3"/>
          <a:srcRect/>
          <a:stretch>
            <a:fillRect/>
          </a:stretch>
        </p:blipFill>
        <p:spPr bwMode="auto">
          <a:xfrm>
            <a:off x="4640501" y="1589567"/>
            <a:ext cx="4122499" cy="493274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Writing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
        <p:nvSpPr>
          <p:cNvPr id="7" name="Content Placeholder 6"/>
          <p:cNvSpPr>
            <a:spLocks noGrp="1"/>
          </p:cNvSpPr>
          <p:nvPr>
            <p:ph sz="quarter" idx="1"/>
          </p:nvPr>
        </p:nvSpPr>
        <p:spPr/>
        <p:txBody>
          <a:bodyPr/>
          <a:lstStyle/>
          <a:p>
            <a:r>
              <a:rPr lang="en-US" dirty="0" smtClean="0"/>
              <a:t>How do you keep records on</a:t>
            </a:r>
          </a:p>
          <a:p>
            <a:pPr lvl="1"/>
            <a:r>
              <a:rPr lang="en-US" dirty="0" smtClean="0"/>
              <a:t>Income</a:t>
            </a:r>
          </a:p>
          <a:p>
            <a:pPr lvl="1"/>
            <a:r>
              <a:rPr lang="en-US" dirty="0" smtClean="0"/>
              <a:t>Expenses</a:t>
            </a:r>
          </a:p>
          <a:p>
            <a:pPr lvl="1"/>
            <a:r>
              <a:rPr lang="en-US" dirty="0" smtClean="0"/>
              <a:t>Taxes</a:t>
            </a:r>
          </a:p>
          <a:p>
            <a:r>
              <a:rPr lang="en-US" dirty="0" smtClean="0"/>
              <a:t>How do you plan for keeping your business financially stable?</a:t>
            </a:r>
          </a:p>
          <a:p>
            <a:pPr lvl="1"/>
            <a:r>
              <a:rPr lang="en-US" dirty="0" smtClean="0"/>
              <a:t>Budget</a:t>
            </a:r>
          </a:p>
          <a:p>
            <a:pPr lvl="1"/>
            <a:r>
              <a:rPr lang="en-US" smtClean="0"/>
              <a:t>Business plan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sz="3200" dirty="0" smtClean="0">
                <a:solidFill>
                  <a:srgbClr val="000000"/>
                </a:solidFill>
                <a:latin typeface="Calibri" pitchFamily="34" charset="0"/>
                <a:ea typeface="Calibri" pitchFamily="34" charset="0"/>
                <a:cs typeface="Century Gothic" pitchFamily="34" charset="0"/>
              </a:rPr>
              <a:t>AB5 - </a:t>
            </a:r>
            <a:r>
              <a:rPr lang="en-US" sz="3200" dirty="0" smtClean="0"/>
              <a:t>A comprehensive program evaluation process is developed and performed annually. </a:t>
            </a:r>
            <a:endParaRPr lang="en-US" sz="32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xmlns=""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dirty="0" smtClean="0">
                <a:solidFill>
                  <a:srgbClr val="000000"/>
                </a:solidFill>
                <a:latin typeface="Calibri" pitchFamily="34" charset="0"/>
                <a:ea typeface="Calibri" pitchFamily="34" charset="0"/>
                <a:cs typeface="Century Gothic" pitchFamily="34" charset="0"/>
              </a:rPr>
              <a:t>AB5 – </a:t>
            </a:r>
            <a:r>
              <a:rPr lang="en-US" dirty="0" smtClean="0"/>
              <a:t>Evidence</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p14="http://schemas.microsoft.com/office/powerpoint/2010/main" xmlns=""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the program</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
        <p:nvSpPr>
          <p:cNvPr id="4" name="Content Placeholder 3"/>
          <p:cNvSpPr>
            <a:spLocks noGrp="1"/>
          </p:cNvSpPr>
          <p:nvPr>
            <p:ph sz="quarter" idx="1"/>
          </p:nvPr>
        </p:nvSpPr>
        <p:spPr/>
        <p:txBody>
          <a:bodyPr>
            <a:normAutofit/>
          </a:bodyPr>
          <a:lstStyle/>
          <a:p>
            <a:pPr>
              <a:buClr>
                <a:schemeClr val="accent5">
                  <a:lumMod val="75000"/>
                </a:schemeClr>
              </a:buClr>
              <a:buSzPct val="80000"/>
              <a:buFont typeface="Wingdings" pitchFamily="2" charset="2"/>
              <a:buChar char="«"/>
            </a:pPr>
            <a:r>
              <a:rPr lang="en-US" dirty="0" smtClean="0"/>
              <a:t>Family input/Family Survey </a:t>
            </a:r>
          </a:p>
          <a:p>
            <a:pPr>
              <a:buClr>
                <a:schemeClr val="accent5">
                  <a:lumMod val="75000"/>
                </a:schemeClr>
              </a:buClr>
              <a:buSzPct val="80000"/>
              <a:buFont typeface="Wingdings" pitchFamily="2" charset="2"/>
              <a:buChar char="«"/>
            </a:pPr>
            <a:r>
              <a:rPr lang="en-US" dirty="0" smtClean="0"/>
              <a:t>Provider self-evaluation</a:t>
            </a:r>
          </a:p>
          <a:p>
            <a:pPr>
              <a:buClr>
                <a:schemeClr val="accent5">
                  <a:lumMod val="75000"/>
                </a:schemeClr>
              </a:buClr>
              <a:buSzPct val="80000"/>
              <a:buFont typeface="Wingdings" pitchFamily="2" charset="2"/>
              <a:buChar char="«"/>
            </a:pPr>
            <a:r>
              <a:rPr lang="en-US" dirty="0" smtClean="0"/>
              <a:t>Outside evaluators </a:t>
            </a:r>
          </a:p>
          <a:p>
            <a:pPr>
              <a:buClr>
                <a:schemeClr val="accent5">
                  <a:lumMod val="75000"/>
                </a:schemeClr>
              </a:buClr>
              <a:buSzPct val="80000"/>
              <a:buFont typeface="Wingdings" pitchFamily="2" charset="2"/>
              <a:buChar char="«"/>
            </a:pPr>
            <a:r>
              <a:rPr lang="en-US" dirty="0" smtClean="0"/>
              <a:t>Rating scales (</a:t>
            </a:r>
            <a:r>
              <a:rPr lang="en-US" dirty="0" err="1" smtClean="0"/>
              <a:t>FCCERS</a:t>
            </a:r>
            <a:r>
              <a:rPr lang="en-US" dirty="0" smtClean="0"/>
              <a:t>-R and others) </a:t>
            </a:r>
          </a:p>
          <a:p>
            <a:r>
              <a:rPr lang="en-US" dirty="0" smtClean="0"/>
              <a:t>Child outcome data from assessments </a:t>
            </a:r>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Family Input/Family Survey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sp>
        <p:nvSpPr>
          <p:cNvPr id="4" name="Content Placeholder 3"/>
          <p:cNvSpPr>
            <a:spLocks noGrp="1"/>
          </p:cNvSpPr>
          <p:nvPr>
            <p:ph sz="quarter" idx="1"/>
          </p:nvPr>
        </p:nvSpPr>
        <p:spPr/>
        <p:txBody>
          <a:bodyPr>
            <a:normAutofit/>
          </a:bodyPr>
          <a:lstStyle/>
          <a:p>
            <a:r>
              <a:rPr lang="en-US" dirty="0" smtClean="0"/>
              <a:t>How will you gather and use input or feedback from families?</a:t>
            </a:r>
          </a:p>
          <a:p>
            <a:r>
              <a:rPr lang="en-US" dirty="0" smtClean="0"/>
              <a:t>What kind of input do you want?</a:t>
            </a:r>
          </a:p>
          <a:p>
            <a:pPr lvl="1"/>
            <a:r>
              <a:rPr lang="en-US" dirty="0" smtClean="0"/>
              <a:t>Use the QRIS family survey.</a:t>
            </a:r>
          </a:p>
          <a:p>
            <a:pPr lvl="1"/>
            <a:r>
              <a:rPr lang="en-US" dirty="0" smtClean="0"/>
              <a:t>Gather input in other ways, too.</a:t>
            </a:r>
          </a:p>
          <a:p>
            <a:pPr lvl="1"/>
            <a:r>
              <a:rPr lang="en-US" dirty="0" smtClean="0"/>
              <a:t>What changes have you made after receiving input or feedback from a family?</a:t>
            </a:r>
          </a:p>
          <a:p>
            <a:pPr lvl="2"/>
            <a:r>
              <a:rPr lang="en-US" dirty="0" smtClean="0"/>
              <a:t>Added more fresh fruits and vegetables to your menu?</a:t>
            </a:r>
          </a:p>
          <a:p>
            <a:pPr lvl="2"/>
            <a:r>
              <a:rPr lang="en-US" dirty="0" smtClean="0"/>
              <a:t>Added a child’s favorite book to your library?</a:t>
            </a:r>
          </a:p>
          <a:p>
            <a:pPr lvl="1"/>
            <a:endParaRPr lang="en-US" dirty="0"/>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Provider Self-Evaluation</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sp>
        <p:nvSpPr>
          <p:cNvPr id="4" name="Content Placeholder 3"/>
          <p:cNvSpPr>
            <a:spLocks noGrp="1"/>
          </p:cNvSpPr>
          <p:nvPr>
            <p:ph sz="quarter" idx="1"/>
          </p:nvPr>
        </p:nvSpPr>
        <p:spPr/>
        <p:txBody>
          <a:bodyPr/>
          <a:lstStyle/>
          <a:p>
            <a:r>
              <a:rPr lang="en-US" dirty="0" smtClean="0"/>
              <a:t>How will you evaluate your own skills, knowledge, growth, etc? </a:t>
            </a:r>
          </a:p>
          <a:p>
            <a:r>
              <a:rPr lang="en-US" dirty="0" smtClean="0"/>
              <a:t>How often?</a:t>
            </a:r>
          </a:p>
          <a:p>
            <a:r>
              <a:rPr lang="en-US" dirty="0" smtClean="0"/>
              <a:t>What tools will you use?</a:t>
            </a:r>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Rating scales or evaluation instruments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4" name="Content Placeholder 3"/>
          <p:cNvSpPr>
            <a:spLocks noGrp="1"/>
          </p:cNvSpPr>
          <p:nvPr>
            <p:ph sz="quarter" idx="1"/>
          </p:nvPr>
        </p:nvSpPr>
        <p:spPr/>
        <p:txBody>
          <a:bodyPr/>
          <a:lstStyle/>
          <a:p>
            <a:r>
              <a:rPr lang="en-US" dirty="0" smtClean="0"/>
              <a:t>Choose a rating scale and decide: </a:t>
            </a:r>
          </a:p>
          <a:p>
            <a:pPr lvl="1"/>
            <a:r>
              <a:rPr lang="en-US" dirty="0" smtClean="0"/>
              <a:t>How will you use it?</a:t>
            </a:r>
          </a:p>
          <a:p>
            <a:pPr lvl="1"/>
            <a:r>
              <a:rPr lang="en-US" dirty="0" smtClean="0"/>
              <a:t>How often?</a:t>
            </a:r>
          </a:p>
          <a:p>
            <a:pPr lvl="1"/>
            <a:r>
              <a:rPr lang="en-US" dirty="0" smtClean="0"/>
              <a:t>Will someone help you?</a:t>
            </a:r>
          </a:p>
          <a:p>
            <a:r>
              <a:rPr lang="en-US" dirty="0" smtClean="0"/>
              <a:t>Options:</a:t>
            </a:r>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5" descr="business administration scale.jpg"/>
          <p:cNvPicPr>
            <a:picLocks noChangeAspect="1"/>
          </p:cNvPicPr>
          <p:nvPr/>
        </p:nvPicPr>
        <p:blipFill>
          <a:blip r:embed="rId3"/>
          <a:stretch>
            <a:fillRect/>
          </a:stretch>
        </p:blipFill>
        <p:spPr>
          <a:xfrm>
            <a:off x="4971288" y="4131130"/>
            <a:ext cx="2926446" cy="2304288"/>
          </a:xfrm>
          <a:prstGeom prst="rect">
            <a:avLst/>
          </a:prstGeom>
        </p:spPr>
      </p:pic>
      <p:pic>
        <p:nvPicPr>
          <p:cNvPr id="7" name="Picture 6" descr="fccers_r_cover.png"/>
          <p:cNvPicPr>
            <a:picLocks noChangeAspect="1"/>
          </p:cNvPicPr>
          <p:nvPr/>
        </p:nvPicPr>
        <p:blipFill>
          <a:blip r:embed="rId4"/>
          <a:stretch>
            <a:fillRect/>
          </a:stretch>
        </p:blipFill>
        <p:spPr>
          <a:xfrm>
            <a:off x="1021080" y="4131493"/>
            <a:ext cx="3123694" cy="2303925"/>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Outside evaluators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
        <p:nvSpPr>
          <p:cNvPr id="4" name="Content Placeholder 3"/>
          <p:cNvSpPr>
            <a:spLocks noGrp="1"/>
          </p:cNvSpPr>
          <p:nvPr>
            <p:ph sz="quarter" idx="1"/>
          </p:nvPr>
        </p:nvSpPr>
        <p:spPr/>
        <p:txBody>
          <a:bodyPr/>
          <a:lstStyle/>
          <a:p>
            <a:r>
              <a:rPr lang="en-US" dirty="0" smtClean="0"/>
              <a:t>How will you have your program evaluated?</a:t>
            </a:r>
          </a:p>
          <a:p>
            <a:pPr lvl="1"/>
            <a:r>
              <a:rPr lang="en-US" dirty="0" smtClean="0"/>
              <a:t>Who will do the evaluation?</a:t>
            </a:r>
          </a:p>
          <a:p>
            <a:pPr lvl="1"/>
            <a:r>
              <a:rPr lang="en-US" dirty="0" smtClean="0"/>
              <a:t>How often?</a:t>
            </a:r>
          </a:p>
          <a:p>
            <a:pPr lvl="1"/>
            <a:r>
              <a:rPr lang="en-US" dirty="0" smtClean="0"/>
              <a:t>What kind of evaluation will be done?</a:t>
            </a:r>
          </a:p>
          <a:p>
            <a:r>
              <a:rPr lang="en-US" dirty="0" smtClean="0"/>
              <a:t>Options:</a:t>
            </a:r>
          </a:p>
          <a:p>
            <a:pPr lvl="1"/>
            <a:r>
              <a:rPr lang="en-US" dirty="0" smtClean="0"/>
              <a:t>USDA food program inspection</a:t>
            </a:r>
          </a:p>
          <a:p>
            <a:pPr lvl="1"/>
            <a:r>
              <a:rPr lang="en-US" dirty="0" smtClean="0"/>
              <a:t>Network Coordinator</a:t>
            </a:r>
          </a:p>
          <a:p>
            <a:pPr lvl="1"/>
            <a:r>
              <a:rPr lang="en-US" dirty="0" smtClean="0"/>
              <a:t>Paid consultants</a:t>
            </a:r>
          </a:p>
          <a:p>
            <a:pPr lvl="1"/>
            <a:r>
              <a:rPr lang="en-US" dirty="0" smtClean="0"/>
              <a:t>Trusted colleagues </a:t>
            </a:r>
            <a:endParaRPr lang="en-US" dirty="0"/>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Child outcome data from assessments </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
        <p:nvSpPr>
          <p:cNvPr id="4" name="Content Placeholder 3"/>
          <p:cNvSpPr>
            <a:spLocks noGrp="1"/>
          </p:cNvSpPr>
          <p:nvPr>
            <p:ph sz="quarter" idx="1"/>
          </p:nvPr>
        </p:nvSpPr>
        <p:spPr/>
        <p:txBody>
          <a:bodyPr/>
          <a:lstStyle/>
          <a:p>
            <a:r>
              <a:rPr lang="en-US" dirty="0" smtClean="0"/>
              <a:t>Formal learning assessments such as Teaching Strategies Gold give teachers and care givers the ability to see the entire group’s progress in learning and development.</a:t>
            </a:r>
          </a:p>
          <a:p>
            <a:r>
              <a:rPr lang="en-US" dirty="0" smtClean="0"/>
              <a:t>How will you use the data made available by formal learning assessments to evaluate your program?</a:t>
            </a:r>
          </a:p>
          <a:p>
            <a:pPr indent="0">
              <a:buNone/>
            </a:pPr>
            <a:r>
              <a:rPr lang="en-US" sz="2400" i="1" dirty="0" smtClean="0"/>
              <a:t>You may need significant training in order to use this evaluation method appropriately.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How can we implement this? </a:t>
            </a:r>
            <a:endParaRPr lang="en-US" dirty="0"/>
          </a:p>
        </p:txBody>
      </p:sp>
      <p:sp>
        <p:nvSpPr>
          <p:cNvPr id="6" name="Content Placeholder 5"/>
          <p:cNvSpPr>
            <a:spLocks noGrp="1"/>
          </p:cNvSpPr>
          <p:nvPr>
            <p:ph sz="quarter" idx="1"/>
          </p:nvPr>
        </p:nvSpPr>
        <p:spPr>
          <a:xfrm>
            <a:off x="609600" y="1589567"/>
            <a:ext cx="3886200" cy="5005786"/>
          </a:xfrm>
        </p:spPr>
        <p:txBody>
          <a:bodyPr>
            <a:normAutofit fontScale="85000" lnSpcReduction="20000"/>
          </a:bodyPr>
          <a:lstStyle/>
          <a:p>
            <a:pPr marL="0" indent="0">
              <a:buNone/>
            </a:pPr>
            <a:r>
              <a:rPr lang="en-US" dirty="0" smtClean="0"/>
              <a:t>Sources for program evaluation include information from three, four, or all of the five sources listed. </a:t>
            </a:r>
          </a:p>
          <a:p>
            <a:pPr marL="0" indent="0">
              <a:buNone/>
            </a:pPr>
            <a:r>
              <a:rPr lang="en-US" dirty="0" smtClean="0"/>
              <a:t>Evidence: </a:t>
            </a:r>
          </a:p>
          <a:p>
            <a:r>
              <a:rPr lang="en-US" dirty="0" smtClean="0"/>
              <a:t>Written description of your annual process for program evaluation using three, four, or all  five of the sources. </a:t>
            </a:r>
          </a:p>
          <a:p>
            <a:r>
              <a:rPr lang="en-US" dirty="0" smtClean="0"/>
              <a:t>Written example of a modification made in response to an evaluation. </a:t>
            </a:r>
            <a:endParaRPr lang="en-US"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grpSp>
        <p:nvGrpSpPr>
          <p:cNvPr id="79" name="Group 78"/>
          <p:cNvGrpSpPr/>
          <p:nvPr/>
        </p:nvGrpSpPr>
        <p:grpSpPr>
          <a:xfrm>
            <a:off x="5328999" y="1552111"/>
            <a:ext cx="2697401" cy="5165378"/>
            <a:chOff x="4674140" y="1576953"/>
            <a:chExt cx="2697401" cy="5165378"/>
          </a:xfrm>
        </p:grpSpPr>
        <p:grpSp>
          <p:nvGrpSpPr>
            <p:cNvPr id="80" name="Group 238"/>
            <p:cNvGrpSpPr/>
            <p:nvPr/>
          </p:nvGrpSpPr>
          <p:grpSpPr>
            <a:xfrm>
              <a:off x="5452103" y="1576953"/>
              <a:ext cx="1919438" cy="5165378"/>
              <a:chOff x="5452103" y="1576953"/>
              <a:chExt cx="1919438" cy="5165378"/>
            </a:xfrm>
          </p:grpSpPr>
          <p:grpSp>
            <p:nvGrpSpPr>
              <p:cNvPr id="92" name="Group 7"/>
              <p:cNvGrpSpPr/>
              <p:nvPr/>
            </p:nvGrpSpPr>
            <p:grpSpPr>
              <a:xfrm>
                <a:off x="5452103" y="1576953"/>
                <a:ext cx="1919438" cy="874417"/>
                <a:chOff x="2026595" y="939473"/>
                <a:chExt cx="3197158" cy="1623306"/>
              </a:xfrm>
            </p:grpSpPr>
            <p:grpSp>
              <p:nvGrpSpPr>
                <p:cNvPr id="211" name="Group 39"/>
                <p:cNvGrpSpPr/>
                <p:nvPr/>
              </p:nvGrpSpPr>
              <p:grpSpPr>
                <a:xfrm>
                  <a:off x="2026595" y="939473"/>
                  <a:ext cx="3197158" cy="1008888"/>
                  <a:chOff x="2026595" y="939473"/>
                  <a:chExt cx="3197158" cy="1008888"/>
                </a:xfrm>
              </p:grpSpPr>
              <p:grpSp>
                <p:nvGrpSpPr>
                  <p:cNvPr id="216" name="Group 24"/>
                  <p:cNvGrpSpPr/>
                  <p:nvPr/>
                </p:nvGrpSpPr>
                <p:grpSpPr>
                  <a:xfrm>
                    <a:off x="2026595" y="939473"/>
                    <a:ext cx="911157" cy="914400"/>
                    <a:chOff x="1828800" y="1600200"/>
                    <a:chExt cx="911157" cy="904672"/>
                  </a:xfrm>
                </p:grpSpPr>
                <p:sp>
                  <p:nvSpPr>
                    <p:cNvPr id="227" name="Oval 22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8" name="Oval 22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0"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1" name="Arc 260"/>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17" name="Group 22"/>
                  <p:cNvGrpSpPr/>
                  <p:nvPr/>
                </p:nvGrpSpPr>
                <p:grpSpPr>
                  <a:xfrm>
                    <a:off x="3169596" y="939473"/>
                    <a:ext cx="911157" cy="914400"/>
                    <a:chOff x="2525949" y="3429000"/>
                    <a:chExt cx="911157" cy="904672"/>
                  </a:xfrm>
                </p:grpSpPr>
                <p:sp>
                  <p:nvSpPr>
                    <p:cNvPr id="223" name="Oval 222"/>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4" name="Oval 223"/>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 name="Oval 224"/>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6" name="Straight Connector 22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218" name="Group 38"/>
                  <p:cNvGrpSpPr/>
                  <p:nvPr/>
                </p:nvGrpSpPr>
                <p:grpSpPr>
                  <a:xfrm>
                    <a:off x="4312596" y="939473"/>
                    <a:ext cx="911157" cy="1008888"/>
                    <a:chOff x="4312596" y="939473"/>
                    <a:chExt cx="911157" cy="1008888"/>
                  </a:xfrm>
                </p:grpSpPr>
                <p:sp>
                  <p:nvSpPr>
                    <p:cNvPr id="219" name="Oval 218"/>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Oval 17"/>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Oval 18"/>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Arc 19"/>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212" name="Group 34"/>
                <p:cNvGrpSpPr/>
                <p:nvPr/>
              </p:nvGrpSpPr>
              <p:grpSpPr>
                <a:xfrm>
                  <a:off x="2230876" y="2105579"/>
                  <a:ext cx="2770355" cy="457200"/>
                  <a:chOff x="2811293" y="2971800"/>
                  <a:chExt cx="2770355" cy="457200"/>
                </a:xfrm>
              </p:grpSpPr>
              <p:sp>
                <p:nvSpPr>
                  <p:cNvPr id="213" name="Rectangle 212"/>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Rectangle 213"/>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5" name="Rectangle 12"/>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93" name="Rectangle 92"/>
              <p:cNvSpPr/>
              <p:nvPr/>
            </p:nvSpPr>
            <p:spPr>
              <a:xfrm>
                <a:off x="5452103" y="1984767"/>
                <a:ext cx="457200" cy="646331"/>
              </a:xfrm>
              <a:prstGeom prst="rect">
                <a:avLst/>
              </a:prstGeom>
            </p:spPr>
            <p:txBody>
              <a:bodyPr wrap="square">
                <a:spAutoFit/>
              </a:bodyPr>
              <a:lstStyle/>
              <a:p>
                <a:r>
                  <a:rPr lang="en-US" sz="3600" b="1" i="1" dirty="0" smtClean="0">
                    <a:sym typeface="Wingdings"/>
                  </a:rPr>
                  <a:t></a:t>
                </a:r>
                <a:endParaRPr lang="en-US" sz="3600" b="1" dirty="0"/>
              </a:p>
            </p:txBody>
          </p:sp>
          <p:grpSp>
            <p:nvGrpSpPr>
              <p:cNvPr id="94" name="Group 95"/>
              <p:cNvGrpSpPr/>
              <p:nvPr/>
            </p:nvGrpSpPr>
            <p:grpSpPr>
              <a:xfrm>
                <a:off x="5452103" y="2606456"/>
                <a:ext cx="1919438" cy="874417"/>
                <a:chOff x="2026595" y="939473"/>
                <a:chExt cx="3197158" cy="1623306"/>
              </a:xfrm>
            </p:grpSpPr>
            <p:grpSp>
              <p:nvGrpSpPr>
                <p:cNvPr id="191" name="Group 39"/>
                <p:cNvGrpSpPr/>
                <p:nvPr/>
              </p:nvGrpSpPr>
              <p:grpSpPr>
                <a:xfrm>
                  <a:off x="2026595" y="939473"/>
                  <a:ext cx="3197158" cy="1008888"/>
                  <a:chOff x="2026595" y="939473"/>
                  <a:chExt cx="3197158" cy="1008888"/>
                </a:xfrm>
              </p:grpSpPr>
              <p:grpSp>
                <p:nvGrpSpPr>
                  <p:cNvPr id="196" name="Group 24"/>
                  <p:cNvGrpSpPr/>
                  <p:nvPr/>
                </p:nvGrpSpPr>
                <p:grpSpPr>
                  <a:xfrm>
                    <a:off x="2026595" y="939473"/>
                    <a:ext cx="911157" cy="914400"/>
                    <a:chOff x="1828800" y="1600200"/>
                    <a:chExt cx="911157" cy="904672"/>
                  </a:xfrm>
                </p:grpSpPr>
                <p:sp>
                  <p:nvSpPr>
                    <p:cNvPr id="207" name="Oval 20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8" name="Oval 20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9"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Arc 209"/>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97" name="Group 22"/>
                  <p:cNvGrpSpPr/>
                  <p:nvPr/>
                </p:nvGrpSpPr>
                <p:grpSpPr>
                  <a:xfrm>
                    <a:off x="3169596" y="939473"/>
                    <a:ext cx="911157" cy="914400"/>
                    <a:chOff x="2525949" y="3429000"/>
                    <a:chExt cx="911157" cy="904672"/>
                  </a:xfrm>
                </p:grpSpPr>
                <p:sp>
                  <p:nvSpPr>
                    <p:cNvPr id="203" name="Oval 202"/>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Oval 203"/>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5" name="Oval 204"/>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06" name="Straight Connector 20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98" name="Group 38"/>
                  <p:cNvGrpSpPr/>
                  <p:nvPr/>
                </p:nvGrpSpPr>
                <p:grpSpPr>
                  <a:xfrm>
                    <a:off x="4312596" y="939473"/>
                    <a:ext cx="911157" cy="1008888"/>
                    <a:chOff x="4312596" y="939473"/>
                    <a:chExt cx="911157" cy="1008888"/>
                  </a:xfrm>
                </p:grpSpPr>
                <p:sp>
                  <p:nvSpPr>
                    <p:cNvPr id="199" name="Oval 198"/>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Oval 199"/>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Oval 200"/>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Arc 201"/>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192" name="Group 34"/>
                <p:cNvGrpSpPr/>
                <p:nvPr/>
              </p:nvGrpSpPr>
              <p:grpSpPr>
                <a:xfrm>
                  <a:off x="2230876" y="2105579"/>
                  <a:ext cx="2770355" cy="457200"/>
                  <a:chOff x="2811293" y="2971800"/>
                  <a:chExt cx="2770355" cy="457200"/>
                </a:xfrm>
              </p:grpSpPr>
              <p:sp>
                <p:nvSpPr>
                  <p:cNvPr id="193" name="Rectangle 192"/>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Rectangle 193"/>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Rectangle 194"/>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5" name="Group 116"/>
              <p:cNvGrpSpPr/>
              <p:nvPr/>
            </p:nvGrpSpPr>
            <p:grpSpPr>
              <a:xfrm>
                <a:off x="5452103" y="3635959"/>
                <a:ext cx="1919438" cy="874417"/>
                <a:chOff x="2026595" y="939473"/>
                <a:chExt cx="3197158" cy="1623306"/>
              </a:xfrm>
            </p:grpSpPr>
            <p:grpSp>
              <p:nvGrpSpPr>
                <p:cNvPr id="171" name="Group 39"/>
                <p:cNvGrpSpPr/>
                <p:nvPr/>
              </p:nvGrpSpPr>
              <p:grpSpPr>
                <a:xfrm>
                  <a:off x="2026595" y="939473"/>
                  <a:ext cx="3197158" cy="1008888"/>
                  <a:chOff x="2026595" y="939473"/>
                  <a:chExt cx="3197158" cy="1008888"/>
                </a:xfrm>
              </p:grpSpPr>
              <p:grpSp>
                <p:nvGrpSpPr>
                  <p:cNvPr id="176" name="Group 24"/>
                  <p:cNvGrpSpPr/>
                  <p:nvPr/>
                </p:nvGrpSpPr>
                <p:grpSpPr>
                  <a:xfrm>
                    <a:off x="2026595" y="939473"/>
                    <a:ext cx="911157" cy="914400"/>
                    <a:chOff x="1828800" y="1600200"/>
                    <a:chExt cx="911157" cy="904672"/>
                  </a:xfrm>
                </p:grpSpPr>
                <p:sp>
                  <p:nvSpPr>
                    <p:cNvPr id="187" name="Oval 18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Oval 18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Arc 189"/>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77" name="Group 22"/>
                  <p:cNvGrpSpPr/>
                  <p:nvPr/>
                </p:nvGrpSpPr>
                <p:grpSpPr>
                  <a:xfrm>
                    <a:off x="3169596" y="939473"/>
                    <a:ext cx="911157" cy="914400"/>
                    <a:chOff x="2525949" y="3429000"/>
                    <a:chExt cx="911157" cy="904672"/>
                  </a:xfrm>
                </p:grpSpPr>
                <p:sp>
                  <p:nvSpPr>
                    <p:cNvPr id="183" name="Oval 182"/>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Oval 183"/>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Oval 184"/>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6" name="Straight Connector 18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78" name="Group 38"/>
                  <p:cNvGrpSpPr/>
                  <p:nvPr/>
                </p:nvGrpSpPr>
                <p:grpSpPr>
                  <a:xfrm>
                    <a:off x="4312596" y="939473"/>
                    <a:ext cx="911157" cy="1008888"/>
                    <a:chOff x="4312596" y="939473"/>
                    <a:chExt cx="911157" cy="1008888"/>
                  </a:xfrm>
                </p:grpSpPr>
                <p:sp>
                  <p:nvSpPr>
                    <p:cNvPr id="179" name="Oval 178"/>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179"/>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180"/>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Arc 181"/>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172" name="Group 34"/>
                <p:cNvGrpSpPr/>
                <p:nvPr/>
              </p:nvGrpSpPr>
              <p:grpSpPr>
                <a:xfrm>
                  <a:off x="2230876" y="2105579"/>
                  <a:ext cx="2770355" cy="457200"/>
                  <a:chOff x="2811293" y="2971800"/>
                  <a:chExt cx="2770355" cy="457200"/>
                </a:xfrm>
              </p:grpSpPr>
              <p:sp>
                <p:nvSpPr>
                  <p:cNvPr id="173" name="Rectangle 172"/>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Rectangle 173"/>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Rectangle 174"/>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6" name="Group 137"/>
              <p:cNvGrpSpPr/>
              <p:nvPr/>
            </p:nvGrpSpPr>
            <p:grpSpPr>
              <a:xfrm>
                <a:off x="5452103" y="4665462"/>
                <a:ext cx="1919438" cy="874417"/>
                <a:chOff x="2026595" y="939473"/>
                <a:chExt cx="3197158" cy="1623306"/>
              </a:xfrm>
            </p:grpSpPr>
            <p:grpSp>
              <p:nvGrpSpPr>
                <p:cNvPr id="122" name="Group 39"/>
                <p:cNvGrpSpPr/>
                <p:nvPr/>
              </p:nvGrpSpPr>
              <p:grpSpPr>
                <a:xfrm>
                  <a:off x="2026595" y="939473"/>
                  <a:ext cx="3197158" cy="1008888"/>
                  <a:chOff x="2026595" y="939473"/>
                  <a:chExt cx="3197158" cy="1008888"/>
                </a:xfrm>
              </p:grpSpPr>
              <p:grpSp>
                <p:nvGrpSpPr>
                  <p:cNvPr id="127" name="Group 24"/>
                  <p:cNvGrpSpPr/>
                  <p:nvPr/>
                </p:nvGrpSpPr>
                <p:grpSpPr>
                  <a:xfrm>
                    <a:off x="2026595" y="939473"/>
                    <a:ext cx="911157" cy="914400"/>
                    <a:chOff x="1828800" y="1600200"/>
                    <a:chExt cx="911157" cy="904672"/>
                  </a:xfrm>
                </p:grpSpPr>
                <p:sp>
                  <p:nvSpPr>
                    <p:cNvPr id="167" name="Oval 166"/>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167"/>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Arc 169"/>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28" name="Group 22"/>
                  <p:cNvGrpSpPr/>
                  <p:nvPr/>
                </p:nvGrpSpPr>
                <p:grpSpPr>
                  <a:xfrm>
                    <a:off x="3169596" y="939473"/>
                    <a:ext cx="911157" cy="914400"/>
                    <a:chOff x="2525949" y="3429000"/>
                    <a:chExt cx="911157" cy="904672"/>
                  </a:xfrm>
                </p:grpSpPr>
                <p:sp>
                  <p:nvSpPr>
                    <p:cNvPr id="134" name="Oval 133"/>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Oval 134"/>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Oval 135"/>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6" name="Straight Connector 165"/>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29" name="Group 38"/>
                  <p:cNvGrpSpPr/>
                  <p:nvPr/>
                </p:nvGrpSpPr>
                <p:grpSpPr>
                  <a:xfrm>
                    <a:off x="4312596" y="939473"/>
                    <a:ext cx="911157" cy="1008888"/>
                    <a:chOff x="4312596" y="939473"/>
                    <a:chExt cx="911157" cy="1008888"/>
                  </a:xfrm>
                </p:grpSpPr>
                <p:sp>
                  <p:nvSpPr>
                    <p:cNvPr id="130" name="Oval 129"/>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Oval 130"/>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Oval 131"/>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Arc 132"/>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123" name="Group 34"/>
                <p:cNvGrpSpPr/>
                <p:nvPr/>
              </p:nvGrpSpPr>
              <p:grpSpPr>
                <a:xfrm>
                  <a:off x="2230876" y="2105579"/>
                  <a:ext cx="2770355" cy="457200"/>
                  <a:chOff x="2811293" y="2971800"/>
                  <a:chExt cx="2770355" cy="457200"/>
                </a:xfrm>
              </p:grpSpPr>
              <p:sp>
                <p:nvSpPr>
                  <p:cNvPr id="124" name="Rectangle 123"/>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Rectangle 124"/>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Rectangle 125"/>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7" name="Group 158"/>
              <p:cNvGrpSpPr/>
              <p:nvPr/>
            </p:nvGrpSpPr>
            <p:grpSpPr>
              <a:xfrm>
                <a:off x="5452103" y="5694965"/>
                <a:ext cx="1919438" cy="874417"/>
                <a:chOff x="2026595" y="939473"/>
                <a:chExt cx="3197158" cy="1623306"/>
              </a:xfrm>
            </p:grpSpPr>
            <p:grpSp>
              <p:nvGrpSpPr>
                <p:cNvPr id="102" name="Group 39"/>
                <p:cNvGrpSpPr/>
                <p:nvPr/>
              </p:nvGrpSpPr>
              <p:grpSpPr>
                <a:xfrm>
                  <a:off x="2026595" y="939473"/>
                  <a:ext cx="3197158" cy="1008888"/>
                  <a:chOff x="2026595" y="939473"/>
                  <a:chExt cx="3197158" cy="1008888"/>
                </a:xfrm>
              </p:grpSpPr>
              <p:grpSp>
                <p:nvGrpSpPr>
                  <p:cNvPr id="107" name="Group 24"/>
                  <p:cNvGrpSpPr/>
                  <p:nvPr/>
                </p:nvGrpSpPr>
                <p:grpSpPr>
                  <a:xfrm>
                    <a:off x="2026595" y="939473"/>
                    <a:ext cx="911157" cy="914400"/>
                    <a:chOff x="1828800" y="1600200"/>
                    <a:chExt cx="911157" cy="904672"/>
                  </a:xfrm>
                </p:grpSpPr>
                <p:sp>
                  <p:nvSpPr>
                    <p:cNvPr id="118" name="Oval 117"/>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118"/>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Arc 120"/>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08" name="Group 22"/>
                  <p:cNvGrpSpPr/>
                  <p:nvPr/>
                </p:nvGrpSpPr>
                <p:grpSpPr>
                  <a:xfrm>
                    <a:off x="3169596" y="939473"/>
                    <a:ext cx="911157" cy="914400"/>
                    <a:chOff x="2525949" y="3429000"/>
                    <a:chExt cx="911157" cy="904672"/>
                  </a:xfrm>
                </p:grpSpPr>
                <p:sp>
                  <p:nvSpPr>
                    <p:cNvPr id="114" name="Oval 113"/>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114"/>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115"/>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7" name="Straight Connector 116"/>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109" name="Group 38"/>
                  <p:cNvGrpSpPr/>
                  <p:nvPr/>
                </p:nvGrpSpPr>
                <p:grpSpPr>
                  <a:xfrm>
                    <a:off x="4312596" y="939473"/>
                    <a:ext cx="911157" cy="1008888"/>
                    <a:chOff x="4312596" y="939473"/>
                    <a:chExt cx="911157" cy="1008888"/>
                  </a:xfrm>
                </p:grpSpPr>
                <p:sp>
                  <p:nvSpPr>
                    <p:cNvPr id="110" name="Oval 109"/>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110"/>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111"/>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Arc 112"/>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103" name="Group 34"/>
                <p:cNvGrpSpPr/>
                <p:nvPr/>
              </p:nvGrpSpPr>
              <p:grpSpPr>
                <a:xfrm>
                  <a:off x="2230876" y="2105579"/>
                  <a:ext cx="2770355" cy="457200"/>
                  <a:chOff x="2811293" y="2971800"/>
                  <a:chExt cx="2770355" cy="457200"/>
                </a:xfrm>
              </p:grpSpPr>
              <p:sp>
                <p:nvSpPr>
                  <p:cNvPr id="104" name="Rectangle 103"/>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98" name="Rectangle 97"/>
              <p:cNvSpPr/>
              <p:nvPr/>
            </p:nvSpPr>
            <p:spPr>
              <a:xfrm>
                <a:off x="5452103" y="3014270"/>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99" name="Rectangle 98"/>
              <p:cNvSpPr/>
              <p:nvPr/>
            </p:nvSpPr>
            <p:spPr>
              <a:xfrm>
                <a:off x="5452103" y="4019131"/>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100" name="Rectangle 99"/>
              <p:cNvSpPr/>
              <p:nvPr/>
            </p:nvSpPr>
            <p:spPr>
              <a:xfrm>
                <a:off x="5486400" y="6096000"/>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101" name="Rectangle 100"/>
              <p:cNvSpPr/>
              <p:nvPr/>
            </p:nvSpPr>
            <p:spPr>
              <a:xfrm>
                <a:off x="5452103" y="5073277"/>
                <a:ext cx="457200" cy="646331"/>
              </a:xfrm>
              <a:prstGeom prst="rect">
                <a:avLst/>
              </a:prstGeom>
            </p:spPr>
            <p:txBody>
              <a:bodyPr wrap="square">
                <a:spAutoFit/>
              </a:bodyPr>
              <a:lstStyle/>
              <a:p>
                <a:r>
                  <a:rPr lang="en-US" sz="3600" b="1" i="1" dirty="0" smtClean="0">
                    <a:sym typeface="Wingdings"/>
                  </a:rPr>
                  <a:t></a:t>
                </a:r>
                <a:endParaRPr lang="en-US" sz="3600" b="1" dirty="0"/>
              </a:p>
            </p:txBody>
          </p:sp>
        </p:grpSp>
        <p:sp>
          <p:nvSpPr>
            <p:cNvPr id="85" name="TextBox 84"/>
            <p:cNvSpPr txBox="1"/>
            <p:nvPr/>
          </p:nvSpPr>
          <p:spPr>
            <a:xfrm>
              <a:off x="4674140" y="1620880"/>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1.</a:t>
              </a:r>
              <a:endParaRPr lang="en-US" sz="3200" dirty="0">
                <a:latin typeface="Arial" pitchFamily="34" charset="0"/>
                <a:cs typeface="Arial" pitchFamily="34" charset="0"/>
              </a:endParaRPr>
            </a:p>
          </p:txBody>
        </p:sp>
        <p:sp>
          <p:nvSpPr>
            <p:cNvPr id="86" name="TextBox 85"/>
            <p:cNvSpPr txBox="1"/>
            <p:nvPr/>
          </p:nvSpPr>
          <p:spPr>
            <a:xfrm>
              <a:off x="4674140" y="2682955"/>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2.</a:t>
              </a:r>
              <a:endParaRPr lang="en-US" sz="3200" dirty="0">
                <a:latin typeface="Arial" pitchFamily="34" charset="0"/>
                <a:cs typeface="Arial" pitchFamily="34" charset="0"/>
              </a:endParaRPr>
            </a:p>
          </p:txBody>
        </p:sp>
        <p:sp>
          <p:nvSpPr>
            <p:cNvPr id="89" name="TextBox 88"/>
            <p:cNvSpPr txBox="1"/>
            <p:nvPr/>
          </p:nvSpPr>
          <p:spPr>
            <a:xfrm>
              <a:off x="4674140" y="3745030"/>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3.</a:t>
              </a:r>
              <a:endParaRPr lang="en-US" sz="3200" dirty="0">
                <a:latin typeface="Arial" pitchFamily="34" charset="0"/>
                <a:cs typeface="Arial" pitchFamily="34" charset="0"/>
              </a:endParaRPr>
            </a:p>
          </p:txBody>
        </p:sp>
        <p:sp>
          <p:nvSpPr>
            <p:cNvPr id="90" name="TextBox 89"/>
            <p:cNvSpPr txBox="1"/>
            <p:nvPr/>
          </p:nvSpPr>
          <p:spPr>
            <a:xfrm>
              <a:off x="4674140" y="4807105"/>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4.</a:t>
              </a:r>
              <a:endParaRPr lang="en-US" sz="3200" dirty="0">
                <a:latin typeface="Arial" pitchFamily="34" charset="0"/>
                <a:cs typeface="Arial" pitchFamily="34" charset="0"/>
              </a:endParaRPr>
            </a:p>
          </p:txBody>
        </p:sp>
        <p:sp>
          <p:nvSpPr>
            <p:cNvPr id="91" name="TextBox 90"/>
            <p:cNvSpPr txBox="1"/>
            <p:nvPr/>
          </p:nvSpPr>
          <p:spPr>
            <a:xfrm>
              <a:off x="4674140" y="5869179"/>
              <a:ext cx="675822" cy="584775"/>
            </a:xfrm>
            <a:prstGeom prst="rect">
              <a:avLst/>
            </a:prstGeom>
            <a:noFill/>
          </p:spPr>
          <p:txBody>
            <a:bodyPr wrap="square" rtlCol="0">
              <a:spAutoFit/>
            </a:bodyPr>
            <a:lstStyle/>
            <a:p>
              <a:r>
                <a:rPr lang="en-US" sz="3200" dirty="0" smtClean="0">
                  <a:latin typeface="Arial" pitchFamily="34" charset="0"/>
                  <a:cs typeface="Arial" pitchFamily="34" charset="0"/>
                </a:rPr>
                <a:t>5.</a:t>
              </a:r>
              <a:endParaRPr lang="en-US" sz="3200" dirty="0">
                <a:latin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Include in your description…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graphicFrame>
        <p:nvGraphicFramePr>
          <p:cNvPr id="11" name="Content Placeholder 10"/>
          <p:cNvGraphicFramePr>
            <a:graphicFrameLocks noGrp="1"/>
          </p:cNvGraphicFramePr>
          <p:nvPr>
            <p:ph sz="quarter" idx="1"/>
          </p:nvPr>
        </p:nvGraphicFramePr>
        <p:xfrm>
          <a:off x="612775" y="1922030"/>
          <a:ext cx="8153400" cy="4119880"/>
        </p:xfrm>
        <a:graphic>
          <a:graphicData uri="http://schemas.openxmlformats.org/drawingml/2006/table">
            <a:tbl>
              <a:tblPr firstRow="1" bandRow="1">
                <a:tableStyleId>{5C22544A-7EE6-4342-B048-85BDC9FD1C3A}</a:tableStyleId>
              </a:tblPr>
              <a:tblGrid>
                <a:gridCol w="1630680"/>
                <a:gridCol w="1630680"/>
                <a:gridCol w="1630680"/>
                <a:gridCol w="1630680"/>
                <a:gridCol w="1630680"/>
              </a:tblGrid>
              <a:tr h="370840">
                <a:tc>
                  <a:txBody>
                    <a:bodyPr/>
                    <a:lstStyle/>
                    <a:p>
                      <a:r>
                        <a:rPr lang="en-US" dirty="0" smtClean="0"/>
                        <a:t>Evaluation</a:t>
                      </a:r>
                      <a:r>
                        <a:rPr lang="en-US" baseline="0" dirty="0" smtClean="0"/>
                        <a:t> source</a:t>
                      </a:r>
                      <a:endParaRPr lang="en-US" dirty="0"/>
                    </a:p>
                  </a:txBody>
                  <a:tcPr/>
                </a:tc>
                <a:tc>
                  <a:txBody>
                    <a:bodyPr/>
                    <a:lstStyle/>
                    <a:p>
                      <a:r>
                        <a:rPr lang="en-US" dirty="0" smtClean="0"/>
                        <a:t>Method</a:t>
                      </a:r>
                      <a:endParaRPr lang="en-US" dirty="0"/>
                    </a:p>
                  </a:txBody>
                  <a:tcPr/>
                </a:tc>
                <a:tc>
                  <a:txBody>
                    <a:bodyPr/>
                    <a:lstStyle/>
                    <a:p>
                      <a:r>
                        <a:rPr lang="en-US" dirty="0" smtClean="0"/>
                        <a:t>How much?</a:t>
                      </a:r>
                      <a:endParaRPr lang="en-US" dirty="0"/>
                    </a:p>
                  </a:txBody>
                  <a:tcPr/>
                </a:tc>
                <a:tc>
                  <a:txBody>
                    <a:bodyPr/>
                    <a:lstStyle/>
                    <a:p>
                      <a:r>
                        <a:rPr lang="en-US" dirty="0" smtClean="0"/>
                        <a:t>How often?</a:t>
                      </a:r>
                      <a:endParaRPr lang="en-US" dirty="0"/>
                    </a:p>
                  </a:txBody>
                  <a:tcPr/>
                </a:tc>
                <a:tc>
                  <a:txBody>
                    <a:bodyPr/>
                    <a:lstStyle/>
                    <a:p>
                      <a:r>
                        <a:rPr lang="en-US" dirty="0" smtClean="0"/>
                        <a:t>Who?</a:t>
                      </a:r>
                      <a:endParaRPr lang="en-US" dirty="0"/>
                    </a:p>
                  </a:txBody>
                  <a:tcPr/>
                </a:tc>
              </a:tr>
              <a:tr h="370840">
                <a:tc>
                  <a:txBody>
                    <a:bodyPr/>
                    <a:lstStyle/>
                    <a:p>
                      <a:r>
                        <a:rPr lang="en-US" dirty="0" smtClean="0"/>
                        <a:t>Rating Scale</a:t>
                      </a:r>
                      <a:endParaRPr lang="en-US" dirty="0"/>
                    </a:p>
                  </a:txBody>
                  <a:tcPr anchor="ctr"/>
                </a:tc>
                <a:tc>
                  <a:txBody>
                    <a:bodyPr/>
                    <a:lstStyle/>
                    <a:p>
                      <a:r>
                        <a:rPr lang="en-US" dirty="0" err="1" smtClean="0"/>
                        <a:t>FCCERS</a:t>
                      </a:r>
                      <a:endParaRPr lang="en-US" dirty="0"/>
                    </a:p>
                  </a:txBody>
                  <a:tcPr anchor="ctr"/>
                </a:tc>
                <a:tc>
                  <a:txBody>
                    <a:bodyPr/>
                    <a:lstStyle/>
                    <a:p>
                      <a:r>
                        <a:rPr lang="en-US" dirty="0" smtClean="0"/>
                        <a:t>1 section</a:t>
                      </a:r>
                      <a:endParaRPr lang="en-US" dirty="0"/>
                    </a:p>
                  </a:txBody>
                  <a:tcPr anchor="ctr"/>
                </a:tc>
                <a:tc>
                  <a:txBody>
                    <a:bodyPr/>
                    <a:lstStyle/>
                    <a:p>
                      <a:r>
                        <a:rPr lang="en-US" dirty="0" smtClean="0"/>
                        <a:t>4 times / year</a:t>
                      </a:r>
                      <a:endParaRPr lang="en-US" dirty="0"/>
                    </a:p>
                  </a:txBody>
                  <a:tcPr anchor="ctr"/>
                </a:tc>
                <a:tc>
                  <a:txBody>
                    <a:bodyPr/>
                    <a:lstStyle/>
                    <a:p>
                      <a:r>
                        <a:rPr lang="en-US" dirty="0" smtClean="0"/>
                        <a:t>Provider</a:t>
                      </a:r>
                      <a:endParaRPr lang="en-US" dirty="0"/>
                    </a:p>
                  </a:txBody>
                  <a:tcPr anchor="ctr"/>
                </a:tc>
              </a:tr>
              <a:tr h="370840">
                <a:tc>
                  <a:txBody>
                    <a:bodyPr/>
                    <a:lstStyle/>
                    <a:p>
                      <a:r>
                        <a:rPr lang="en-US" dirty="0" smtClean="0"/>
                        <a:t>Family input</a:t>
                      </a:r>
                      <a:endParaRPr lang="en-US" dirty="0"/>
                    </a:p>
                  </a:txBody>
                  <a:tcPr anchor="ctr"/>
                </a:tc>
                <a:tc>
                  <a:txBody>
                    <a:bodyPr/>
                    <a:lstStyle/>
                    <a:p>
                      <a:r>
                        <a:rPr lang="en-US" dirty="0" smtClean="0"/>
                        <a:t>QRIS Family Survey</a:t>
                      </a:r>
                      <a:endParaRPr lang="en-US" dirty="0"/>
                    </a:p>
                  </a:txBody>
                  <a:tcPr anchor="ctr"/>
                </a:tc>
                <a:tc>
                  <a:txBody>
                    <a:bodyPr/>
                    <a:lstStyle/>
                    <a:p>
                      <a:r>
                        <a:rPr lang="en-US" dirty="0" smtClean="0"/>
                        <a:t>≥ 75% of families</a:t>
                      </a:r>
                      <a:endParaRPr lang="en-US" dirty="0"/>
                    </a:p>
                  </a:txBody>
                  <a:tcPr anchor="ctr"/>
                </a:tc>
                <a:tc>
                  <a:txBody>
                    <a:bodyPr/>
                    <a:lstStyle/>
                    <a:p>
                      <a:r>
                        <a:rPr lang="en-US" dirty="0" smtClean="0"/>
                        <a:t>Every</a:t>
                      </a:r>
                      <a:r>
                        <a:rPr lang="en-US" baseline="0" dirty="0" smtClean="0"/>
                        <a:t> October</a:t>
                      </a:r>
                      <a:endParaRPr lang="en-US" dirty="0"/>
                    </a:p>
                  </a:txBody>
                  <a:tcPr anchor="ctr"/>
                </a:tc>
                <a:tc>
                  <a:txBody>
                    <a:bodyPr/>
                    <a:lstStyle/>
                    <a:p>
                      <a:r>
                        <a:rPr lang="en-US" dirty="0" smtClean="0"/>
                        <a:t>My assistant</a:t>
                      </a:r>
                      <a:endParaRPr lang="en-US" dirty="0"/>
                    </a:p>
                  </a:txBody>
                  <a:tcPr anchor="ctr"/>
                </a:tc>
              </a:tr>
              <a:tr h="370840">
                <a:tc>
                  <a:txBody>
                    <a:bodyPr/>
                    <a:lstStyle/>
                    <a:p>
                      <a:r>
                        <a:rPr lang="en-US" dirty="0" smtClean="0"/>
                        <a:t>Self evaluation</a:t>
                      </a:r>
                      <a:endParaRPr lang="en-US" dirty="0"/>
                    </a:p>
                  </a:txBody>
                  <a:tcPr anchor="ctr"/>
                </a:tc>
                <a:tc>
                  <a:txBody>
                    <a:bodyPr/>
                    <a:lstStyle/>
                    <a:p>
                      <a:r>
                        <a:rPr lang="en-US" dirty="0" smtClean="0"/>
                        <a:t>Online</a:t>
                      </a:r>
                      <a:r>
                        <a:rPr lang="en-US" baseline="0" dirty="0" smtClean="0"/>
                        <a:t> Self-Evaluation tool </a:t>
                      </a:r>
                      <a:endParaRPr lang="en-US" dirty="0"/>
                    </a:p>
                  </a:txBody>
                  <a:tcPr anchor="ctr"/>
                </a:tc>
                <a:tc>
                  <a:txBody>
                    <a:bodyPr/>
                    <a:lstStyle/>
                    <a:p>
                      <a:r>
                        <a:rPr lang="en-US" dirty="0" smtClean="0"/>
                        <a:t>One</a:t>
                      </a:r>
                      <a:r>
                        <a:rPr lang="en-US" baseline="0" dirty="0" smtClean="0"/>
                        <a:t> competency area</a:t>
                      </a:r>
                      <a:endParaRPr lang="en-US" dirty="0"/>
                    </a:p>
                  </a:txBody>
                  <a:tcPr anchor="ctr"/>
                </a:tc>
                <a:tc>
                  <a:txBody>
                    <a:bodyPr/>
                    <a:lstStyle/>
                    <a:p>
                      <a:r>
                        <a:rPr lang="en-US" dirty="0" smtClean="0"/>
                        <a:t>Twice / year</a:t>
                      </a:r>
                      <a:endParaRPr lang="en-US" dirty="0"/>
                    </a:p>
                  </a:txBody>
                  <a:tcPr anchor="ctr"/>
                </a:tc>
                <a:tc>
                  <a:txBody>
                    <a:bodyPr/>
                    <a:lstStyle/>
                    <a:p>
                      <a:r>
                        <a:rPr lang="en-US" dirty="0" smtClean="0"/>
                        <a:t>Provider,</a:t>
                      </a:r>
                      <a:r>
                        <a:rPr lang="en-US" baseline="0" dirty="0" smtClean="0"/>
                        <a:t> </a:t>
                      </a:r>
                      <a:r>
                        <a:rPr lang="en-US" dirty="0" smtClean="0"/>
                        <a:t>Owner, Director, teachers, etc.</a:t>
                      </a:r>
                      <a:endParaRPr lang="en-US" dirty="0"/>
                    </a:p>
                  </a:txBody>
                  <a:tcPr anchor="ctr"/>
                </a:tc>
              </a:tr>
              <a:tr h="370840">
                <a:tc>
                  <a:txBody>
                    <a:bodyPr/>
                    <a:lstStyle/>
                    <a:p>
                      <a:r>
                        <a:rPr lang="en-US" dirty="0" smtClean="0"/>
                        <a:t>Outside evaluator</a:t>
                      </a:r>
                      <a:endParaRPr lang="en-US" dirty="0"/>
                    </a:p>
                  </a:txBody>
                  <a:tcPr anchor="ctr"/>
                </a:tc>
                <a:tc>
                  <a:txBody>
                    <a:bodyPr/>
                    <a:lstStyle/>
                    <a:p>
                      <a:r>
                        <a:rPr lang="en-US" dirty="0" smtClean="0"/>
                        <a:t>USDA inspection</a:t>
                      </a:r>
                      <a:endParaRPr lang="en-US" dirty="0"/>
                    </a:p>
                  </a:txBody>
                  <a:tcPr anchor="ctr"/>
                </a:tc>
                <a:tc>
                  <a:txBody>
                    <a:bodyPr/>
                    <a:lstStyle/>
                    <a:p>
                      <a:r>
                        <a:rPr lang="en-US" dirty="0" smtClean="0"/>
                        <a:t>Complete review</a:t>
                      </a:r>
                      <a:endParaRPr lang="en-US" dirty="0"/>
                    </a:p>
                  </a:txBody>
                  <a:tcPr anchor="ctr"/>
                </a:tc>
                <a:tc>
                  <a:txBody>
                    <a:bodyPr/>
                    <a:lstStyle/>
                    <a:p>
                      <a:r>
                        <a:rPr lang="en-US" dirty="0" smtClean="0"/>
                        <a:t>3 times/year</a:t>
                      </a:r>
                      <a:endParaRPr lang="en-US" dirty="0"/>
                    </a:p>
                  </a:txBody>
                  <a:tcPr anchor="ctr"/>
                </a:tc>
                <a:tc>
                  <a:txBody>
                    <a:bodyPr/>
                    <a:lstStyle/>
                    <a:p>
                      <a:r>
                        <a:rPr lang="en-US" dirty="0" smtClean="0"/>
                        <a:t>USDA monitor</a:t>
                      </a:r>
                      <a:endParaRPr lang="en-US" dirty="0"/>
                    </a:p>
                  </a:txBody>
                  <a:tcPr anchor="ctr"/>
                </a:tc>
              </a:tr>
              <a:tr h="370840">
                <a:tc>
                  <a:txBody>
                    <a:bodyPr/>
                    <a:lstStyle/>
                    <a:p>
                      <a:r>
                        <a:rPr lang="en-US" dirty="0" smtClean="0"/>
                        <a:t>Family</a:t>
                      </a:r>
                      <a:r>
                        <a:rPr lang="en-US" baseline="0" dirty="0" smtClean="0"/>
                        <a:t> input</a:t>
                      </a:r>
                      <a:endParaRPr lang="en-US" dirty="0"/>
                    </a:p>
                  </a:txBody>
                  <a:tcPr anchor="ctr"/>
                </a:tc>
                <a:tc>
                  <a:txBody>
                    <a:bodyPr/>
                    <a:lstStyle/>
                    <a:p>
                      <a:r>
                        <a:rPr lang="en-US" dirty="0" smtClean="0"/>
                        <a:t>Informal</a:t>
                      </a:r>
                      <a:r>
                        <a:rPr lang="en-US" baseline="0" dirty="0" smtClean="0"/>
                        <a:t> surveys</a:t>
                      </a:r>
                      <a:endParaRPr lang="en-US" dirty="0"/>
                    </a:p>
                  </a:txBody>
                  <a:tcPr anchor="ctr"/>
                </a:tc>
                <a:tc>
                  <a:txBody>
                    <a:bodyPr/>
                    <a:lstStyle/>
                    <a:p>
                      <a:r>
                        <a:rPr lang="en-US" dirty="0" smtClean="0"/>
                        <a:t>One question</a:t>
                      </a:r>
                      <a:endParaRPr lang="en-US" dirty="0"/>
                    </a:p>
                  </a:txBody>
                  <a:tcPr anchor="ctr"/>
                </a:tc>
                <a:tc>
                  <a:txBody>
                    <a:bodyPr/>
                    <a:lstStyle/>
                    <a:p>
                      <a:r>
                        <a:rPr lang="en-US" dirty="0" smtClean="0"/>
                        <a:t>Once</a:t>
                      </a:r>
                      <a:r>
                        <a:rPr lang="en-US" baseline="0" dirty="0" smtClean="0"/>
                        <a:t> a week</a:t>
                      </a:r>
                      <a:endParaRPr lang="en-US" dirty="0"/>
                    </a:p>
                  </a:txBody>
                  <a:tcPr anchor="ctr"/>
                </a:tc>
                <a:tc>
                  <a:txBody>
                    <a:bodyPr/>
                    <a:lstStyle/>
                    <a:p>
                      <a:r>
                        <a:rPr lang="en-US" dirty="0" smtClean="0"/>
                        <a:t>Provider</a:t>
                      </a:r>
                      <a:r>
                        <a:rPr lang="en-US" baseline="0" dirty="0" smtClean="0"/>
                        <a:t> or assistant</a:t>
                      </a:r>
                      <a:endParaRPr lang="en-US" dirty="0"/>
                    </a:p>
                  </a:txBody>
                  <a:tcPr anchor="ct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Tree>
    <p:extLst>
      <p:ext uri="{BB962C8B-B14F-4D97-AF65-F5344CB8AC3E}">
        <p14:creationId xmlns="" xmlns:p14="http://schemas.microsoft.com/office/powerpoint/2010/main" val="3684734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609600"/>
            <a:ext cx="6400800" cy="1752600"/>
          </a:xfrm>
        </p:spPr>
        <p:txBody>
          <a:bodyPr>
            <a:normAutofit/>
          </a:bodyPr>
          <a:lstStyle/>
          <a:p>
            <a:pPr marL="457200" indent="-457200" algn="l">
              <a:buFont typeface="Arial" panose="020B0604020202020204" pitchFamily="34" charset="0"/>
              <a:buChar char="•"/>
            </a:pPr>
            <a:r>
              <a:rPr lang="en-US" sz="4800" dirty="0" smtClean="0"/>
              <a:t>Closing thoughts</a:t>
            </a:r>
          </a:p>
          <a:p>
            <a:pPr marL="457200" indent="-457200" algn="l">
              <a:buFont typeface="Arial" panose="020B0604020202020204" pitchFamily="34" charset="0"/>
              <a:buChar char="•"/>
            </a:pPr>
            <a:r>
              <a:rPr lang="en-US" sz="4800" dirty="0" smtClean="0"/>
              <a:t>Evaluations</a:t>
            </a:r>
          </a:p>
        </p:txBody>
      </p:sp>
      <p:sp>
        <p:nvSpPr>
          <p:cNvPr id="3" name="Title 2"/>
          <p:cNvSpPr>
            <a:spLocks noGrp="1"/>
          </p:cNvSpPr>
          <p:nvPr>
            <p:ph type="title"/>
          </p:nvPr>
        </p:nvSpPr>
        <p:spPr/>
        <p:txBody>
          <a:bodyPr/>
          <a:lstStyle/>
          <a:p>
            <a:r>
              <a:rPr lang="en-US" dirty="0" smtClean="0">
                <a:solidFill>
                  <a:schemeClr val="accent4"/>
                </a:solidFill>
                <a:latin typeface="GeoSlab703 Md BT Medium"/>
                <a:cs typeface="GeoSlab703 Md BT Medium"/>
              </a:rPr>
              <a:t>Thank you, and good luck!</a:t>
            </a:r>
            <a:endParaRPr lang="en-US" dirty="0">
              <a:solidFill>
                <a:schemeClr val="accent4"/>
              </a:solidFill>
              <a:latin typeface="GeoSlab703 Md BT Medium"/>
              <a:cs typeface="GeoSlab703 Md BT Medium"/>
            </a:endParaRP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27</a:t>
            </a:fld>
            <a:endParaRPr lang="en-US">
              <a:solidFill>
                <a:srgbClr val="3C6E79"/>
              </a:solidFill>
              <a:latin typeface="Tw Cen MT"/>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QRIS Standard">
      <a:dk1>
        <a:srgbClr val="1D1B16"/>
      </a:dk1>
      <a:lt1>
        <a:srgbClr val="FFFFFF"/>
      </a:lt1>
      <a:dk2>
        <a:srgbClr val="303029"/>
      </a:dk2>
      <a:lt2>
        <a:srgbClr val="92B635"/>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92B63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10985</TotalTime>
  <Words>4173</Words>
  <Application>Microsoft Office PowerPoint</Application>
  <PresentationFormat>On-screen Show (4:3)</PresentationFormat>
  <Paragraphs>436</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Median</vt:lpstr>
      <vt:lpstr>Portfolio Building: Administration and Business Practices Standards for Programs with one Employee</vt:lpstr>
      <vt:lpstr>Session Outcome and Objectives</vt:lpstr>
      <vt:lpstr>Reflection</vt:lpstr>
      <vt:lpstr>Portfolio  </vt:lpstr>
      <vt:lpstr>Evidence</vt:lpstr>
      <vt:lpstr>Evidence Example</vt:lpstr>
      <vt:lpstr>Portfolio Requirements</vt:lpstr>
      <vt:lpstr>Portfolio Development and Submission Process</vt:lpstr>
      <vt:lpstr>Percentage Scoring – Minimum to Achieve Rating</vt:lpstr>
      <vt:lpstr>What Star Level?</vt:lpstr>
      <vt:lpstr>AB1 - The program follows business practices, policies, and procedures that support financial sustainability. </vt:lpstr>
      <vt:lpstr>AB1 - Evidence</vt:lpstr>
      <vt:lpstr>How can we implement this?</vt:lpstr>
      <vt:lpstr>How can we implement this?</vt:lpstr>
      <vt:lpstr>Writing your description…</vt:lpstr>
      <vt:lpstr>AB5 - A comprehensive program evaluation process is developed and performed annually. </vt:lpstr>
      <vt:lpstr>AB5 – Evidence</vt:lpstr>
      <vt:lpstr>Evaluation of the program</vt:lpstr>
      <vt:lpstr>Family Input/Family Survey </vt:lpstr>
      <vt:lpstr>Provider Self-Evaluation</vt:lpstr>
      <vt:lpstr>Rating scales or evaluation instruments</vt:lpstr>
      <vt:lpstr>Outside evaluators</vt:lpstr>
      <vt:lpstr>Child outcome data from assessments </vt:lpstr>
      <vt:lpstr>How can we implement this? </vt:lpstr>
      <vt:lpstr>Include in your description…</vt:lpstr>
      <vt:lpstr>Questions?</vt:lpstr>
      <vt:lpstr>Thank you, and good luck!</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486</cp:revision>
  <cp:lastPrinted>2015-07-31T17:12:39Z</cp:lastPrinted>
  <dcterms:created xsi:type="dcterms:W3CDTF">2014-02-11T16:58:11Z</dcterms:created>
  <dcterms:modified xsi:type="dcterms:W3CDTF">2015-09-03T21:09:10Z</dcterms:modified>
</cp:coreProperties>
</file>