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1"/>
  </p:notesMasterIdLst>
  <p:handoutMasterIdLst>
    <p:handoutMasterId r:id="rId22"/>
  </p:handoutMasterIdLst>
  <p:sldIdLst>
    <p:sldId id="257" r:id="rId2"/>
    <p:sldId id="258" r:id="rId3"/>
    <p:sldId id="350" r:id="rId4"/>
    <p:sldId id="374" r:id="rId5"/>
    <p:sldId id="389" r:id="rId6"/>
    <p:sldId id="368" r:id="rId7"/>
    <p:sldId id="369" r:id="rId8"/>
    <p:sldId id="381" r:id="rId9"/>
    <p:sldId id="385" r:id="rId10"/>
    <p:sldId id="386" r:id="rId11"/>
    <p:sldId id="388" r:id="rId12"/>
    <p:sldId id="387" r:id="rId13"/>
    <p:sldId id="380" r:id="rId14"/>
    <p:sldId id="371" r:id="rId15"/>
    <p:sldId id="377" r:id="rId16"/>
    <p:sldId id="379" r:id="rId17"/>
    <p:sldId id="366" r:id="rId18"/>
    <p:sldId id="340" r:id="rId19"/>
    <p:sldId id="349" r:id="rId20"/>
  </p:sldIdLst>
  <p:sldSz cx="9144000" cy="6858000" type="screen4x3"/>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4">
          <p15:clr>
            <a:srgbClr val="A4A3A4"/>
          </p15:clr>
        </p15:guide>
        <p15:guide id="2" pos="220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estern Oregon University" initials="" lastIdx="1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autoAdjust="0"/>
    <p:restoredTop sz="70025" autoAdjust="0"/>
  </p:normalViewPr>
  <p:slideViewPr>
    <p:cSldViewPr snapToGrid="0" snapToObjects="1">
      <p:cViewPr varScale="1">
        <p:scale>
          <a:sx n="75" d="100"/>
          <a:sy n="75" d="100"/>
        </p:scale>
        <p:origin x="-101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606"/>
    </p:cViewPr>
  </p:notesTextViewPr>
  <p:sorterViewPr>
    <p:cViewPr>
      <p:scale>
        <a:sx n="90" d="100"/>
        <a:sy n="90" d="100"/>
      </p:scale>
      <p:origin x="0" y="0"/>
    </p:cViewPr>
  </p:sorterViewPr>
  <p:notesViewPr>
    <p:cSldViewPr snapToGrid="0" snapToObjects="1">
      <p:cViewPr>
        <p:scale>
          <a:sx n="70" d="100"/>
          <a:sy n="70" d="100"/>
        </p:scale>
        <p:origin x="-2256" y="-420"/>
      </p:cViewPr>
      <p:guideLst>
        <p:guide orient="horz" pos="2924"/>
        <p:guide pos="220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C376E2-A192-F746-B61E-7ED1422F1AEB}" type="doc">
      <dgm:prSet loTypeId="urn:microsoft.com/office/officeart/2005/8/layout/radial4" loCatId="" qsTypeId="urn:microsoft.com/office/officeart/2005/8/quickstyle/simple2" qsCatId="simple" csTypeId="urn:microsoft.com/office/officeart/2005/8/colors/colorful1#1" csCatId="colorful" phldr="1"/>
      <dgm:spPr/>
      <dgm:t>
        <a:bodyPr/>
        <a:lstStyle/>
        <a:p>
          <a:endParaRPr lang="en-US"/>
        </a:p>
      </dgm:t>
    </dgm:pt>
    <dgm:pt modelId="{14EB2330-8761-1C4D-B659-0CC506122F2D}">
      <dgm:prSet phldrT="[Text]" custT="1"/>
      <dgm:spPr/>
      <dgm:t>
        <a:bodyPr/>
        <a:lstStyle/>
        <a:p>
          <a:r>
            <a:rPr lang="es" sz="1800" b="0" i="0" dirty="0" smtClean="0">
              <a:solidFill>
                <a:srgbClr val="1D1B16"/>
              </a:solidFill>
            </a:rPr>
            <a:t>Escribir una declaración de su filosofía sobre la prestación de cuidado y educación.</a:t>
          </a:r>
        </a:p>
      </dgm:t>
    </dgm:pt>
    <dgm:pt modelId="{74115646-6DE2-2245-A24D-433E97D36171}" type="parTrans" cxnId="{ED6542AA-3C79-144F-BA9C-CDF44B555E7F}">
      <dgm:prSet/>
      <dgm:spPr/>
      <dgm:t>
        <a:bodyPr/>
        <a:lstStyle/>
        <a:p>
          <a:endParaRPr lang="en-US"/>
        </a:p>
      </dgm:t>
    </dgm:pt>
    <dgm:pt modelId="{8B2AEA47-16DF-3546-8573-DA17E571736D}" type="sibTrans" cxnId="{ED6542AA-3C79-144F-BA9C-CDF44B555E7F}">
      <dgm:prSet/>
      <dgm:spPr/>
      <dgm:t>
        <a:bodyPr/>
        <a:lstStyle/>
        <a:p>
          <a:endParaRPr lang="en-US"/>
        </a:p>
      </dgm:t>
    </dgm:pt>
    <dgm:pt modelId="{73DCEE54-70B5-B141-AF8E-05F161CF1F41}">
      <dgm:prSet custT="1"/>
      <dgm:spPr/>
      <dgm:t>
        <a:bodyPr/>
        <a:lstStyle/>
        <a:p>
          <a:r>
            <a:rPr lang="es" sz="1800" b="0" i="0" dirty="0" smtClean="0">
              <a:solidFill>
                <a:srgbClr val="1D1B16"/>
              </a:solidFill>
            </a:rPr>
            <a:t>Examinar los elementos clave de las declaraciones de filosofía y aplicar sus descubrimientos a su propia declaración. </a:t>
          </a:r>
        </a:p>
      </dgm:t>
    </dgm:pt>
    <dgm:pt modelId="{DF9A025E-1E29-F244-BDE7-AEBCF0586E1D}" type="parTrans" cxnId="{14A0B17C-B078-1242-A9CF-043E33B32423}">
      <dgm:prSet/>
      <dgm:spPr/>
      <dgm:t>
        <a:bodyPr/>
        <a:lstStyle/>
        <a:p>
          <a:endParaRPr lang="en-US"/>
        </a:p>
      </dgm:t>
    </dgm:pt>
    <dgm:pt modelId="{DFA98C85-FD4D-F64F-B1B1-1C704FB55487}" type="sibTrans" cxnId="{14A0B17C-B078-1242-A9CF-043E33B32423}">
      <dgm:prSet/>
      <dgm:spPr/>
      <dgm:t>
        <a:bodyPr/>
        <a:lstStyle/>
        <a:p>
          <a:endParaRPr lang="en-US"/>
        </a:p>
      </dgm:t>
    </dgm:pt>
    <dgm:pt modelId="{0D519068-69A4-094E-9A13-2E925E69079F}">
      <dgm:prSet phldrT="[Text]" custT="1"/>
      <dgm:spPr/>
      <dgm:t>
        <a:bodyPr/>
        <a:lstStyle/>
        <a:p>
          <a:r>
            <a:rPr lang="es" sz="1800" b="1" i="0" dirty="0" smtClean="0">
              <a:solidFill>
                <a:srgbClr val="1D1B16"/>
              </a:solidFill>
            </a:rPr>
            <a:t>Escribir una declaración de filosofía que pueda utilizar para mejorar y comercializar su programa de cuidado infantil.</a:t>
          </a:r>
        </a:p>
      </dgm:t>
    </dgm:pt>
    <dgm:pt modelId="{3DAAF729-72CE-ED41-A433-7A6F983CDE29}" type="sibTrans" cxnId="{EF2A7A0F-1E7D-9745-905F-2A699DC7198A}">
      <dgm:prSet/>
      <dgm:spPr/>
      <dgm:t>
        <a:bodyPr/>
        <a:lstStyle/>
        <a:p>
          <a:endParaRPr lang="en-US"/>
        </a:p>
      </dgm:t>
    </dgm:pt>
    <dgm:pt modelId="{E1CAC231-8DF5-814D-A155-8E995D7B8356}" type="parTrans" cxnId="{EF2A7A0F-1E7D-9745-905F-2A699DC7198A}">
      <dgm:prSet/>
      <dgm:spPr/>
      <dgm:t>
        <a:bodyPr/>
        <a:lstStyle/>
        <a:p>
          <a:endParaRPr lang="en-US"/>
        </a:p>
      </dgm:t>
    </dgm:pt>
    <dgm:pt modelId="{C73A94CB-8AFB-4C4F-80AC-B88B1AA72162}">
      <dgm:prSet phldrT="[Text]" custT="1"/>
      <dgm:spPr/>
      <dgm:t>
        <a:bodyPr/>
        <a:lstStyle/>
        <a:p>
          <a:r>
            <a:rPr lang="es" sz="1800" b="0" i="0" dirty="0" smtClean="0">
              <a:solidFill>
                <a:srgbClr val="1D1B16"/>
              </a:solidFill>
            </a:rPr>
            <a:t>Hablar sobre las formas de garantizar que su declaración de filosofía oriente sus decisiones sobre la prestación de cuidado y enseñanza.  </a:t>
          </a:r>
        </a:p>
      </dgm:t>
    </dgm:pt>
    <dgm:pt modelId="{A8B88E1A-F98B-FD45-8D76-77603899A68D}" type="parTrans" cxnId="{E253264D-2792-0A43-8F1A-4974348B3511}">
      <dgm:prSet/>
      <dgm:spPr/>
      <dgm:t>
        <a:bodyPr/>
        <a:lstStyle/>
        <a:p>
          <a:endParaRPr lang="en-US"/>
        </a:p>
      </dgm:t>
    </dgm:pt>
    <dgm:pt modelId="{63AD1147-DCA8-534B-91CB-2D7F3481E500}" type="sibTrans" cxnId="{E253264D-2792-0A43-8F1A-4974348B3511}">
      <dgm:prSet/>
      <dgm:spPr/>
      <dgm:t>
        <a:bodyPr/>
        <a:lstStyle/>
        <a:p>
          <a:endParaRPr lang="en-US"/>
        </a:p>
      </dgm:t>
    </dgm:pt>
    <dgm:pt modelId="{F5AC1CFA-DFE2-4245-9A32-6D443A574C11}">
      <dgm:prSet custT="1"/>
      <dgm:spPr/>
      <dgm:t>
        <a:bodyPr/>
        <a:lstStyle/>
        <a:p>
          <a:r>
            <a:rPr lang="es" sz="1200" b="0" i="0" dirty="0" smtClean="0">
              <a:solidFill>
                <a:srgbClr val="1D1B16"/>
              </a:solidFill>
            </a:rPr>
            <a:t>Examinar el estándar LD1 del Sistema de Evaluación y Mejoramiento de la Calidad (</a:t>
          </a:r>
          <a:r>
            <a:rPr lang="es" sz="1200" b="0" i="1" dirty="0" smtClean="0">
              <a:solidFill>
                <a:srgbClr val="1D1B16"/>
              </a:solidFill>
            </a:rPr>
            <a:t>Quality Rating Improvement System</a:t>
          </a:r>
          <a:r>
            <a:rPr lang="es" sz="1200" b="0" i="0" dirty="0" smtClean="0">
              <a:solidFill>
                <a:srgbClr val="1D1B16"/>
              </a:solidFill>
            </a:rPr>
            <a:t>, QRIS). </a:t>
          </a:r>
        </a:p>
      </dgm:t>
    </dgm:pt>
    <dgm:pt modelId="{9B4A9C4D-8F53-8349-B051-6DB8674AED5A}" type="sibTrans" cxnId="{8A13BF2E-8A12-AE45-9472-29583B8AAEDE}">
      <dgm:prSet/>
      <dgm:spPr/>
      <dgm:t>
        <a:bodyPr/>
        <a:lstStyle/>
        <a:p>
          <a:endParaRPr lang="en-US"/>
        </a:p>
      </dgm:t>
    </dgm:pt>
    <dgm:pt modelId="{2D0E1B90-454E-FB4D-8F4D-54680D42E132}" type="parTrans" cxnId="{8A13BF2E-8A12-AE45-9472-29583B8AAEDE}">
      <dgm:prSet/>
      <dgm:spPr/>
      <dgm:t>
        <a:bodyPr/>
        <a:lstStyle/>
        <a:p>
          <a:endParaRPr lang="en-US"/>
        </a:p>
      </dgm:t>
    </dgm:pt>
    <dgm:pt modelId="{8A840363-9DA0-6044-B33B-129839F11F23}">
      <dgm:prSet phldrT="[Text]" custT="1"/>
      <dgm:spPr/>
      <dgm:t>
        <a:bodyPr/>
        <a:lstStyle/>
        <a:p>
          <a:r>
            <a:rPr lang="es" sz="1600" b="0" i="0" dirty="0" smtClean="0">
              <a:solidFill>
                <a:srgbClr val="1D1B16"/>
              </a:solidFill>
            </a:rPr>
            <a:t>Decidir sobre los pasos a seguir para alcanzar una alineación en todo el programa en cuanto a las decisiones sobre la prestación de cuidado y enseñanza con la declaración de filosofía de su programa.</a:t>
          </a:r>
        </a:p>
      </dgm:t>
    </dgm:pt>
    <dgm:pt modelId="{28ABD3AE-84FC-FE46-8CE3-12140D599241}" type="parTrans" cxnId="{438EFDCC-6CDE-6F44-B8DD-7C88F30D7D69}">
      <dgm:prSet/>
      <dgm:spPr/>
      <dgm:t>
        <a:bodyPr/>
        <a:lstStyle/>
        <a:p>
          <a:endParaRPr lang="en-US"/>
        </a:p>
      </dgm:t>
    </dgm:pt>
    <dgm:pt modelId="{8BE139CD-F32A-C147-AEE1-F1137F0DAC39}" type="sibTrans" cxnId="{438EFDCC-6CDE-6F44-B8DD-7C88F30D7D69}">
      <dgm:prSet/>
      <dgm:spPr/>
      <dgm:t>
        <a:bodyPr/>
        <a:lstStyle/>
        <a:p>
          <a:endParaRPr lang="en-US"/>
        </a:p>
      </dgm:t>
    </dgm:pt>
    <dgm:pt modelId="{7748A217-A39E-4C57-8489-950DB9AB158B}">
      <dgm:prSet custT="1"/>
      <dgm:spPr/>
      <dgm:t>
        <a:bodyPr/>
        <a:lstStyle/>
        <a:p>
          <a:r>
            <a:rPr lang="es" sz="1800" b="0" i="0" dirty="0" smtClean="0">
              <a:solidFill>
                <a:srgbClr val="1D1B16"/>
              </a:solidFill>
            </a:rPr>
            <a:t>Hablar sobre la forma en que este estándar puede aplicarse en su programa.</a:t>
          </a:r>
        </a:p>
      </dgm:t>
    </dgm:pt>
    <dgm:pt modelId="{AEFE8747-0162-4B1E-911C-1200B11BEDAB}" type="parTrans" cxnId="{757B25C1-41EB-4580-BE3D-30065A654A3F}">
      <dgm:prSet/>
      <dgm:spPr/>
      <dgm:t>
        <a:bodyPr/>
        <a:lstStyle/>
        <a:p>
          <a:endParaRPr lang="en-US"/>
        </a:p>
      </dgm:t>
    </dgm:pt>
    <dgm:pt modelId="{E29B052B-7D15-4993-8B09-912F5E1CF473}" type="sibTrans" cxnId="{757B25C1-41EB-4580-BE3D-30065A654A3F}">
      <dgm:prSet/>
      <dgm:spPr/>
      <dgm:t>
        <a:bodyPr/>
        <a:lstStyle/>
        <a:p>
          <a:endParaRPr lang="en-US"/>
        </a:p>
      </dgm:t>
    </dgm:pt>
    <dgm:pt modelId="{00E5D53C-E5BD-FD44-852B-CFF991FE8CAF}" type="pres">
      <dgm:prSet presAssocID="{8CC376E2-A192-F746-B61E-7ED1422F1AEB}" presName="cycle" presStyleCnt="0">
        <dgm:presLayoutVars>
          <dgm:chMax val="1"/>
          <dgm:dir/>
          <dgm:animLvl val="ctr"/>
          <dgm:resizeHandles val="exact"/>
        </dgm:presLayoutVars>
      </dgm:prSet>
      <dgm:spPr/>
      <dgm:t>
        <a:bodyPr/>
        <a:lstStyle/>
        <a:p>
          <a:endParaRPr lang="en-US"/>
        </a:p>
      </dgm:t>
    </dgm:pt>
    <dgm:pt modelId="{3A16A42A-126D-9849-B350-01A3F6F22D4E}" type="pres">
      <dgm:prSet presAssocID="{0D519068-69A4-094E-9A13-2E925E69079F}" presName="centerShape" presStyleLbl="node0" presStyleIdx="0" presStyleCnt="1" custScaleX="128003" custScaleY="122308" custLinFactNeighborX="-1744" custLinFactNeighborY="-5922"/>
      <dgm:spPr/>
      <dgm:t>
        <a:bodyPr/>
        <a:lstStyle/>
        <a:p>
          <a:endParaRPr lang="en-US"/>
        </a:p>
      </dgm:t>
    </dgm:pt>
    <dgm:pt modelId="{ACE06CF0-10BF-714C-8511-033F217B5A5B}" type="pres">
      <dgm:prSet presAssocID="{2D0E1B90-454E-FB4D-8F4D-54680D42E132}" presName="parTrans" presStyleLbl="bgSibTrans2D1" presStyleIdx="0" presStyleCnt="6" custAng="345503" custScaleX="137855"/>
      <dgm:spPr/>
      <dgm:t>
        <a:bodyPr/>
        <a:lstStyle/>
        <a:p>
          <a:endParaRPr lang="en-US"/>
        </a:p>
      </dgm:t>
    </dgm:pt>
    <dgm:pt modelId="{9DE6F3F8-5A0C-E64B-AFF5-B21D20FCA825}" type="pres">
      <dgm:prSet presAssocID="{F5AC1CFA-DFE2-4245-9A32-6D443A574C11}" presName="node" presStyleLbl="node1" presStyleIdx="0" presStyleCnt="6" custScaleX="98135" custScaleY="98222" custRadScaleRad="94648" custRadScaleInc="-28158">
        <dgm:presLayoutVars>
          <dgm:bulletEnabled val="1"/>
        </dgm:presLayoutVars>
      </dgm:prSet>
      <dgm:spPr/>
      <dgm:t>
        <a:bodyPr/>
        <a:lstStyle/>
        <a:p>
          <a:endParaRPr lang="en-US"/>
        </a:p>
      </dgm:t>
    </dgm:pt>
    <dgm:pt modelId="{71FE60D0-6E1E-404B-937C-2076EFE97BD0}" type="pres">
      <dgm:prSet presAssocID="{AEFE8747-0162-4B1E-911C-1200B11BEDAB}" presName="parTrans" presStyleLbl="bgSibTrans2D1" presStyleIdx="1" presStyleCnt="6" custScaleX="131193" custLinFactNeighborX="4212" custLinFactNeighborY="-19690"/>
      <dgm:spPr/>
      <dgm:t>
        <a:bodyPr/>
        <a:lstStyle/>
        <a:p>
          <a:endParaRPr lang="en-US"/>
        </a:p>
      </dgm:t>
    </dgm:pt>
    <dgm:pt modelId="{3D3BDCD2-0457-428D-9563-AF89B606FB33}" type="pres">
      <dgm:prSet presAssocID="{7748A217-A39E-4C57-8489-950DB9AB158B}" presName="node" presStyleLbl="node1" presStyleIdx="1" presStyleCnt="6" custScaleX="136369" custScaleY="100922" custRadScaleRad="92239" custRadScaleInc="-42692">
        <dgm:presLayoutVars>
          <dgm:bulletEnabled val="1"/>
        </dgm:presLayoutVars>
      </dgm:prSet>
      <dgm:spPr/>
      <dgm:t>
        <a:bodyPr/>
        <a:lstStyle/>
        <a:p>
          <a:endParaRPr lang="en-US"/>
        </a:p>
      </dgm:t>
    </dgm:pt>
    <dgm:pt modelId="{25D9ABEE-4784-2247-8AA3-9B67C9DF7E1B}" type="pres">
      <dgm:prSet presAssocID="{DF9A025E-1E29-F244-BDE7-AEBCF0586E1D}" presName="parTrans" presStyleLbl="bgSibTrans2D1" presStyleIdx="2" presStyleCnt="6" custLinFactNeighborX="22298" custLinFactNeighborY="31806"/>
      <dgm:spPr/>
      <dgm:t>
        <a:bodyPr/>
        <a:lstStyle/>
        <a:p>
          <a:endParaRPr lang="en-US"/>
        </a:p>
      </dgm:t>
    </dgm:pt>
    <dgm:pt modelId="{AEB08C33-2388-AE4A-9E87-792F7C5E8063}" type="pres">
      <dgm:prSet presAssocID="{73DCEE54-70B5-B141-AF8E-05F161CF1F41}" presName="node" presStyleLbl="node1" presStyleIdx="2" presStyleCnt="6" custScaleX="169967" custScaleY="99396" custRadScaleRad="95210" custRadScaleInc="-36491">
        <dgm:presLayoutVars>
          <dgm:bulletEnabled val="1"/>
        </dgm:presLayoutVars>
      </dgm:prSet>
      <dgm:spPr/>
      <dgm:t>
        <a:bodyPr/>
        <a:lstStyle/>
        <a:p>
          <a:endParaRPr lang="en-US"/>
        </a:p>
      </dgm:t>
    </dgm:pt>
    <dgm:pt modelId="{1D81189D-EFFE-F443-BACB-4CA60328CD18}" type="pres">
      <dgm:prSet presAssocID="{74115646-6DE2-2245-A24D-433E97D36171}" presName="parTrans" presStyleLbl="bgSibTrans2D1" presStyleIdx="3" presStyleCnt="6" custLinFactNeighborX="-7379" custLinFactNeighborY="34808"/>
      <dgm:spPr/>
      <dgm:t>
        <a:bodyPr/>
        <a:lstStyle/>
        <a:p>
          <a:endParaRPr lang="en-US"/>
        </a:p>
      </dgm:t>
    </dgm:pt>
    <dgm:pt modelId="{E6A491BB-1345-CD46-AC1D-456C30825200}" type="pres">
      <dgm:prSet presAssocID="{14EB2330-8761-1C4D-B659-0CC506122F2D}" presName="node" presStyleLbl="node1" presStyleIdx="3" presStyleCnt="6" custScaleX="157408" custScaleY="90539" custRadScaleRad="94552" custRadScaleInc="28095">
        <dgm:presLayoutVars>
          <dgm:bulletEnabled val="1"/>
        </dgm:presLayoutVars>
      </dgm:prSet>
      <dgm:spPr/>
      <dgm:t>
        <a:bodyPr/>
        <a:lstStyle/>
        <a:p>
          <a:endParaRPr lang="en-US"/>
        </a:p>
      </dgm:t>
    </dgm:pt>
    <dgm:pt modelId="{74E0C72A-7703-354C-B9FF-5715AE33FBE9}" type="pres">
      <dgm:prSet presAssocID="{A8B88E1A-F98B-FD45-8D76-77603899A68D}" presName="parTrans" presStyleLbl="bgSibTrans2D1" presStyleIdx="4" presStyleCnt="6" custLinFactNeighborX="-12652" custLinFactNeighborY="10877"/>
      <dgm:spPr/>
      <dgm:t>
        <a:bodyPr/>
        <a:lstStyle/>
        <a:p>
          <a:endParaRPr lang="en-US"/>
        </a:p>
      </dgm:t>
    </dgm:pt>
    <dgm:pt modelId="{60471B75-1F7C-7C4F-8FC3-2E0D09CC56D4}" type="pres">
      <dgm:prSet presAssocID="{C73A94CB-8AFB-4C4F-80AC-B88B1AA72162}" presName="node" presStyleLbl="node1" presStyleIdx="4" presStyleCnt="6" custScaleX="189194" custScaleY="108634" custRadScaleRad="102105" custRadScaleInc="39571">
        <dgm:presLayoutVars>
          <dgm:bulletEnabled val="1"/>
        </dgm:presLayoutVars>
      </dgm:prSet>
      <dgm:spPr/>
      <dgm:t>
        <a:bodyPr/>
        <a:lstStyle/>
        <a:p>
          <a:endParaRPr lang="en-US"/>
        </a:p>
      </dgm:t>
    </dgm:pt>
    <dgm:pt modelId="{EBFF71E0-1895-CC44-A2C8-608320987AEE}" type="pres">
      <dgm:prSet presAssocID="{28ABD3AE-84FC-FE46-8CE3-12140D599241}" presName="parTrans" presStyleLbl="bgSibTrans2D1" presStyleIdx="5" presStyleCnt="6" custScaleX="124864"/>
      <dgm:spPr/>
      <dgm:t>
        <a:bodyPr/>
        <a:lstStyle/>
        <a:p>
          <a:endParaRPr lang="en-US"/>
        </a:p>
      </dgm:t>
    </dgm:pt>
    <dgm:pt modelId="{CC15F05E-F6A5-D74F-9BA2-8164D45C7328}" type="pres">
      <dgm:prSet presAssocID="{8A840363-9DA0-6044-B33B-129839F11F23}" presName="node" presStyleLbl="node1" presStyleIdx="5" presStyleCnt="6" custScaleX="187304" custScaleY="136969" custRadScaleRad="94901" custRadScaleInc="31398">
        <dgm:presLayoutVars>
          <dgm:bulletEnabled val="1"/>
        </dgm:presLayoutVars>
      </dgm:prSet>
      <dgm:spPr/>
      <dgm:t>
        <a:bodyPr/>
        <a:lstStyle/>
        <a:p>
          <a:endParaRPr lang="en-US"/>
        </a:p>
      </dgm:t>
    </dgm:pt>
  </dgm:ptLst>
  <dgm:cxnLst>
    <dgm:cxn modelId="{5F35CCF2-7F09-1745-A835-36A453C6814D}" type="presOf" srcId="{DF9A025E-1E29-F244-BDE7-AEBCF0586E1D}" destId="{25D9ABEE-4784-2247-8AA3-9B67C9DF7E1B}" srcOrd="0" destOrd="0" presId="urn:microsoft.com/office/officeart/2005/8/layout/radial4"/>
    <dgm:cxn modelId="{75681F08-6E9E-934C-855B-20CCA04A2677}" type="presOf" srcId="{28ABD3AE-84FC-FE46-8CE3-12140D599241}" destId="{EBFF71E0-1895-CC44-A2C8-608320987AEE}" srcOrd="0" destOrd="0" presId="urn:microsoft.com/office/officeart/2005/8/layout/radial4"/>
    <dgm:cxn modelId="{ED6542AA-3C79-144F-BA9C-CDF44B555E7F}" srcId="{0D519068-69A4-094E-9A13-2E925E69079F}" destId="{14EB2330-8761-1C4D-B659-0CC506122F2D}" srcOrd="3" destOrd="0" parTransId="{74115646-6DE2-2245-A24D-433E97D36171}" sibTransId="{8B2AEA47-16DF-3546-8573-DA17E571736D}"/>
    <dgm:cxn modelId="{438EFDCC-6CDE-6F44-B8DD-7C88F30D7D69}" srcId="{0D519068-69A4-094E-9A13-2E925E69079F}" destId="{8A840363-9DA0-6044-B33B-129839F11F23}" srcOrd="5" destOrd="0" parTransId="{28ABD3AE-84FC-FE46-8CE3-12140D599241}" sibTransId="{8BE139CD-F32A-C147-AEE1-F1137F0DAC39}"/>
    <dgm:cxn modelId="{1F7E27D8-E6E0-9E4F-BCCF-91AA6A599750}" type="presOf" srcId="{73DCEE54-70B5-B141-AF8E-05F161CF1F41}" destId="{AEB08C33-2388-AE4A-9E87-792F7C5E8063}" srcOrd="0" destOrd="0" presId="urn:microsoft.com/office/officeart/2005/8/layout/radial4"/>
    <dgm:cxn modelId="{14A0B17C-B078-1242-A9CF-043E33B32423}" srcId="{0D519068-69A4-094E-9A13-2E925E69079F}" destId="{73DCEE54-70B5-B141-AF8E-05F161CF1F41}" srcOrd="2" destOrd="0" parTransId="{DF9A025E-1E29-F244-BDE7-AEBCF0586E1D}" sibTransId="{DFA98C85-FD4D-F64F-B1B1-1C704FB55487}"/>
    <dgm:cxn modelId="{0F85AC80-71D2-7E4F-9EF2-C148C1EADC67}" type="presOf" srcId="{2D0E1B90-454E-FB4D-8F4D-54680D42E132}" destId="{ACE06CF0-10BF-714C-8511-033F217B5A5B}" srcOrd="0" destOrd="0" presId="urn:microsoft.com/office/officeart/2005/8/layout/radial4"/>
    <dgm:cxn modelId="{9CC71500-A60E-5546-BE4A-F098047489BD}" type="presOf" srcId="{8CC376E2-A192-F746-B61E-7ED1422F1AEB}" destId="{00E5D53C-E5BD-FD44-852B-CFF991FE8CAF}" srcOrd="0" destOrd="0" presId="urn:microsoft.com/office/officeart/2005/8/layout/radial4"/>
    <dgm:cxn modelId="{A3511674-C600-3348-A795-490A09078885}" type="presOf" srcId="{7748A217-A39E-4C57-8489-950DB9AB158B}" destId="{3D3BDCD2-0457-428D-9563-AF89B606FB33}" srcOrd="0" destOrd="0" presId="urn:microsoft.com/office/officeart/2005/8/layout/radial4"/>
    <dgm:cxn modelId="{757B25C1-41EB-4580-BE3D-30065A654A3F}" srcId="{0D519068-69A4-094E-9A13-2E925E69079F}" destId="{7748A217-A39E-4C57-8489-950DB9AB158B}" srcOrd="1" destOrd="0" parTransId="{AEFE8747-0162-4B1E-911C-1200B11BEDAB}" sibTransId="{E29B052B-7D15-4993-8B09-912F5E1CF473}"/>
    <dgm:cxn modelId="{C42A8DF9-DF70-EA41-A878-B00A9D1FDFA2}" type="presOf" srcId="{14EB2330-8761-1C4D-B659-0CC506122F2D}" destId="{E6A491BB-1345-CD46-AC1D-456C30825200}" srcOrd="0" destOrd="0" presId="urn:microsoft.com/office/officeart/2005/8/layout/radial4"/>
    <dgm:cxn modelId="{23DF2C0B-8EDB-1A46-971A-FFE14CDC09C5}" type="presOf" srcId="{C73A94CB-8AFB-4C4F-80AC-B88B1AA72162}" destId="{60471B75-1F7C-7C4F-8FC3-2E0D09CC56D4}" srcOrd="0" destOrd="0" presId="urn:microsoft.com/office/officeart/2005/8/layout/radial4"/>
    <dgm:cxn modelId="{3522B574-78C1-0B4E-9E90-1353DEA19D26}" type="presOf" srcId="{74115646-6DE2-2245-A24D-433E97D36171}" destId="{1D81189D-EFFE-F443-BACB-4CA60328CD18}" srcOrd="0" destOrd="0" presId="urn:microsoft.com/office/officeart/2005/8/layout/radial4"/>
    <dgm:cxn modelId="{A865F7E2-0D08-3F47-888F-7884DAAFA908}" type="presOf" srcId="{AEFE8747-0162-4B1E-911C-1200B11BEDAB}" destId="{71FE60D0-6E1E-404B-937C-2076EFE97BD0}" srcOrd="0" destOrd="0" presId="urn:microsoft.com/office/officeart/2005/8/layout/radial4"/>
    <dgm:cxn modelId="{E253264D-2792-0A43-8F1A-4974348B3511}" srcId="{0D519068-69A4-094E-9A13-2E925E69079F}" destId="{C73A94CB-8AFB-4C4F-80AC-B88B1AA72162}" srcOrd="4" destOrd="0" parTransId="{A8B88E1A-F98B-FD45-8D76-77603899A68D}" sibTransId="{63AD1147-DCA8-534B-91CB-2D7F3481E500}"/>
    <dgm:cxn modelId="{EF2A7A0F-1E7D-9745-905F-2A699DC7198A}" srcId="{8CC376E2-A192-F746-B61E-7ED1422F1AEB}" destId="{0D519068-69A4-094E-9A13-2E925E69079F}" srcOrd="0" destOrd="0" parTransId="{E1CAC231-8DF5-814D-A155-8E995D7B8356}" sibTransId="{3DAAF729-72CE-ED41-A433-7A6F983CDE29}"/>
    <dgm:cxn modelId="{34C7DE55-7FF1-8746-933F-4003D4B106EF}" type="presOf" srcId="{0D519068-69A4-094E-9A13-2E925E69079F}" destId="{3A16A42A-126D-9849-B350-01A3F6F22D4E}" srcOrd="0" destOrd="0" presId="urn:microsoft.com/office/officeart/2005/8/layout/radial4"/>
    <dgm:cxn modelId="{8A13BF2E-8A12-AE45-9472-29583B8AAEDE}" srcId="{0D519068-69A4-094E-9A13-2E925E69079F}" destId="{F5AC1CFA-DFE2-4245-9A32-6D443A574C11}" srcOrd="0" destOrd="0" parTransId="{2D0E1B90-454E-FB4D-8F4D-54680D42E132}" sibTransId="{9B4A9C4D-8F53-8349-B051-6DB8674AED5A}"/>
    <dgm:cxn modelId="{019328D7-7240-B844-89AF-5E26EEA2BB43}" type="presOf" srcId="{A8B88E1A-F98B-FD45-8D76-77603899A68D}" destId="{74E0C72A-7703-354C-B9FF-5715AE33FBE9}" srcOrd="0" destOrd="0" presId="urn:microsoft.com/office/officeart/2005/8/layout/radial4"/>
    <dgm:cxn modelId="{CF151DF0-40B3-5144-A6F0-926FD1CCC201}" type="presOf" srcId="{8A840363-9DA0-6044-B33B-129839F11F23}" destId="{CC15F05E-F6A5-D74F-9BA2-8164D45C7328}" srcOrd="0" destOrd="0" presId="urn:microsoft.com/office/officeart/2005/8/layout/radial4"/>
    <dgm:cxn modelId="{BE31E6D6-BD35-2C4E-A796-A2769213C36E}" type="presOf" srcId="{F5AC1CFA-DFE2-4245-9A32-6D443A574C11}" destId="{9DE6F3F8-5A0C-E64B-AFF5-B21D20FCA825}" srcOrd="0" destOrd="0" presId="urn:microsoft.com/office/officeart/2005/8/layout/radial4"/>
    <dgm:cxn modelId="{0FF8C16F-B7A6-674C-B2E4-6C2BFA858B28}" type="presParOf" srcId="{00E5D53C-E5BD-FD44-852B-CFF991FE8CAF}" destId="{3A16A42A-126D-9849-B350-01A3F6F22D4E}" srcOrd="0" destOrd="0" presId="urn:microsoft.com/office/officeart/2005/8/layout/radial4"/>
    <dgm:cxn modelId="{901E142D-9DB8-9B40-9D0B-D41F38AAEBCF}" type="presParOf" srcId="{00E5D53C-E5BD-FD44-852B-CFF991FE8CAF}" destId="{ACE06CF0-10BF-714C-8511-033F217B5A5B}" srcOrd="1" destOrd="0" presId="urn:microsoft.com/office/officeart/2005/8/layout/radial4"/>
    <dgm:cxn modelId="{BE2BF807-267E-1B40-A13F-D18DFED61182}" type="presParOf" srcId="{00E5D53C-E5BD-FD44-852B-CFF991FE8CAF}" destId="{9DE6F3F8-5A0C-E64B-AFF5-B21D20FCA825}" srcOrd="2" destOrd="0" presId="urn:microsoft.com/office/officeart/2005/8/layout/radial4"/>
    <dgm:cxn modelId="{7A2B50CA-F81F-2342-B541-F13E842BF55A}" type="presParOf" srcId="{00E5D53C-E5BD-FD44-852B-CFF991FE8CAF}" destId="{71FE60D0-6E1E-404B-937C-2076EFE97BD0}" srcOrd="3" destOrd="0" presId="urn:microsoft.com/office/officeart/2005/8/layout/radial4"/>
    <dgm:cxn modelId="{E1A91400-A6DF-4D4B-9C0E-489C237CB0BC}" type="presParOf" srcId="{00E5D53C-E5BD-FD44-852B-CFF991FE8CAF}" destId="{3D3BDCD2-0457-428D-9563-AF89B606FB33}" srcOrd="4" destOrd="0" presId="urn:microsoft.com/office/officeart/2005/8/layout/radial4"/>
    <dgm:cxn modelId="{DC00361D-F8A0-3D4F-83D2-1460C0EB9EAF}" type="presParOf" srcId="{00E5D53C-E5BD-FD44-852B-CFF991FE8CAF}" destId="{25D9ABEE-4784-2247-8AA3-9B67C9DF7E1B}" srcOrd="5" destOrd="0" presId="urn:microsoft.com/office/officeart/2005/8/layout/radial4"/>
    <dgm:cxn modelId="{6DC17CD8-A3FB-B049-A353-48E7AF3DA85D}" type="presParOf" srcId="{00E5D53C-E5BD-FD44-852B-CFF991FE8CAF}" destId="{AEB08C33-2388-AE4A-9E87-792F7C5E8063}" srcOrd="6" destOrd="0" presId="urn:microsoft.com/office/officeart/2005/8/layout/radial4"/>
    <dgm:cxn modelId="{37ACFE49-0B2A-FF4A-A866-20959422DE94}" type="presParOf" srcId="{00E5D53C-E5BD-FD44-852B-CFF991FE8CAF}" destId="{1D81189D-EFFE-F443-BACB-4CA60328CD18}" srcOrd="7" destOrd="0" presId="urn:microsoft.com/office/officeart/2005/8/layout/radial4"/>
    <dgm:cxn modelId="{326A9D0F-BCCF-F840-A94C-C97E016D0B97}" type="presParOf" srcId="{00E5D53C-E5BD-FD44-852B-CFF991FE8CAF}" destId="{E6A491BB-1345-CD46-AC1D-456C30825200}" srcOrd="8" destOrd="0" presId="urn:microsoft.com/office/officeart/2005/8/layout/radial4"/>
    <dgm:cxn modelId="{C0098D3F-0B51-7C4A-9FF6-F786A3544F15}" type="presParOf" srcId="{00E5D53C-E5BD-FD44-852B-CFF991FE8CAF}" destId="{74E0C72A-7703-354C-B9FF-5715AE33FBE9}" srcOrd="9" destOrd="0" presId="urn:microsoft.com/office/officeart/2005/8/layout/radial4"/>
    <dgm:cxn modelId="{031C71FB-3A59-8540-B75D-000106646C5E}" type="presParOf" srcId="{00E5D53C-E5BD-FD44-852B-CFF991FE8CAF}" destId="{60471B75-1F7C-7C4F-8FC3-2E0D09CC56D4}" srcOrd="10" destOrd="0" presId="urn:microsoft.com/office/officeart/2005/8/layout/radial4"/>
    <dgm:cxn modelId="{C7756963-09CC-9B4A-8888-7D98361E9112}" type="presParOf" srcId="{00E5D53C-E5BD-FD44-852B-CFF991FE8CAF}" destId="{EBFF71E0-1895-CC44-A2C8-608320987AEE}" srcOrd="11" destOrd="0" presId="urn:microsoft.com/office/officeart/2005/8/layout/radial4"/>
    <dgm:cxn modelId="{63B6F5F5-0B4C-B642-B2B4-D0DD079335F7}" type="presParOf" srcId="{00E5D53C-E5BD-FD44-852B-CFF991FE8CAF}" destId="{CC15F05E-F6A5-D74F-9BA2-8164D45C7328}" srcOrd="12"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s" sz="6500" b="0" i="0" dirty="0" smtClean="0">
              <a:solidFill>
                <a:srgbClr val="FFFFFF"/>
              </a:solidFill>
            </a:rPr>
            <a:t>3 estrellas</a:t>
          </a:r>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s" sz="6500" b="0" i="0" dirty="0" smtClean="0">
              <a:solidFill>
                <a:srgbClr val="FFFFFF"/>
              </a:solidFill>
            </a:rPr>
            <a:t>4 estrellas</a:t>
          </a:r>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s" sz="6500" b="0" i="0" dirty="0" smtClean="0">
              <a:solidFill>
                <a:srgbClr val="FFFFFF"/>
              </a:solidFill>
            </a:rPr>
            <a:t>5 estrellas</a:t>
          </a:r>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s" sz="1800" b="0" i="0" dirty="0" smtClean="0">
              <a:solidFill>
                <a:srgbClr val="1D1B16"/>
              </a:solidFill>
            </a:rPr>
            <a:t>La filosofía del programa se utiliza para orientar decisiones, incluyendo decisiones relacionadas con actividades curriculares, actividades que promueven colaboraciones con las familias, desarrollo profesional y contratación de personal.</a:t>
          </a:r>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 sz="1800" b="0" i="0" dirty="0" smtClean="0">
              <a:solidFill>
                <a:srgbClr val="1D1B16"/>
              </a:solidFill>
            </a:rPr>
            <a:t>El programa cuenta con una filosofía por escrito que está disponible para el personal, las familias y los visitantes, que expresa los valores, las creencias y las metas del programa para los niños y las familias.</a:t>
          </a:r>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s" sz="1800" b="0" i="0" dirty="0" smtClean="0">
              <a:solidFill>
                <a:srgbClr val="1D1B16"/>
              </a:solidFill>
            </a:rPr>
            <a:t>La filosofía del programa garantiza de forma explícita la inclusión de todos los niños (esto incluye a niños con necesidades especiales).</a:t>
          </a:r>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10" custScaleY="90910">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10" custScaleY="90910">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10" custScaleY="90910">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6A444AC0-D7AD-4E41-9105-F366B2AC54A9}" type="presOf" srcId="{40AD2A2B-7EEC-4E48-A9F9-2D301F90A22F}" destId="{6E37CCFF-3A23-0642-9D00-EEF96B54ED0C}" srcOrd="0" destOrd="0" presId="urn:microsoft.com/office/officeart/2005/8/layout/vList6"/>
    <dgm:cxn modelId="{FD2F9016-F37F-9443-A693-BECAEF3F9E0C}" srcId="{D715BB17-1654-6E40-A04A-C8A92CCDFBC8}" destId="{D0D01A6E-9679-7942-9CD5-8F0CD00C1FE2}" srcOrd="0" destOrd="0" parTransId="{DAEF57AF-B160-9E48-8569-7046408EF812}" sibTransId="{7205EAD3-F987-044D-BA3A-9F243CBCF926}"/>
    <dgm:cxn modelId="{55E07312-FDBC-495F-ACCF-D0DC99B40FBF}" type="presOf" srcId="{A4271B27-25EF-EF43-8871-0F356A1B5E43}" destId="{906C1F50-CA77-634E-9691-F29D4FC9F4AC}" srcOrd="0" destOrd="0" presId="urn:microsoft.com/office/officeart/2005/8/layout/vList6"/>
    <dgm:cxn modelId="{0D8CFF15-54C5-4512-84B7-14FDAD7A6D89}" type="presOf" srcId="{066A7990-AD35-3D42-A854-B39CAC6135D9}" destId="{4EAFE5B6-71B7-0B41-82EC-D08FCC16EF5A}" srcOrd="0" destOrd="0" presId="urn:microsoft.com/office/officeart/2005/8/layout/vList6"/>
    <dgm:cxn modelId="{27B7967D-912B-4551-8AEC-DF81E46F7E98}" type="presOf" srcId="{D715BB17-1654-6E40-A04A-C8A92CCDFBC8}" destId="{0F246E25-F403-5548-AF57-6DDA04A5A6A2}"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23BE3C48-0E3E-2C42-9DB6-E996D12D38A7}" srcId="{5EE33059-618B-544F-824E-3AD0CD43118B}" destId="{C8F01D3C-9142-FB44-BE51-94470A5DAB50}" srcOrd="0" destOrd="0" parTransId="{6B13259D-9C25-0742-9C05-1E0031ADA313}" sibTransId="{610876A3-152A-EA4F-B928-A651F6AB65F1}"/>
    <dgm:cxn modelId="{45CE9117-5B11-49CB-B70E-3ECC3B113FD3}" type="presOf" srcId="{D0D01A6E-9679-7942-9CD5-8F0CD00C1FE2}" destId="{4A3026D2-0489-BC42-948D-1014A8B91B65}"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9A944FCB-BEFE-4952-93A1-04B57ED45F58}" type="presOf" srcId="{5EE33059-618B-544F-824E-3AD0CD43118B}" destId="{D896B76E-32EB-1140-B9DC-F57950572393}"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ADFC375C-D19E-4C46-AF32-438CFD138CC3}" type="presOf" srcId="{C8F01D3C-9142-FB44-BE51-94470A5DAB50}" destId="{57A0C2F8-366D-BA47-B066-6BEF5ADF767A}" srcOrd="0" destOrd="0" presId="urn:microsoft.com/office/officeart/2005/8/layout/vList6"/>
    <dgm:cxn modelId="{313CFF2E-FEB7-423E-A0E4-CBFF2560AED7}" type="presParOf" srcId="{906C1F50-CA77-634E-9691-F29D4FC9F4AC}" destId="{142ABCC6-5E41-4A45-B444-6E2206D5BE05}" srcOrd="0" destOrd="0" presId="urn:microsoft.com/office/officeart/2005/8/layout/vList6"/>
    <dgm:cxn modelId="{CCCBB001-C1E0-417E-B615-F4F7CC935964}" type="presParOf" srcId="{142ABCC6-5E41-4A45-B444-6E2206D5BE05}" destId="{0F246E25-F403-5548-AF57-6DDA04A5A6A2}" srcOrd="0" destOrd="0" presId="urn:microsoft.com/office/officeart/2005/8/layout/vList6"/>
    <dgm:cxn modelId="{9968160B-AA94-4ED7-96E1-DB591F98981D}" type="presParOf" srcId="{142ABCC6-5E41-4A45-B444-6E2206D5BE05}" destId="{4A3026D2-0489-BC42-948D-1014A8B91B65}" srcOrd="1" destOrd="0" presId="urn:microsoft.com/office/officeart/2005/8/layout/vList6"/>
    <dgm:cxn modelId="{AB5FEAEB-ADC5-4B0E-AE5B-4151CB4A48F4}" type="presParOf" srcId="{906C1F50-CA77-634E-9691-F29D4FC9F4AC}" destId="{A8AC7BFF-4C1C-684E-A61E-301854006E4C}" srcOrd="1" destOrd="0" presId="urn:microsoft.com/office/officeart/2005/8/layout/vList6"/>
    <dgm:cxn modelId="{2B443562-A546-488A-AD0C-A91F9F9D7B1C}" type="presParOf" srcId="{906C1F50-CA77-634E-9691-F29D4FC9F4AC}" destId="{BEC9E9B9-33EA-314F-B9D1-359E56D852AA}" srcOrd="2" destOrd="0" presId="urn:microsoft.com/office/officeart/2005/8/layout/vList6"/>
    <dgm:cxn modelId="{FF36C979-8089-43C0-A49E-EDA700CFB78B}" type="presParOf" srcId="{BEC9E9B9-33EA-314F-B9D1-359E56D852AA}" destId="{D896B76E-32EB-1140-B9DC-F57950572393}" srcOrd="0" destOrd="0" presId="urn:microsoft.com/office/officeart/2005/8/layout/vList6"/>
    <dgm:cxn modelId="{BAAF709C-2A75-4B6F-8F09-478FC42F5219}" type="presParOf" srcId="{BEC9E9B9-33EA-314F-B9D1-359E56D852AA}" destId="{57A0C2F8-366D-BA47-B066-6BEF5ADF767A}" srcOrd="1" destOrd="0" presId="urn:microsoft.com/office/officeart/2005/8/layout/vList6"/>
    <dgm:cxn modelId="{21E334F7-1411-4B3F-848F-D75638AF1FB4}" type="presParOf" srcId="{906C1F50-CA77-634E-9691-F29D4FC9F4AC}" destId="{6702E53F-76E0-AD46-9052-BF399DC9ED74}" srcOrd="3" destOrd="0" presId="urn:microsoft.com/office/officeart/2005/8/layout/vList6"/>
    <dgm:cxn modelId="{A8F90B08-4637-49F0-A930-A71EA318DA61}" type="presParOf" srcId="{906C1F50-CA77-634E-9691-F29D4FC9F4AC}" destId="{2C1B8258-F120-7541-AE2F-0C266E05ED5B}" srcOrd="4" destOrd="0" presId="urn:microsoft.com/office/officeart/2005/8/layout/vList6"/>
    <dgm:cxn modelId="{E4E7A31C-C3AD-45CF-9EF7-3618F27B9DA3}" type="presParOf" srcId="{2C1B8258-F120-7541-AE2F-0C266E05ED5B}" destId="{4EAFE5B6-71B7-0B41-82EC-D08FCC16EF5A}" srcOrd="0" destOrd="0" presId="urn:microsoft.com/office/officeart/2005/8/layout/vList6"/>
    <dgm:cxn modelId="{451F4B30-6E06-429A-9FCF-E15C40362D72}"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s" sz="6500" b="0" i="0" dirty="0" smtClean="0">
              <a:solidFill>
                <a:srgbClr val="FFFFFF"/>
              </a:solidFill>
            </a:rPr>
            <a:t>3 estrellas</a:t>
          </a:r>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s" sz="6500" b="0" i="0" dirty="0" smtClean="0">
              <a:solidFill>
                <a:srgbClr val="FFFFFF"/>
              </a:solidFill>
            </a:rPr>
            <a:t>4 estrellas</a:t>
          </a:r>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s" sz="6500" b="0" i="0" dirty="0" smtClean="0">
              <a:solidFill>
                <a:srgbClr val="FFFFFF"/>
              </a:solidFill>
            </a:rPr>
            <a:t>5 estrellas</a:t>
          </a:r>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s" sz="2000" b="0" i="0" dirty="0" smtClean="0">
              <a:solidFill>
                <a:srgbClr val="1D1B16"/>
              </a:solidFill>
            </a:rPr>
            <a:t>Descripción escrita de la forma en que el programa utiliza su filosofía para orientar las decisiones del programa en las áreas mencionadas anteriormente.</a:t>
          </a:r>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 sz="2000" b="0" i="0" dirty="0" smtClean="0">
              <a:solidFill>
                <a:srgbClr val="1D1B16"/>
              </a:solidFill>
            </a:rPr>
            <a:t>Copia de la filosofía del programa, la cual demuestra los criterios.</a:t>
          </a:r>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s" sz="1800" b="0" i="0" dirty="0" smtClean="0">
              <a:solidFill>
                <a:srgbClr val="1D1B16"/>
              </a:solidFill>
            </a:rPr>
            <a:t>Copia de la filosofía del programa que garantiza la inclusión de todos los niños.</a:t>
          </a:r>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2B28D2A1-C25D-485E-B851-5C59AF4A3A75}">
      <dgm:prSet custT="1"/>
      <dgm:spPr/>
      <dgm:t>
        <a:bodyPr/>
        <a:lstStyle/>
        <a:p>
          <a:r>
            <a:rPr lang="es" sz="2000" b="0" i="0" dirty="0" smtClean="0">
              <a:solidFill>
                <a:srgbClr val="1D1B16"/>
              </a:solidFill>
            </a:rPr>
            <a:t>Puntaje promedio de 3 o más en la pregunta n.º 10 en la Encuesta familiar.</a:t>
          </a:r>
        </a:p>
      </dgm:t>
    </dgm:pt>
    <dgm:pt modelId="{8672CEE5-3BAA-46BC-B14A-833D5EFA9123}" type="parTrans" cxnId="{BE3DC1F3-41D8-4212-A791-B3467EF4FBFC}">
      <dgm:prSet/>
      <dgm:spPr/>
      <dgm:t>
        <a:bodyPr/>
        <a:lstStyle/>
        <a:p>
          <a:endParaRPr lang="en-US"/>
        </a:p>
      </dgm:t>
    </dgm:pt>
    <dgm:pt modelId="{71FCDDA9-50E1-46BC-9F78-D2DA90A92406}" type="sibTrans" cxnId="{BE3DC1F3-41D8-4212-A791-B3467EF4FBFC}">
      <dgm:prSet/>
      <dgm:spPr/>
      <dgm:t>
        <a:bodyPr/>
        <a:lstStyle/>
        <a:p>
          <a:endParaRPr lang="en-US"/>
        </a:p>
      </dgm:t>
    </dgm:pt>
    <dgm:pt modelId="{A5417E2B-3CD2-4CA5-A8A8-69F279FC4AA2}">
      <dgm:prSet custT="1"/>
      <dgm:spPr/>
      <dgm:t>
        <a:bodyPr/>
        <a:lstStyle/>
        <a:p>
          <a:r>
            <a:rPr lang="es" sz="1800" b="0" i="0" dirty="0" smtClean="0">
              <a:solidFill>
                <a:srgbClr val="1D1B16"/>
              </a:solidFill>
            </a:rPr>
            <a:t>Ejemplos escritos de la forma en que el programa ha implementado su filosofía inclusiva.</a:t>
          </a:r>
        </a:p>
      </dgm:t>
    </dgm:pt>
    <dgm:pt modelId="{D54B7783-8CDC-4501-91E2-585FE0E0772F}" type="parTrans" cxnId="{B410469A-A9FB-4A59-8CA3-A8896CF66E59}">
      <dgm:prSet/>
      <dgm:spPr/>
      <dgm:t>
        <a:bodyPr/>
        <a:lstStyle/>
        <a:p>
          <a:endParaRPr lang="en-US"/>
        </a:p>
      </dgm:t>
    </dgm:pt>
    <dgm:pt modelId="{18C72CB0-9F9A-4C59-911D-E1FAA5EF7E59}" type="sibTrans" cxnId="{B410469A-A9FB-4A59-8CA3-A8896CF66E59}">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10" custScaleY="90910">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10" custScaleY="90910">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10" custScaleY="90910">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FD2F9016-F37F-9443-A693-BECAEF3F9E0C}" srcId="{D715BB17-1654-6E40-A04A-C8A92CCDFBC8}" destId="{D0D01A6E-9679-7942-9CD5-8F0CD00C1FE2}" srcOrd="0" destOrd="0" parTransId="{DAEF57AF-B160-9E48-8569-7046408EF812}" sibTransId="{7205EAD3-F987-044D-BA3A-9F243CBCF926}"/>
    <dgm:cxn modelId="{B410469A-A9FB-4A59-8CA3-A8896CF66E59}" srcId="{5EE33059-618B-544F-824E-3AD0CD43118B}" destId="{A5417E2B-3CD2-4CA5-A8A8-69F279FC4AA2}" srcOrd="1" destOrd="0" parTransId="{D54B7783-8CDC-4501-91E2-585FE0E0772F}" sibTransId="{18C72CB0-9F9A-4C59-911D-E1FAA5EF7E59}"/>
    <dgm:cxn modelId="{47F30CEE-8003-430E-845E-2A667DA7B08F}" type="presOf" srcId="{D0D01A6E-9679-7942-9CD5-8F0CD00C1FE2}" destId="{4A3026D2-0489-BC42-948D-1014A8B91B65}" srcOrd="0" destOrd="0" presId="urn:microsoft.com/office/officeart/2005/8/layout/vList6"/>
    <dgm:cxn modelId="{6C027E3D-CE49-488D-9E2E-728BC3A7D7B7}" type="presOf" srcId="{C8F01D3C-9142-FB44-BE51-94470A5DAB50}" destId="{57A0C2F8-366D-BA47-B066-6BEF5ADF767A}" srcOrd="0" destOrd="0" presId="urn:microsoft.com/office/officeart/2005/8/layout/vList6"/>
    <dgm:cxn modelId="{B88BF7D4-71AC-4C95-BCA2-F01CF9C69A04}" type="presOf" srcId="{A5417E2B-3CD2-4CA5-A8A8-69F279FC4AA2}" destId="{57A0C2F8-366D-BA47-B066-6BEF5ADF767A}" srcOrd="0" destOrd="1" presId="urn:microsoft.com/office/officeart/2005/8/layout/vList6"/>
    <dgm:cxn modelId="{4A9C7F50-9EBF-4AA5-8FA7-93274B3ACB74}" type="presOf" srcId="{5EE33059-618B-544F-824E-3AD0CD43118B}" destId="{D896B76E-32EB-1140-B9DC-F57950572393}"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58B3487C-7D2E-4438-9C46-B370FEC8E49B}" type="presOf" srcId="{A4271B27-25EF-EF43-8871-0F356A1B5E43}" destId="{906C1F50-CA77-634E-9691-F29D4FC9F4AC}" srcOrd="0" destOrd="0" presId="urn:microsoft.com/office/officeart/2005/8/layout/vList6"/>
    <dgm:cxn modelId="{6A6A6AED-2D7C-452B-B5D0-0F93DFB82731}" type="presOf" srcId="{D715BB17-1654-6E40-A04A-C8A92CCDFBC8}" destId="{0F246E25-F403-5548-AF57-6DDA04A5A6A2}"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97685985-F616-4B60-9756-A06862C7CCAB}" type="presOf" srcId="{2B28D2A1-C25D-485E-B851-5C59AF4A3A75}" destId="{4A3026D2-0489-BC42-948D-1014A8B91B65}" srcOrd="0" destOrd="1" presId="urn:microsoft.com/office/officeart/2005/8/layout/vList6"/>
    <dgm:cxn modelId="{9D3AC23E-87E3-BB43-8666-9353229DC48F}" srcId="{A4271B27-25EF-EF43-8871-0F356A1B5E43}" destId="{5EE33059-618B-544F-824E-3AD0CD43118B}" srcOrd="1" destOrd="0" parTransId="{A22E9473-9592-EA4B-83F2-8D30FB3087D5}" sibTransId="{753958CC-AE7F-C846-B27D-ED047B136808}"/>
    <dgm:cxn modelId="{D6D52A10-EA1A-904D-938E-AB64A6206741}" srcId="{A4271B27-25EF-EF43-8871-0F356A1B5E43}" destId="{D715BB17-1654-6E40-A04A-C8A92CCDFBC8}" srcOrd="0" destOrd="0" parTransId="{D3C8EDC0-FC58-2742-B445-51DA5D995E3F}" sibTransId="{2E4BF7F3-2A47-E14B-B9C3-54C461C613A2}"/>
    <dgm:cxn modelId="{989DBD3A-3E3C-4343-A8CB-74C2699AF67C}" type="presOf" srcId="{40AD2A2B-7EEC-4E48-A9F9-2D301F90A22F}" destId="{6E37CCFF-3A23-0642-9D00-EEF96B54ED0C}" srcOrd="0" destOrd="0" presId="urn:microsoft.com/office/officeart/2005/8/layout/vList6"/>
    <dgm:cxn modelId="{F1DE79C3-6C4A-4CB7-B465-45505DA0DBBF}" type="presOf" srcId="{066A7990-AD35-3D42-A854-B39CAC6135D9}" destId="{4EAFE5B6-71B7-0B41-82EC-D08FCC16EF5A}"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BE3DC1F3-41D8-4212-A791-B3467EF4FBFC}" srcId="{D715BB17-1654-6E40-A04A-C8A92CCDFBC8}" destId="{2B28D2A1-C25D-485E-B851-5C59AF4A3A75}" srcOrd="1" destOrd="0" parTransId="{8672CEE5-3BAA-46BC-B14A-833D5EFA9123}" sibTransId="{71FCDDA9-50E1-46BC-9F78-D2DA90A92406}"/>
    <dgm:cxn modelId="{89DDE08C-7118-44DE-9E5C-9DE410CBDF6E}" type="presParOf" srcId="{906C1F50-CA77-634E-9691-F29D4FC9F4AC}" destId="{142ABCC6-5E41-4A45-B444-6E2206D5BE05}" srcOrd="0" destOrd="0" presId="urn:microsoft.com/office/officeart/2005/8/layout/vList6"/>
    <dgm:cxn modelId="{DF66AA8D-E2BA-456A-9B3B-DCC96268197B}" type="presParOf" srcId="{142ABCC6-5E41-4A45-B444-6E2206D5BE05}" destId="{0F246E25-F403-5548-AF57-6DDA04A5A6A2}" srcOrd="0" destOrd="0" presId="urn:microsoft.com/office/officeart/2005/8/layout/vList6"/>
    <dgm:cxn modelId="{14C3F762-DFFE-4C33-A25C-5145ACCCA089}" type="presParOf" srcId="{142ABCC6-5E41-4A45-B444-6E2206D5BE05}" destId="{4A3026D2-0489-BC42-948D-1014A8B91B65}" srcOrd="1" destOrd="0" presId="urn:microsoft.com/office/officeart/2005/8/layout/vList6"/>
    <dgm:cxn modelId="{3DFA2960-D97B-4989-B5F1-0D274CEF6AB5}" type="presParOf" srcId="{906C1F50-CA77-634E-9691-F29D4FC9F4AC}" destId="{A8AC7BFF-4C1C-684E-A61E-301854006E4C}" srcOrd="1" destOrd="0" presId="urn:microsoft.com/office/officeart/2005/8/layout/vList6"/>
    <dgm:cxn modelId="{48BCCA19-8851-490E-8B6B-85B036A15115}" type="presParOf" srcId="{906C1F50-CA77-634E-9691-F29D4FC9F4AC}" destId="{BEC9E9B9-33EA-314F-B9D1-359E56D852AA}" srcOrd="2" destOrd="0" presId="urn:microsoft.com/office/officeart/2005/8/layout/vList6"/>
    <dgm:cxn modelId="{A461112E-9709-4595-9704-282A259E8D2B}" type="presParOf" srcId="{BEC9E9B9-33EA-314F-B9D1-359E56D852AA}" destId="{D896B76E-32EB-1140-B9DC-F57950572393}" srcOrd="0" destOrd="0" presId="urn:microsoft.com/office/officeart/2005/8/layout/vList6"/>
    <dgm:cxn modelId="{D0DB9A42-3434-465B-966E-4AD032D90ABB}" type="presParOf" srcId="{BEC9E9B9-33EA-314F-B9D1-359E56D852AA}" destId="{57A0C2F8-366D-BA47-B066-6BEF5ADF767A}" srcOrd="1" destOrd="0" presId="urn:microsoft.com/office/officeart/2005/8/layout/vList6"/>
    <dgm:cxn modelId="{270920B1-21F4-47EF-9988-10806E7F4CB2}" type="presParOf" srcId="{906C1F50-CA77-634E-9691-F29D4FC9F4AC}" destId="{6702E53F-76E0-AD46-9052-BF399DC9ED74}" srcOrd="3" destOrd="0" presId="urn:microsoft.com/office/officeart/2005/8/layout/vList6"/>
    <dgm:cxn modelId="{D8AB367A-E697-4614-A86E-88592D0F901C}" type="presParOf" srcId="{906C1F50-CA77-634E-9691-F29D4FC9F4AC}" destId="{2C1B8258-F120-7541-AE2F-0C266E05ED5B}" srcOrd="4" destOrd="0" presId="urn:microsoft.com/office/officeart/2005/8/layout/vList6"/>
    <dgm:cxn modelId="{7DD49C03-007C-45C5-A114-7261393108FF}" type="presParOf" srcId="{2C1B8258-F120-7541-AE2F-0C266E05ED5B}" destId="{4EAFE5B6-71B7-0B41-82EC-D08FCC16EF5A}" srcOrd="0" destOrd="0" presId="urn:microsoft.com/office/officeart/2005/8/layout/vList6"/>
    <dgm:cxn modelId="{B03CE31F-F274-4B1F-B98D-5822A0011EBE}"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A16A42A-126D-9849-B350-01A3F6F22D4E}">
      <dsp:nvSpPr>
        <dsp:cNvPr id="0" name=""/>
        <dsp:cNvSpPr/>
      </dsp:nvSpPr>
      <dsp:spPr>
        <a:xfrm>
          <a:off x="2379194" y="1944652"/>
          <a:ext cx="2850197" cy="2723388"/>
        </a:xfrm>
        <a:prstGeom prst="ellipse">
          <a:avLst/>
        </a:prstGeom>
        <a:solidFill>
          <a:schemeClr val="accent1">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 sz="1800" b="1" i="0" kern="1200" dirty="0" smtClean="0">
              <a:solidFill>
                <a:srgbClr val="1D1B16"/>
              </a:solidFill>
            </a:rPr>
            <a:t>Escribir una declaración de filosofía que pueda utilizar para mejorar y comercializar su programa de cuidado infantil.</a:t>
          </a:r>
        </a:p>
      </dsp:txBody>
      <dsp:txXfrm>
        <a:off x="2379194" y="1944652"/>
        <a:ext cx="2850197" cy="2723388"/>
      </dsp:txXfrm>
    </dsp:sp>
    <dsp:sp modelId="{ACE06CF0-10BF-714C-8511-033F217B5A5B}">
      <dsp:nvSpPr>
        <dsp:cNvPr id="0" name=""/>
        <dsp:cNvSpPr/>
      </dsp:nvSpPr>
      <dsp:spPr>
        <a:xfrm rot="10188935">
          <a:off x="421727" y="3631361"/>
          <a:ext cx="2268167" cy="634599"/>
        </a:xfrm>
        <a:prstGeom prst="leftArrow">
          <a:avLst>
            <a:gd name="adj1" fmla="val 60000"/>
            <a:gd name="adj2" fmla="val 50000"/>
          </a:avLst>
        </a:prstGeom>
        <a:solidFill>
          <a:schemeClr val="accent2">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9DE6F3F8-5A0C-E64B-AFF5-B21D20FCA825}">
      <dsp:nvSpPr>
        <dsp:cNvPr id="0" name=""/>
        <dsp:cNvSpPr/>
      </dsp:nvSpPr>
      <dsp:spPr>
        <a:xfrm>
          <a:off x="-8" y="3562247"/>
          <a:ext cx="1529595" cy="1224761"/>
        </a:xfrm>
        <a:prstGeom prst="roundRect">
          <a:avLst>
            <a:gd name="adj" fmla="val 10000"/>
          </a:avLst>
        </a:prstGeom>
        <a:solidFill>
          <a:schemeClr val="accent2">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es" sz="1200" b="0" i="0" kern="1200" dirty="0" smtClean="0">
              <a:solidFill>
                <a:srgbClr val="1D1B16"/>
              </a:solidFill>
            </a:rPr>
            <a:t>Examinar el estándar LD1 del Sistema de Evaluación y Mejoramiento de la Calidad (</a:t>
          </a:r>
          <a:r>
            <a:rPr lang="es" sz="1200" b="0" i="1" kern="1200" dirty="0" smtClean="0">
              <a:solidFill>
                <a:srgbClr val="1D1B16"/>
              </a:solidFill>
            </a:rPr>
            <a:t>Quality Rating Improvement System</a:t>
          </a:r>
          <a:r>
            <a:rPr lang="es" sz="1200" b="0" i="0" kern="1200" dirty="0" smtClean="0">
              <a:solidFill>
                <a:srgbClr val="1D1B16"/>
              </a:solidFill>
            </a:rPr>
            <a:t>, QRIS). </a:t>
          </a:r>
        </a:p>
      </dsp:txBody>
      <dsp:txXfrm>
        <a:off x="-8" y="3562247"/>
        <a:ext cx="1529595" cy="1224761"/>
      </dsp:txXfrm>
    </dsp:sp>
    <dsp:sp modelId="{71FE60D0-6E1E-404B-937C-2076EFE97BD0}">
      <dsp:nvSpPr>
        <dsp:cNvPr id="0" name=""/>
        <dsp:cNvSpPr/>
      </dsp:nvSpPr>
      <dsp:spPr>
        <a:xfrm rot="11805541">
          <a:off x="878482" y="2235206"/>
          <a:ext cx="1789796" cy="634599"/>
        </a:xfrm>
        <a:prstGeom prst="leftArrow">
          <a:avLst>
            <a:gd name="adj1" fmla="val 60000"/>
            <a:gd name="adj2" fmla="val 50000"/>
          </a:avLst>
        </a:prstGeom>
        <a:solidFill>
          <a:schemeClr val="accent3">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3D3BDCD2-0457-428D-9563-AF89B606FB33}">
      <dsp:nvSpPr>
        <dsp:cNvPr id="0" name=""/>
        <dsp:cNvSpPr/>
      </dsp:nvSpPr>
      <dsp:spPr>
        <a:xfrm>
          <a:off x="0" y="1851556"/>
          <a:ext cx="2125535" cy="1258428"/>
        </a:xfrm>
        <a:prstGeom prst="roundRect">
          <a:avLst>
            <a:gd name="adj" fmla="val 10000"/>
          </a:avLst>
        </a:prstGeom>
        <a:solidFill>
          <a:schemeClr val="accent3">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 sz="1800" b="0" i="0" kern="1200" dirty="0" smtClean="0">
              <a:solidFill>
                <a:srgbClr val="1D1B16"/>
              </a:solidFill>
            </a:rPr>
            <a:t>Hablar sobre la forma en que este estándar puede aplicarse en su programa.</a:t>
          </a:r>
        </a:p>
      </dsp:txBody>
      <dsp:txXfrm>
        <a:off x="0" y="1851556"/>
        <a:ext cx="2125535" cy="1258428"/>
      </dsp:txXfrm>
    </dsp:sp>
    <dsp:sp modelId="{25D9ABEE-4784-2247-8AA3-9B67C9DF7E1B}">
      <dsp:nvSpPr>
        <dsp:cNvPr id="0" name=""/>
        <dsp:cNvSpPr/>
      </dsp:nvSpPr>
      <dsp:spPr>
        <a:xfrm rot="14352395">
          <a:off x="2339511" y="1360419"/>
          <a:ext cx="1349681" cy="634599"/>
        </a:xfrm>
        <a:prstGeom prst="leftArrow">
          <a:avLst>
            <a:gd name="adj1" fmla="val 60000"/>
            <a:gd name="adj2" fmla="val 50000"/>
          </a:avLst>
        </a:prstGeom>
        <a:solidFill>
          <a:schemeClr val="accent4">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AEB08C33-2388-AE4A-9E87-792F7C5E8063}">
      <dsp:nvSpPr>
        <dsp:cNvPr id="0" name=""/>
        <dsp:cNvSpPr/>
      </dsp:nvSpPr>
      <dsp:spPr>
        <a:xfrm>
          <a:off x="1043310" y="276476"/>
          <a:ext cx="2649216" cy="1239400"/>
        </a:xfrm>
        <a:prstGeom prst="roundRect">
          <a:avLst>
            <a:gd name="adj" fmla="val 10000"/>
          </a:avLst>
        </a:prstGeom>
        <a:solidFill>
          <a:schemeClr val="accent4">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 sz="1800" b="0" i="0" kern="1200" dirty="0" smtClean="0">
              <a:solidFill>
                <a:srgbClr val="1D1B16"/>
              </a:solidFill>
            </a:rPr>
            <a:t>Examinar los elementos clave de las declaraciones de filosofía y aplicar sus descubrimientos a su propia declaración. </a:t>
          </a:r>
        </a:p>
      </dsp:txBody>
      <dsp:txXfrm>
        <a:off x="1043310" y="276476"/>
        <a:ext cx="2649216" cy="1239400"/>
      </dsp:txXfrm>
    </dsp:sp>
    <dsp:sp modelId="{1D81189D-EFFE-F443-BACB-4CA60328CD18}">
      <dsp:nvSpPr>
        <dsp:cNvPr id="0" name=""/>
        <dsp:cNvSpPr/>
      </dsp:nvSpPr>
      <dsp:spPr>
        <a:xfrm rot="18122181">
          <a:off x="4137171" y="1362242"/>
          <a:ext cx="1434882" cy="634599"/>
        </a:xfrm>
        <a:prstGeom prst="leftArrow">
          <a:avLst>
            <a:gd name="adj1" fmla="val 60000"/>
            <a:gd name="adj2" fmla="val 50000"/>
          </a:avLst>
        </a:prstGeom>
        <a:solidFill>
          <a:schemeClr val="accent5">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E6A491BB-1345-CD46-AC1D-456C30825200}">
      <dsp:nvSpPr>
        <dsp:cNvPr id="0" name=""/>
        <dsp:cNvSpPr/>
      </dsp:nvSpPr>
      <dsp:spPr>
        <a:xfrm>
          <a:off x="4114332" y="285988"/>
          <a:ext cx="2453463" cy="1128959"/>
        </a:xfrm>
        <a:prstGeom prst="roundRect">
          <a:avLst>
            <a:gd name="adj" fmla="val 10000"/>
          </a:avLst>
        </a:prstGeom>
        <a:solidFill>
          <a:schemeClr val="accent5">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 sz="1800" b="0" i="0" kern="1200" dirty="0" smtClean="0">
              <a:solidFill>
                <a:srgbClr val="1D1B16"/>
              </a:solidFill>
            </a:rPr>
            <a:t>Escribir una declaración de su filosofía sobre la prestación de cuidado y educación.</a:t>
          </a:r>
        </a:p>
      </dsp:txBody>
      <dsp:txXfrm>
        <a:off x="4114332" y="285988"/>
        <a:ext cx="2453463" cy="1128959"/>
      </dsp:txXfrm>
    </dsp:sp>
    <dsp:sp modelId="{74E0C72A-7703-354C-B9FF-5715AE33FBE9}">
      <dsp:nvSpPr>
        <dsp:cNvPr id="0" name=""/>
        <dsp:cNvSpPr/>
      </dsp:nvSpPr>
      <dsp:spPr>
        <a:xfrm rot="20568965">
          <a:off x="4984539" y="2328164"/>
          <a:ext cx="1883501" cy="634599"/>
        </a:xfrm>
        <a:prstGeom prst="leftArrow">
          <a:avLst>
            <a:gd name="adj1" fmla="val 60000"/>
            <a:gd name="adj2" fmla="val 50000"/>
          </a:avLst>
        </a:prstGeom>
        <a:solidFill>
          <a:schemeClr val="accent6">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60471B75-1F7C-7C4F-8FC3-2E0D09CC56D4}">
      <dsp:nvSpPr>
        <dsp:cNvPr id="0" name=""/>
        <dsp:cNvSpPr/>
      </dsp:nvSpPr>
      <dsp:spPr>
        <a:xfrm>
          <a:off x="5589853" y="1620911"/>
          <a:ext cx="2948900" cy="1354592"/>
        </a:xfrm>
        <a:prstGeom prst="roundRect">
          <a:avLst>
            <a:gd name="adj" fmla="val 10000"/>
          </a:avLst>
        </a:prstGeom>
        <a:solidFill>
          <a:schemeClr val="accent6">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 sz="1800" b="0" i="0" kern="1200" dirty="0" smtClean="0">
              <a:solidFill>
                <a:srgbClr val="1D1B16"/>
              </a:solidFill>
            </a:rPr>
            <a:t>Hablar sobre las formas de garantizar que su declaración de filosofía oriente sus decisiones sobre la prestación de cuidado y enseñanza.  </a:t>
          </a:r>
        </a:p>
      </dsp:txBody>
      <dsp:txXfrm>
        <a:off x="5589853" y="1620911"/>
        <a:ext cx="2948900" cy="1354592"/>
      </dsp:txXfrm>
    </dsp:sp>
    <dsp:sp modelId="{EBFF71E0-1895-CC44-A2C8-608320987AEE}">
      <dsp:nvSpPr>
        <dsp:cNvPr id="0" name=""/>
        <dsp:cNvSpPr/>
      </dsp:nvSpPr>
      <dsp:spPr>
        <a:xfrm rot="809815">
          <a:off x="5036483" y="3560420"/>
          <a:ext cx="2296630" cy="634599"/>
        </a:xfrm>
        <a:prstGeom prst="leftArrow">
          <a:avLst>
            <a:gd name="adj1" fmla="val 60000"/>
            <a:gd name="adj2" fmla="val 50000"/>
          </a:avLst>
        </a:prstGeom>
        <a:solidFill>
          <a:schemeClr val="accent2">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CC15F05E-F6A5-D74F-9BA2-8164D45C7328}">
      <dsp:nvSpPr>
        <dsp:cNvPr id="0" name=""/>
        <dsp:cNvSpPr/>
      </dsp:nvSpPr>
      <dsp:spPr>
        <a:xfrm>
          <a:off x="5619332" y="3238405"/>
          <a:ext cx="2919441" cy="1707910"/>
        </a:xfrm>
        <a:prstGeom prst="roundRect">
          <a:avLst>
            <a:gd name="adj" fmla="val 10000"/>
          </a:avLst>
        </a:prstGeom>
        <a:solidFill>
          <a:schemeClr val="accent2">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s" sz="1600" b="0" i="0" kern="1200" dirty="0" smtClean="0">
              <a:solidFill>
                <a:srgbClr val="1D1B16"/>
              </a:solidFill>
            </a:rPr>
            <a:t>Decidir sobre los pasos a seguir para alcanzar una alineación en todo el programa en cuanto a las decisiones sobre la prestación de cuidado y enseñanza con la declaración de filosofía de su programa.</a:t>
          </a:r>
        </a:p>
      </dsp:txBody>
      <dsp:txXfrm>
        <a:off x="5619332" y="3238405"/>
        <a:ext cx="2919441" cy="170791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27"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 sz="1800" b="0" i="0" kern="1200" dirty="0" smtClean="0">
              <a:solidFill>
                <a:srgbClr val="1D1B16"/>
              </a:solidFill>
            </a:rPr>
            <a:t>El programa cuenta con una filosofía por escrito que está disponible para el personal, las familias y los visitantes, que expresa los valores, las creencias y las metas del programa para los niños y las familias.</a:t>
          </a:r>
        </a:p>
      </dsp:txBody>
      <dsp:txXfrm>
        <a:off x="3071727" y="0"/>
        <a:ext cx="5703861" cy="1595800"/>
      </dsp:txXfrm>
    </dsp:sp>
    <dsp:sp modelId="{0F246E25-F403-5548-AF57-6DDA04A5A6A2}">
      <dsp:nvSpPr>
        <dsp:cNvPr id="0" name=""/>
        <dsp:cNvSpPr/>
      </dsp:nvSpPr>
      <dsp:spPr>
        <a:xfrm>
          <a:off x="2297" y="72529"/>
          <a:ext cx="3197417" cy="1450742"/>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4310" tIns="97155" rIns="194310" bIns="97155" numCol="1" spcCol="1270" anchor="ctr" anchorCtr="0">
          <a:noAutofit/>
        </a:bodyPr>
        <a:lstStyle/>
        <a:p>
          <a:pPr lvl="0" algn="ctr" defTabSz="2266950">
            <a:lnSpc>
              <a:spcPct val="90000"/>
            </a:lnSpc>
            <a:spcBef>
              <a:spcPct val="0"/>
            </a:spcBef>
            <a:spcAft>
              <a:spcPct val="35000"/>
            </a:spcAft>
          </a:pPr>
          <a:r>
            <a:rPr lang="es" sz="5100" b="0" i="0" kern="1200" dirty="0" smtClean="0">
              <a:solidFill>
                <a:srgbClr val="FFFFFF"/>
              </a:solidFill>
            </a:rPr>
            <a:t>3 estrellas</a:t>
          </a:r>
        </a:p>
      </dsp:txBody>
      <dsp:txXfrm>
        <a:off x="2297" y="72529"/>
        <a:ext cx="3197417" cy="1450742"/>
      </dsp:txXfrm>
    </dsp:sp>
    <dsp:sp modelId="{57A0C2F8-366D-BA47-B066-6BEF5ADF767A}">
      <dsp:nvSpPr>
        <dsp:cNvPr id="0" name=""/>
        <dsp:cNvSpPr/>
      </dsp:nvSpPr>
      <dsp:spPr>
        <a:xfrm>
          <a:off x="3073845"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 sz="1800" b="0" i="0" kern="1200" dirty="0" smtClean="0">
              <a:solidFill>
                <a:srgbClr val="1D1B16"/>
              </a:solidFill>
            </a:rPr>
            <a:t>La filosofía del programa garantiza de forma explícita la inclusión de todos los niños (esto incluye a niños con necesidades especiales).</a:t>
          </a:r>
        </a:p>
      </dsp:txBody>
      <dsp:txXfrm>
        <a:off x="3073845" y="1736326"/>
        <a:ext cx="5698404" cy="1595800"/>
      </dsp:txXfrm>
    </dsp:sp>
    <dsp:sp modelId="{D896B76E-32EB-1140-B9DC-F57950572393}">
      <dsp:nvSpPr>
        <dsp:cNvPr id="0" name=""/>
        <dsp:cNvSpPr/>
      </dsp:nvSpPr>
      <dsp:spPr>
        <a:xfrm>
          <a:off x="281" y="1827909"/>
          <a:ext cx="3206905" cy="1450742"/>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4310" tIns="97155" rIns="194310" bIns="97155" numCol="1" spcCol="1270" anchor="ctr" anchorCtr="0">
          <a:noAutofit/>
        </a:bodyPr>
        <a:lstStyle/>
        <a:p>
          <a:pPr lvl="0" algn="ctr" defTabSz="2266950">
            <a:lnSpc>
              <a:spcPct val="90000"/>
            </a:lnSpc>
            <a:spcBef>
              <a:spcPct val="0"/>
            </a:spcBef>
            <a:spcAft>
              <a:spcPct val="35000"/>
            </a:spcAft>
          </a:pPr>
          <a:r>
            <a:rPr lang="es" sz="5100" b="0" i="0" kern="1200" dirty="0" smtClean="0">
              <a:solidFill>
                <a:srgbClr val="FFFFFF"/>
              </a:solidFill>
            </a:rPr>
            <a:t>4 estrellas</a:t>
          </a:r>
        </a:p>
      </dsp:txBody>
      <dsp:txXfrm>
        <a:off x="281" y="1827909"/>
        <a:ext cx="3206905" cy="1450742"/>
      </dsp:txXfrm>
    </dsp:sp>
    <dsp:sp modelId="{6E37CCFF-3A23-0642-9D00-EEF96B54ED0C}">
      <dsp:nvSpPr>
        <dsp:cNvPr id="0" name=""/>
        <dsp:cNvSpPr/>
      </dsp:nvSpPr>
      <dsp:spPr>
        <a:xfrm>
          <a:off x="3114686"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 sz="1800" b="0" i="0" kern="1200" dirty="0" smtClean="0">
              <a:solidFill>
                <a:srgbClr val="1D1B16"/>
              </a:solidFill>
            </a:rPr>
            <a:t>La filosofía del programa se utiliza para orientar decisiones, incluyendo decisiones relacionadas con actividades curriculares, actividades que promueven colaboraciones con las familias, desarrollo profesional y contratación de personal.</a:t>
          </a:r>
        </a:p>
      </dsp:txBody>
      <dsp:txXfrm>
        <a:off x="3114686" y="3510761"/>
        <a:ext cx="5654410" cy="1595800"/>
      </dsp:txXfrm>
    </dsp:sp>
    <dsp:sp modelId="{4EAFE5B6-71B7-0B41-82EC-D08FCC16EF5A}">
      <dsp:nvSpPr>
        <dsp:cNvPr id="0" name=""/>
        <dsp:cNvSpPr/>
      </dsp:nvSpPr>
      <dsp:spPr>
        <a:xfrm>
          <a:off x="6465" y="3583290"/>
          <a:ext cx="3238532" cy="1450742"/>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4310" tIns="97155" rIns="194310" bIns="97155" numCol="1" spcCol="1270" anchor="ctr" anchorCtr="0">
          <a:noAutofit/>
        </a:bodyPr>
        <a:lstStyle/>
        <a:p>
          <a:pPr lvl="0" algn="ctr" defTabSz="2266950">
            <a:lnSpc>
              <a:spcPct val="90000"/>
            </a:lnSpc>
            <a:spcBef>
              <a:spcPct val="0"/>
            </a:spcBef>
            <a:spcAft>
              <a:spcPct val="35000"/>
            </a:spcAft>
          </a:pPr>
          <a:r>
            <a:rPr lang="es" sz="5100" b="0" i="0" kern="1200" dirty="0" smtClean="0">
              <a:solidFill>
                <a:srgbClr val="FFFFFF"/>
              </a:solidFill>
            </a:rPr>
            <a:t>5 estrellas</a:t>
          </a:r>
        </a:p>
      </dsp:txBody>
      <dsp:txXfrm>
        <a:off x="6465" y="3583290"/>
        <a:ext cx="3238532" cy="145074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27"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s" sz="2000" b="0" i="0" kern="1200" dirty="0" smtClean="0">
              <a:solidFill>
                <a:srgbClr val="1D1B16"/>
              </a:solidFill>
            </a:rPr>
            <a:t>Copia de la filosofía del programa, la cual demuestra los criterios.</a:t>
          </a:r>
        </a:p>
        <a:p>
          <a:pPr marL="228600" lvl="1" indent="-228600" algn="l" defTabSz="889000">
            <a:lnSpc>
              <a:spcPct val="90000"/>
            </a:lnSpc>
            <a:spcBef>
              <a:spcPct val="0"/>
            </a:spcBef>
            <a:spcAft>
              <a:spcPct val="15000"/>
            </a:spcAft>
            <a:buChar char="••"/>
          </a:pPr>
          <a:r>
            <a:rPr lang="es" sz="2000" b="0" i="0" kern="1200" dirty="0" smtClean="0">
              <a:solidFill>
                <a:srgbClr val="1D1B16"/>
              </a:solidFill>
            </a:rPr>
            <a:t>Puntaje promedio de 3 o más en la pregunta n.º 10 en la Encuesta familiar.</a:t>
          </a:r>
        </a:p>
      </dsp:txBody>
      <dsp:txXfrm>
        <a:off x="3071727" y="0"/>
        <a:ext cx="5703861" cy="1595800"/>
      </dsp:txXfrm>
    </dsp:sp>
    <dsp:sp modelId="{0F246E25-F403-5548-AF57-6DDA04A5A6A2}">
      <dsp:nvSpPr>
        <dsp:cNvPr id="0" name=""/>
        <dsp:cNvSpPr/>
      </dsp:nvSpPr>
      <dsp:spPr>
        <a:xfrm>
          <a:off x="2297" y="72529"/>
          <a:ext cx="3197417" cy="1450742"/>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4310" tIns="97155" rIns="194310" bIns="97155" numCol="1" spcCol="1270" anchor="ctr" anchorCtr="0">
          <a:noAutofit/>
        </a:bodyPr>
        <a:lstStyle/>
        <a:p>
          <a:pPr lvl="0" algn="ctr" defTabSz="2266950">
            <a:lnSpc>
              <a:spcPct val="90000"/>
            </a:lnSpc>
            <a:spcBef>
              <a:spcPct val="0"/>
            </a:spcBef>
            <a:spcAft>
              <a:spcPct val="35000"/>
            </a:spcAft>
          </a:pPr>
          <a:r>
            <a:rPr lang="es" sz="5100" b="0" i="0" kern="1200" dirty="0" smtClean="0">
              <a:solidFill>
                <a:srgbClr val="FFFFFF"/>
              </a:solidFill>
            </a:rPr>
            <a:t>3 estrellas</a:t>
          </a:r>
        </a:p>
      </dsp:txBody>
      <dsp:txXfrm>
        <a:off x="2297" y="72529"/>
        <a:ext cx="3197417" cy="1450742"/>
      </dsp:txXfrm>
    </dsp:sp>
    <dsp:sp modelId="{57A0C2F8-366D-BA47-B066-6BEF5ADF767A}">
      <dsp:nvSpPr>
        <dsp:cNvPr id="0" name=""/>
        <dsp:cNvSpPr/>
      </dsp:nvSpPr>
      <dsp:spPr>
        <a:xfrm>
          <a:off x="3073845"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 sz="1800" b="0" i="0" kern="1200" dirty="0" smtClean="0">
              <a:solidFill>
                <a:srgbClr val="1D1B16"/>
              </a:solidFill>
            </a:rPr>
            <a:t>Copia de la filosofía del programa que garantiza la inclusión de todos los niños.</a:t>
          </a:r>
        </a:p>
        <a:p>
          <a:pPr marL="171450" lvl="1" indent="-171450" algn="l" defTabSz="800100">
            <a:lnSpc>
              <a:spcPct val="90000"/>
            </a:lnSpc>
            <a:spcBef>
              <a:spcPct val="0"/>
            </a:spcBef>
            <a:spcAft>
              <a:spcPct val="15000"/>
            </a:spcAft>
            <a:buChar char="••"/>
          </a:pPr>
          <a:r>
            <a:rPr lang="es" sz="1800" b="0" i="0" kern="1200" dirty="0" smtClean="0">
              <a:solidFill>
                <a:srgbClr val="1D1B16"/>
              </a:solidFill>
            </a:rPr>
            <a:t>Ejemplos escritos de la forma en que el programa ha implementado su filosofía inclusiva.</a:t>
          </a:r>
        </a:p>
      </dsp:txBody>
      <dsp:txXfrm>
        <a:off x="3073845" y="1736326"/>
        <a:ext cx="5698404" cy="1595800"/>
      </dsp:txXfrm>
    </dsp:sp>
    <dsp:sp modelId="{D896B76E-32EB-1140-B9DC-F57950572393}">
      <dsp:nvSpPr>
        <dsp:cNvPr id="0" name=""/>
        <dsp:cNvSpPr/>
      </dsp:nvSpPr>
      <dsp:spPr>
        <a:xfrm>
          <a:off x="281" y="1827909"/>
          <a:ext cx="3206905" cy="1450742"/>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4310" tIns="97155" rIns="194310" bIns="97155" numCol="1" spcCol="1270" anchor="ctr" anchorCtr="0">
          <a:noAutofit/>
        </a:bodyPr>
        <a:lstStyle/>
        <a:p>
          <a:pPr lvl="0" algn="ctr" defTabSz="2266950">
            <a:lnSpc>
              <a:spcPct val="90000"/>
            </a:lnSpc>
            <a:spcBef>
              <a:spcPct val="0"/>
            </a:spcBef>
            <a:spcAft>
              <a:spcPct val="35000"/>
            </a:spcAft>
          </a:pPr>
          <a:r>
            <a:rPr lang="es" sz="5100" b="0" i="0" kern="1200" dirty="0" smtClean="0">
              <a:solidFill>
                <a:srgbClr val="FFFFFF"/>
              </a:solidFill>
            </a:rPr>
            <a:t>4 estrellas</a:t>
          </a:r>
        </a:p>
      </dsp:txBody>
      <dsp:txXfrm>
        <a:off x="281" y="1827909"/>
        <a:ext cx="3206905" cy="1450742"/>
      </dsp:txXfrm>
    </dsp:sp>
    <dsp:sp modelId="{6E37CCFF-3A23-0642-9D00-EEF96B54ED0C}">
      <dsp:nvSpPr>
        <dsp:cNvPr id="0" name=""/>
        <dsp:cNvSpPr/>
      </dsp:nvSpPr>
      <dsp:spPr>
        <a:xfrm>
          <a:off x="3114686"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s" sz="2000" b="0" i="0" kern="1200" dirty="0" smtClean="0">
              <a:solidFill>
                <a:srgbClr val="1D1B16"/>
              </a:solidFill>
            </a:rPr>
            <a:t>Descripción escrita de la forma en que el programa utiliza su filosofía para orientar las decisiones del programa en las áreas mencionadas anteriormente.</a:t>
          </a:r>
        </a:p>
      </dsp:txBody>
      <dsp:txXfrm>
        <a:off x="3114686" y="3510761"/>
        <a:ext cx="5654410" cy="1595800"/>
      </dsp:txXfrm>
    </dsp:sp>
    <dsp:sp modelId="{4EAFE5B6-71B7-0B41-82EC-D08FCC16EF5A}">
      <dsp:nvSpPr>
        <dsp:cNvPr id="0" name=""/>
        <dsp:cNvSpPr/>
      </dsp:nvSpPr>
      <dsp:spPr>
        <a:xfrm>
          <a:off x="6465" y="3583290"/>
          <a:ext cx="3238532" cy="1450742"/>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4310" tIns="97155" rIns="194310" bIns="97155" numCol="1" spcCol="1270" anchor="ctr" anchorCtr="0">
          <a:noAutofit/>
        </a:bodyPr>
        <a:lstStyle/>
        <a:p>
          <a:pPr lvl="0" algn="ctr" defTabSz="2266950">
            <a:lnSpc>
              <a:spcPct val="90000"/>
            </a:lnSpc>
            <a:spcBef>
              <a:spcPct val="0"/>
            </a:spcBef>
            <a:spcAft>
              <a:spcPct val="35000"/>
            </a:spcAft>
          </a:pPr>
          <a:r>
            <a:rPr lang="es" sz="5100" b="0" i="0" kern="1200" dirty="0" smtClean="0">
              <a:solidFill>
                <a:srgbClr val="FFFFFF"/>
              </a:solidFill>
            </a:rPr>
            <a:t>5 estrellas</a:t>
          </a:r>
        </a:p>
      </dsp:txBody>
      <dsp:txXfrm>
        <a:off x="6465" y="3583290"/>
        <a:ext cx="3238532" cy="1450742"/>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872" tIns="46435" rIns="92872" bIns="46435" rtlCol="0"/>
          <a:lstStyle>
            <a:lvl1pPr algn="l">
              <a:defRPr sz="1200"/>
            </a:lvl1pPr>
          </a:lstStyle>
          <a:p>
            <a:endParaRPr lang="en-US" sz="1400" dirty="0"/>
          </a:p>
        </p:txBody>
      </p:sp>
      <p:sp>
        <p:nvSpPr>
          <p:cNvPr id="3" name="Date Placeholder 2"/>
          <p:cNvSpPr>
            <a:spLocks noGrp="1"/>
          </p:cNvSpPr>
          <p:nvPr>
            <p:ph type="dt" sz="quarter" idx="1"/>
          </p:nvPr>
        </p:nvSpPr>
        <p:spPr>
          <a:xfrm>
            <a:off x="3956551" y="0"/>
            <a:ext cx="3026833" cy="464185"/>
          </a:xfrm>
          <a:prstGeom prst="rect">
            <a:avLst/>
          </a:prstGeom>
        </p:spPr>
        <p:txBody>
          <a:bodyPr vert="horz" lIns="92872" tIns="46435" rIns="92872" bIns="46435" rtlCol="0"/>
          <a:lstStyle>
            <a:lvl1pPr algn="r">
              <a:defRPr sz="1200"/>
            </a:lvl1pPr>
          </a:lstStyle>
          <a:p>
            <a:fld id="{611721C1-919B-4CD8-979F-527C4F6E6B4B}" type="datetimeFigureOut">
              <a:rPr lang="en-US" smtClean="0"/>
              <a:pPr/>
              <a:t>9/3/2015</a:t>
            </a:fld>
            <a:endParaRPr lang="en-US"/>
          </a:p>
        </p:txBody>
      </p:sp>
      <p:sp>
        <p:nvSpPr>
          <p:cNvPr id="4" name="Footer Placeholder 3"/>
          <p:cNvSpPr>
            <a:spLocks noGrp="1"/>
          </p:cNvSpPr>
          <p:nvPr>
            <p:ph type="ftr" sz="quarter" idx="2"/>
          </p:nvPr>
        </p:nvSpPr>
        <p:spPr>
          <a:xfrm>
            <a:off x="1" y="8817904"/>
            <a:ext cx="3026833" cy="464185"/>
          </a:xfrm>
          <a:prstGeom prst="rect">
            <a:avLst/>
          </a:prstGeom>
        </p:spPr>
        <p:txBody>
          <a:bodyPr vert="horz" lIns="92872" tIns="46435" rIns="92872" bIns="46435" rtlCol="0" anchor="b"/>
          <a:lstStyle>
            <a:lvl1pPr algn="l">
              <a:defRPr sz="1200"/>
            </a:lvl1pPr>
          </a:lstStyle>
          <a:p>
            <a:endParaRPr lang="en-US" sz="1400" dirty="0"/>
          </a:p>
        </p:txBody>
      </p:sp>
      <p:sp>
        <p:nvSpPr>
          <p:cNvPr id="5" name="Slide Number Placeholder 4"/>
          <p:cNvSpPr>
            <a:spLocks noGrp="1"/>
          </p:cNvSpPr>
          <p:nvPr>
            <p:ph type="sldNum" sz="quarter" idx="3"/>
          </p:nvPr>
        </p:nvSpPr>
        <p:spPr>
          <a:xfrm>
            <a:off x="3956551" y="8817904"/>
            <a:ext cx="3026833" cy="464185"/>
          </a:xfrm>
          <a:prstGeom prst="rect">
            <a:avLst/>
          </a:prstGeom>
        </p:spPr>
        <p:txBody>
          <a:bodyPr vert="horz" lIns="92872" tIns="46435" rIns="92872" bIns="46435" rtlCol="0" anchor="b"/>
          <a:lstStyle>
            <a:lvl1pPr algn="r">
              <a:defRPr sz="1200"/>
            </a:lvl1pPr>
          </a:lstStyle>
          <a:p>
            <a:fld id="{6D32BB5E-B0C5-4A44-A77B-C77238F5E50A}" type="slidenum">
              <a:rPr lang="en-US" smtClean="0"/>
              <a:pPr/>
              <a:t>‹#›</a:t>
            </a:fld>
            <a:endParaRPr lang="en-US"/>
          </a:p>
        </p:txBody>
      </p:sp>
    </p:spTree>
    <p:extLst>
      <p:ext uri="{BB962C8B-B14F-4D97-AF65-F5344CB8AC3E}">
        <p14:creationId xmlns="" xmlns:p14="http://schemas.microsoft.com/office/powerpoint/2010/main" val="12664373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872" tIns="46435" rIns="92872" bIns="46435" rtlCol="0"/>
          <a:lstStyle>
            <a:lvl1pPr algn="l">
              <a:defRPr sz="1200"/>
            </a:lvl1pPr>
          </a:lstStyle>
          <a:p>
            <a:endParaRPr lang="en-US"/>
          </a:p>
        </p:txBody>
      </p:sp>
      <p:sp>
        <p:nvSpPr>
          <p:cNvPr id="3" name="Date Placeholder 2"/>
          <p:cNvSpPr>
            <a:spLocks noGrp="1"/>
          </p:cNvSpPr>
          <p:nvPr>
            <p:ph type="dt" idx="1"/>
          </p:nvPr>
        </p:nvSpPr>
        <p:spPr>
          <a:xfrm>
            <a:off x="3956551" y="0"/>
            <a:ext cx="3026833" cy="464185"/>
          </a:xfrm>
          <a:prstGeom prst="rect">
            <a:avLst/>
          </a:prstGeom>
        </p:spPr>
        <p:txBody>
          <a:bodyPr vert="horz" lIns="92872" tIns="46435" rIns="92872" bIns="46435" rtlCol="0"/>
          <a:lstStyle>
            <a:lvl1pPr algn="r">
              <a:defRPr sz="1200"/>
            </a:lvl1pPr>
          </a:lstStyle>
          <a:p>
            <a:fld id="{0CAD7CA0-8A39-F048-ADE9-439157D5A4B0}" type="datetimeFigureOut">
              <a:rPr lang="en-US" smtClean="0"/>
              <a:pPr/>
              <a:t>9/3/2015</a:t>
            </a:fld>
            <a:endParaRPr lang="en-US"/>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872" tIns="46435" rIns="92872" bIns="46435" rtlCol="0" anchor="ctr"/>
          <a:lstStyle/>
          <a:p>
            <a:endParaRPr lang="en-US"/>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872" tIns="46435" rIns="92872" bIns="46435"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1" y="8817904"/>
            <a:ext cx="3026833" cy="464185"/>
          </a:xfrm>
          <a:prstGeom prst="rect">
            <a:avLst/>
          </a:prstGeom>
        </p:spPr>
        <p:txBody>
          <a:bodyPr vert="horz" lIns="92872" tIns="46435" rIns="92872" bIns="46435" rtlCol="0" anchor="b"/>
          <a:lstStyle>
            <a:lvl1pPr algn="l">
              <a:defRPr sz="1200"/>
            </a:lvl1pPr>
          </a:lstStyle>
          <a:p>
            <a:endParaRPr lang="en-US"/>
          </a:p>
        </p:txBody>
      </p:sp>
      <p:sp>
        <p:nvSpPr>
          <p:cNvPr id="7" name="Slide Number Placeholder 6"/>
          <p:cNvSpPr>
            <a:spLocks noGrp="1"/>
          </p:cNvSpPr>
          <p:nvPr>
            <p:ph type="sldNum" sz="quarter" idx="5"/>
          </p:nvPr>
        </p:nvSpPr>
        <p:spPr>
          <a:xfrm>
            <a:off x="3956551" y="8817904"/>
            <a:ext cx="3026833" cy="464185"/>
          </a:xfrm>
          <a:prstGeom prst="rect">
            <a:avLst/>
          </a:prstGeom>
        </p:spPr>
        <p:txBody>
          <a:bodyPr vert="horz" lIns="92872" tIns="46435" rIns="92872" bIns="46435" rtlCol="0" anchor="b"/>
          <a:lstStyle>
            <a:lvl1pPr algn="r">
              <a:defRPr sz="1200"/>
            </a:lvl1pPr>
          </a:lstStyle>
          <a:p>
            <a:fld id="{B7FC117F-9C20-5F4F-A638-56BA5BAADFB5}" type="slidenum">
              <a:rPr lang="en-US" smtClean="0"/>
              <a:pPr/>
              <a:t>‹#›</a:t>
            </a:fld>
            <a:endParaRPr lang="en-US"/>
          </a:p>
        </p:txBody>
      </p:sp>
    </p:spTree>
    <p:extLst>
      <p:ext uri="{BB962C8B-B14F-4D97-AF65-F5344CB8AC3E}">
        <p14:creationId xmlns="" xmlns:p14="http://schemas.microsoft.com/office/powerpoint/2010/main" val="3560423826"/>
      </p:ext>
    </p:extLst>
  </p:cSld>
  <p:clrMap bg1="lt1" tx1="dk1" bg2="lt2" tx2="dk2" accent1="accent1" accent2="accent2" accent3="accent3" accent4="accent4" accent5="accent5" accent6="accent6" hlink="hlink" folHlink="folHlink"/>
  <p:notesStyle>
    <a:lvl1pPr marL="0" algn="l" defTabSz="457200" rtl="0" eaLnBrk="1" latinLnBrk="0" hangingPunct="1">
      <a:defRPr sz="1400" kern="1200">
        <a:solidFill>
          <a:schemeClr val="tx1"/>
        </a:solidFill>
        <a:latin typeface="+mn-lt"/>
        <a:ea typeface="+mn-ea"/>
        <a:cs typeface="+mn-cs"/>
      </a:defRPr>
    </a:lvl1pPr>
    <a:lvl2pPr marL="457200" algn="l" defTabSz="457200" rtl="0" eaLnBrk="1" latinLnBrk="0" hangingPunct="1">
      <a:defRPr sz="1400" kern="1200">
        <a:solidFill>
          <a:schemeClr val="tx1"/>
        </a:solidFill>
        <a:latin typeface="+mn-lt"/>
        <a:ea typeface="+mn-ea"/>
        <a:cs typeface="+mn-cs"/>
      </a:defRPr>
    </a:lvl2pPr>
    <a:lvl3pPr marL="914400" algn="l" defTabSz="457200" rtl="0" eaLnBrk="1" latinLnBrk="0" hangingPunct="1">
      <a:defRPr sz="1400" kern="1200">
        <a:solidFill>
          <a:schemeClr val="tx1"/>
        </a:solidFill>
        <a:latin typeface="+mn-lt"/>
        <a:ea typeface="+mn-ea"/>
        <a:cs typeface="+mn-cs"/>
      </a:defRPr>
    </a:lvl3pPr>
    <a:lvl4pPr marL="1371600" algn="l" defTabSz="457200" rtl="0" eaLnBrk="1" latinLnBrk="0" hangingPunct="1">
      <a:defRPr sz="1400" kern="1200">
        <a:solidFill>
          <a:schemeClr val="tx1"/>
        </a:solidFill>
        <a:latin typeface="+mn-lt"/>
        <a:ea typeface="+mn-ea"/>
        <a:cs typeface="+mn-cs"/>
      </a:defRPr>
    </a:lvl4pPr>
    <a:lvl5pPr marL="1828800" algn="l" defTabSz="457200" rtl="0" eaLnBrk="1" latinLnBrk="0" hangingPunct="1">
      <a:defRPr sz="14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400" b="0" i="0" dirty="0" smtClean="0">
                <a:solidFill>
                  <a:srgbClr val="000000"/>
                </a:solidFill>
              </a:rPr>
              <a:t>Materiales:</a:t>
            </a:r>
          </a:p>
          <a:p>
            <a:r>
              <a:rPr lang="es" sz="1400" b="1" i="0" dirty="0" smtClean="0">
                <a:solidFill>
                  <a:srgbClr val="000000"/>
                </a:solidFill>
              </a:rPr>
              <a:t>Todos los participantes deben traer su portafolio a la sesión de capacitación.</a:t>
            </a:r>
          </a:p>
          <a:p>
            <a:endParaRPr lang="en-US" dirty="0" smtClean="0"/>
          </a:p>
          <a:p>
            <a:endParaRPr lang="en-US" dirty="0" smtClean="0"/>
          </a:p>
          <a:p>
            <a:r>
              <a:rPr lang="es" sz="1400" b="0" i="0" dirty="0" smtClean="0">
                <a:solidFill>
                  <a:srgbClr val="000000"/>
                </a:solidFill>
              </a:rPr>
              <a:t>Presente a los capacitadores. </a:t>
            </a:r>
          </a:p>
          <a:p>
            <a:r>
              <a:rPr lang="es" sz="1400" b="0" i="0" dirty="0" smtClean="0">
                <a:solidFill>
                  <a:srgbClr val="000000"/>
                </a:solidFill>
              </a:rPr>
              <a:t>Pídales a los participantes que se presenten.</a:t>
            </a:r>
          </a:p>
          <a:p>
            <a:endParaRPr lang="en-US" dirty="0" smtClean="0"/>
          </a:p>
          <a:p>
            <a:r>
              <a:rPr lang="es" sz="1400" b="0" i="0" dirty="0" smtClean="0">
                <a:solidFill>
                  <a:srgbClr val="000000"/>
                </a:solidFill>
              </a:rPr>
              <a:t>Opcional: Actividad para “romper el hielo” realizada por el capacitador</a:t>
            </a:r>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a:t>
            </a:fld>
            <a:endParaRPr lang="en-US">
              <a:solidFill>
                <a:prstClr val="black"/>
              </a:solidFill>
              <a:latin typeface="Calibri"/>
            </a:endParaRPr>
          </a:p>
        </p:txBody>
      </p:sp>
    </p:spTree>
    <p:extLst>
      <p:ext uri="{BB962C8B-B14F-4D97-AF65-F5344CB8AC3E}">
        <p14:creationId xmlns="" xmlns:p14="http://schemas.microsoft.com/office/powerpoint/2010/main" val="547047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86603" y="4409758"/>
            <a:ext cx="6387152" cy="4177665"/>
          </a:xfrm>
        </p:spPr>
        <p:txBody>
          <a:bodyPr/>
          <a:lstStyle/>
          <a:p>
            <a:r>
              <a:rPr lang="es" sz="1400" b="0" i="0" dirty="0" smtClean="0">
                <a:solidFill>
                  <a:srgbClr val="000000"/>
                </a:solidFill>
              </a:rPr>
              <a:t>Permita que los participantes tengan tiempo para leer los objetivos, hablen al respecto según sea necesario</a:t>
            </a:r>
          </a:p>
          <a:p>
            <a:endParaRPr lang="es" sz="1400" b="0" i="0" dirty="0" smtClean="0">
              <a:solidFill>
                <a:srgbClr val="000000"/>
              </a:solidFill>
            </a:endParaRPr>
          </a:p>
          <a:p>
            <a:r>
              <a:rPr lang="en-US" dirty="0" smtClean="0"/>
              <a:t>About 5 minutes</a:t>
            </a:r>
          </a:p>
          <a:p>
            <a:endParaRPr lang="en-US" dirty="0" smtClean="0"/>
          </a:p>
          <a:p>
            <a:r>
              <a:rPr lang="en-US" dirty="0" smtClean="0"/>
              <a:t>Allow participants time to read the objectives, discuss as needed</a:t>
            </a:r>
          </a:p>
          <a:p>
            <a:endParaRPr lang="en-US" dirty="0" smtClean="0"/>
          </a:p>
          <a:p>
            <a:pPr lvl="0"/>
            <a:r>
              <a:rPr lang="en-US" b="0" dirty="0" smtClean="0">
                <a:solidFill>
                  <a:schemeClr val="tx1"/>
                </a:solidFill>
              </a:rPr>
              <a:t>Objectives:</a:t>
            </a:r>
          </a:p>
          <a:p>
            <a:pPr marL="182880" lvl="1" indent="-182880">
              <a:buFont typeface="+mj-lt"/>
              <a:buAutoNum type="arabicPeriod"/>
            </a:pPr>
            <a:r>
              <a:rPr lang="en-US" dirty="0" smtClean="0">
                <a:solidFill>
                  <a:schemeClr val="tx1"/>
                </a:solidFill>
              </a:rPr>
              <a:t>Examine QRIS standard LD1. </a:t>
            </a:r>
          </a:p>
          <a:p>
            <a:pPr marL="182880" lvl="1" indent="-182880">
              <a:buFont typeface="+mj-lt"/>
              <a:buAutoNum type="arabicPeriod"/>
            </a:pPr>
            <a:r>
              <a:rPr lang="en-US" dirty="0" smtClean="0">
                <a:solidFill>
                  <a:schemeClr val="tx1"/>
                </a:solidFill>
              </a:rPr>
              <a:t>Discuss how this standard can be applied in your program.</a:t>
            </a:r>
            <a:endParaRPr lang="en-US" b="0" dirty="0" smtClean="0">
              <a:solidFill>
                <a:schemeClr val="tx1"/>
              </a:solidFill>
            </a:endParaRPr>
          </a:p>
          <a:p>
            <a:pPr marL="182880" lvl="1" indent="-182880">
              <a:buFont typeface="+mj-lt"/>
              <a:buAutoNum type="arabicPeriod"/>
            </a:pPr>
            <a:r>
              <a:rPr lang="en-US" dirty="0" smtClean="0">
                <a:solidFill>
                  <a:schemeClr val="tx1"/>
                </a:solidFill>
              </a:rPr>
              <a:t>Examine key elements of philosophy statements and apply your discoveries to your own statement. </a:t>
            </a:r>
          </a:p>
          <a:p>
            <a:pPr marL="182880" lvl="1" indent="-182880">
              <a:buFont typeface="+mj-lt"/>
              <a:buAutoNum type="arabicPeriod"/>
            </a:pPr>
            <a:r>
              <a:rPr lang="en-US" dirty="0" smtClean="0">
                <a:solidFill>
                  <a:schemeClr val="tx1"/>
                </a:solidFill>
              </a:rPr>
              <a:t>Write a statement of  your care giving and education philosophy.</a:t>
            </a:r>
          </a:p>
          <a:p>
            <a:pPr marL="182880" lvl="1" indent="-182880">
              <a:buFont typeface="+mj-lt"/>
              <a:buAutoNum type="arabicPeriod"/>
            </a:pPr>
            <a:r>
              <a:rPr lang="en-US" dirty="0" smtClean="0">
                <a:solidFill>
                  <a:schemeClr val="tx1"/>
                </a:solidFill>
              </a:rPr>
              <a:t>Discuss ways to ensure that your philosophy statement guides your care giving and teaching decisions.  </a:t>
            </a:r>
          </a:p>
          <a:p>
            <a:pPr marL="182880" lvl="1" indent="-182880">
              <a:buFont typeface="+mj-lt"/>
              <a:buAutoNum type="arabicPeriod"/>
            </a:pPr>
            <a:r>
              <a:rPr lang="en-US" dirty="0" smtClean="0">
                <a:solidFill>
                  <a:schemeClr val="tx1"/>
                </a:solidFill>
              </a:rPr>
              <a:t>Decide on action steps toward achieving program-wide alignment of care giving and teaching decisions with your program's philosophy statement.</a:t>
            </a:r>
          </a:p>
          <a:p>
            <a:pPr lvl="0"/>
            <a:endParaRPr lang="en-US" b="0" dirty="0" smtClean="0">
              <a:solidFill>
                <a:schemeClr val="tx1"/>
              </a:solidFill>
            </a:endParaRPr>
          </a:p>
          <a:p>
            <a:pPr lvl="0"/>
            <a:r>
              <a:rPr lang="en-US" b="0" dirty="0" smtClean="0">
                <a:solidFill>
                  <a:schemeClr val="tx1"/>
                </a:solidFill>
              </a:rPr>
              <a:t>Outcome:</a:t>
            </a:r>
          </a:p>
          <a:p>
            <a:pPr lvl="0"/>
            <a:r>
              <a:rPr lang="en-US" b="0" dirty="0" smtClean="0">
                <a:solidFill>
                  <a:schemeClr val="tx1"/>
                </a:solidFill>
              </a:rPr>
              <a:t>Gain the knowledge and tools needed to write a statement of your program’s philosophy.</a:t>
            </a:r>
          </a:p>
          <a:p>
            <a:endParaRPr lang="es" sz="1400" b="0" i="0" dirty="0" smtClean="0">
              <a:solidFill>
                <a:srgbClr val="000000"/>
              </a:solidFill>
            </a:endParaRPr>
          </a:p>
        </p:txBody>
      </p:sp>
      <p:sp>
        <p:nvSpPr>
          <p:cNvPr id="4" name="Slide Number Placeholder 3"/>
          <p:cNvSpPr>
            <a:spLocks noGrp="1"/>
          </p:cNvSpPr>
          <p:nvPr>
            <p:ph type="sldNum" sz="quarter" idx="10"/>
          </p:nvPr>
        </p:nvSpPr>
        <p:spPr/>
        <p:txBody>
          <a:bodyPr/>
          <a:lstStyle/>
          <a:p>
            <a:fld id="{E4FD5924-0C17-2140-A7A0-FC7BF1E21BF5}" type="slidenum">
              <a:rPr lang="en-US" smtClean="0">
                <a:solidFill>
                  <a:prstClr val="black"/>
                </a:solidFill>
                <a:latin typeface="Calibri"/>
              </a:rPr>
              <a:pPr/>
              <a:t>2</a:t>
            </a:fld>
            <a:endParaRPr lang="en-US">
              <a:solidFill>
                <a:prstClr val="black"/>
              </a:solidFill>
              <a:latin typeface="Calibri"/>
            </a:endParaRPr>
          </a:p>
        </p:txBody>
      </p:sp>
    </p:spTree>
    <p:extLst>
      <p:ext uri="{BB962C8B-B14F-4D97-AF65-F5344CB8AC3E}">
        <p14:creationId xmlns="" xmlns:p14="http://schemas.microsoft.com/office/powerpoint/2010/main" val="1017050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s" sz="1400" b="0" i="0" dirty="0" smtClean="0">
                <a:solidFill>
                  <a:srgbClr val="000000"/>
                </a:solidFill>
              </a:rPr>
              <a:t>Reflexión con todo el grupo</a:t>
            </a:r>
          </a:p>
          <a:p>
            <a:endParaRPr lang="en-US" dirty="0" smtClean="0"/>
          </a:p>
          <a:p>
            <a:r>
              <a:rPr lang="en-US" dirty="0" smtClean="0"/>
              <a:t>About 5 minutes</a:t>
            </a:r>
          </a:p>
          <a:p>
            <a:endParaRPr lang="en-US" dirty="0" smtClean="0"/>
          </a:p>
          <a:p>
            <a:r>
              <a:rPr lang="en-US" dirty="0" smtClean="0"/>
              <a:t>Materials: </a:t>
            </a:r>
          </a:p>
          <a:p>
            <a:r>
              <a:rPr lang="en-US" dirty="0" smtClean="0"/>
              <a:t>Dry</a:t>
            </a:r>
            <a:r>
              <a:rPr lang="en-US" baseline="0" dirty="0" smtClean="0"/>
              <a:t> erase board or flip chart, markers</a:t>
            </a:r>
          </a:p>
          <a:p>
            <a:endParaRPr lang="en-US" dirty="0" smtClean="0"/>
          </a:p>
          <a:p>
            <a:r>
              <a:rPr lang="en-US" dirty="0" smtClean="0"/>
              <a:t>Large group reflective</a:t>
            </a:r>
            <a:r>
              <a:rPr lang="en-US" baseline="0" dirty="0" smtClean="0"/>
              <a:t> discussion</a:t>
            </a:r>
            <a:endParaRPr lang="en-US" dirty="0" smtClean="0"/>
          </a:p>
          <a:p>
            <a:r>
              <a:rPr lang="en-US" dirty="0" smtClean="0"/>
              <a:t>Discuss this question as a large group. Write responses on flip chart or dry</a:t>
            </a:r>
            <a:r>
              <a:rPr lang="en-US" baseline="0" dirty="0" smtClean="0"/>
              <a:t> erase </a:t>
            </a:r>
            <a:r>
              <a:rPr lang="en-US" dirty="0" smtClean="0"/>
              <a:t>board </a:t>
            </a:r>
          </a:p>
          <a:p>
            <a:pPr lvl="0"/>
            <a:endParaRPr lang="en-US" sz="1400" kern="1200" dirty="0" smtClean="0">
              <a:solidFill>
                <a:schemeClr val="tx1"/>
              </a:solidFill>
              <a:latin typeface="+mn-lt"/>
              <a:ea typeface="+mn-ea"/>
              <a:cs typeface="+mn-cs"/>
            </a:endParaRPr>
          </a:p>
          <a:p>
            <a:pPr lvl="0"/>
            <a:r>
              <a:rPr lang="en-US" sz="1400" kern="1200" dirty="0" smtClean="0">
                <a:solidFill>
                  <a:schemeClr val="tx1"/>
                </a:solidFill>
                <a:latin typeface="+mn-lt"/>
                <a:ea typeface="+mn-ea"/>
                <a:cs typeface="+mn-cs"/>
              </a:rPr>
              <a:t>Some possible responses:</a:t>
            </a:r>
          </a:p>
          <a:p>
            <a:pPr marL="182880" lvl="0" indent="-182880">
              <a:buFont typeface="Arial" pitchFamily="34" charset="0"/>
              <a:buChar char="•"/>
            </a:pPr>
            <a:r>
              <a:rPr lang="en-US" sz="1400" kern="1200" dirty="0" smtClean="0">
                <a:solidFill>
                  <a:schemeClr val="tx1"/>
                </a:solidFill>
                <a:latin typeface="+mn-lt"/>
                <a:ea typeface="+mn-ea"/>
                <a:cs typeface="+mn-cs"/>
              </a:rPr>
              <a:t>to communicate the connection between caregiver practices and child development and learning </a:t>
            </a:r>
          </a:p>
          <a:p>
            <a:pPr marL="182880" lvl="0" indent="-182880">
              <a:buFont typeface="Arial" pitchFamily="34" charset="0"/>
              <a:buChar char="•"/>
            </a:pPr>
            <a:r>
              <a:rPr lang="en-US" sz="1400" kern="1200" dirty="0" smtClean="0">
                <a:solidFill>
                  <a:schemeClr val="tx1"/>
                </a:solidFill>
                <a:latin typeface="+mn-lt"/>
                <a:ea typeface="+mn-ea"/>
                <a:cs typeface="+mn-cs"/>
              </a:rPr>
              <a:t>to give parents an idea of what they can expect from the program</a:t>
            </a:r>
          </a:p>
          <a:p>
            <a:pPr marL="182880" lvl="0" indent="-182880">
              <a:buFont typeface="Arial" pitchFamily="34" charset="0"/>
              <a:buChar char="•"/>
            </a:pPr>
            <a:r>
              <a:rPr lang="en-US" sz="1400" kern="1200" dirty="0" smtClean="0">
                <a:solidFill>
                  <a:schemeClr val="tx1"/>
                </a:solidFill>
                <a:latin typeface="+mn-lt"/>
                <a:ea typeface="+mn-ea"/>
                <a:cs typeface="+mn-cs"/>
              </a:rPr>
              <a:t>to define and communicate the program’s core values to parents and staff</a:t>
            </a:r>
          </a:p>
          <a:p>
            <a:pPr marL="182880" indent="-182880">
              <a:buFont typeface="Arial" pitchFamily="34" charset="0"/>
              <a:buChar char="•"/>
            </a:pPr>
            <a:r>
              <a:rPr lang="en-US" sz="1400" kern="1200" dirty="0" smtClean="0">
                <a:solidFill>
                  <a:schemeClr val="tx1"/>
                </a:solidFill>
                <a:latin typeface="+mn-lt"/>
                <a:ea typeface="+mn-ea"/>
                <a:cs typeface="+mn-cs"/>
              </a:rPr>
              <a:t>to guide curriculum planning and other program decisions</a:t>
            </a:r>
            <a:endParaRPr lang="en-US" dirty="0" smtClean="0"/>
          </a:p>
          <a:p>
            <a:pPr marL="182880" indent="-182880">
              <a:buFont typeface="Arial" pitchFamily="34" charset="0"/>
              <a:buNone/>
            </a:pPr>
            <a:endParaRPr lang="en-US" dirty="0" smtClean="0"/>
          </a:p>
          <a:p>
            <a:r>
              <a:rPr lang="en-US" dirty="0" smtClean="0"/>
              <a:t>You might want to include some </a:t>
            </a:r>
            <a:r>
              <a:rPr lang="en-US" baseline="0" dirty="0" smtClean="0"/>
              <a:t>discussion of what a philosophy statement is not, and how long it should be.</a:t>
            </a:r>
            <a:endParaRPr lang="en-US" dirty="0" smtClean="0"/>
          </a:p>
          <a:p>
            <a:endParaRPr lang="en-US" dirty="0" smtClean="0"/>
          </a:p>
          <a:p>
            <a:endParaRPr lang="en-US"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a:t>
            </a:fld>
            <a:endParaRPr lang="en-US"/>
          </a:p>
        </p:txBody>
      </p:sp>
    </p:spTree>
    <p:extLst>
      <p:ext uri="{BB962C8B-B14F-4D97-AF65-F5344CB8AC3E}">
        <p14:creationId xmlns="" xmlns:p14="http://schemas.microsoft.com/office/powerpoint/2010/main" val="2139178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2880" marR="0" lvl="0" indent="-182880" algn="l" defTabSz="457200" rtl="0" eaLnBrk="1" fontAlgn="auto" latinLnBrk="0" hangingPunct="1">
              <a:lnSpc>
                <a:spcPct val="100000"/>
              </a:lnSpc>
              <a:spcBef>
                <a:spcPts val="0"/>
              </a:spcBef>
              <a:spcAft>
                <a:spcPts val="0"/>
              </a:spcAft>
              <a:buClrTx/>
              <a:buSzTx/>
              <a:buFont typeface="+mj-lt"/>
              <a:buNone/>
              <a:tabLst/>
              <a:defRPr/>
            </a:pPr>
            <a:r>
              <a:rPr lang="en-US" sz="1400" dirty="0" smtClean="0"/>
              <a:t>About 5 minutes</a:t>
            </a:r>
          </a:p>
          <a:p>
            <a:pPr marL="182880" marR="0" lvl="0" indent="-182880" algn="l" defTabSz="457200" rtl="0" eaLnBrk="1" fontAlgn="auto" latinLnBrk="0" hangingPunct="1">
              <a:lnSpc>
                <a:spcPct val="100000"/>
              </a:lnSpc>
              <a:spcBef>
                <a:spcPts val="0"/>
              </a:spcBef>
              <a:spcAft>
                <a:spcPts val="0"/>
              </a:spcAft>
              <a:buClrTx/>
              <a:buSzTx/>
              <a:buFont typeface="+mj-lt"/>
              <a:buNone/>
              <a:tabLst/>
              <a:defRPr/>
            </a:pPr>
            <a:endParaRPr lang="en-US" sz="1400" dirty="0" smtClean="0"/>
          </a:p>
          <a:p>
            <a:pPr marL="182880" marR="0" lvl="0" indent="-182880" algn="l" defTabSz="457200" rtl="0" eaLnBrk="1" fontAlgn="auto" latinLnBrk="0" hangingPunct="1">
              <a:lnSpc>
                <a:spcPct val="100000"/>
              </a:lnSpc>
              <a:spcBef>
                <a:spcPts val="0"/>
              </a:spcBef>
              <a:spcAft>
                <a:spcPts val="0"/>
              </a:spcAft>
              <a:buClrTx/>
              <a:buSzTx/>
              <a:buFont typeface="+mj-lt"/>
              <a:buNone/>
              <a:tabLst/>
              <a:defRPr/>
            </a:pPr>
            <a:r>
              <a:rPr lang="en-US" sz="1400" dirty="0" smtClean="0"/>
              <a:t>Materials: Standard LD1 from </a:t>
            </a:r>
            <a:r>
              <a:rPr lang="en-US" sz="1400" dirty="0" err="1" smtClean="0"/>
              <a:t>QIP</a:t>
            </a:r>
            <a:r>
              <a:rPr lang="en-US" sz="1400" dirty="0" smtClean="0"/>
              <a:t> or Portfolio</a:t>
            </a:r>
          </a:p>
          <a:p>
            <a:pPr marL="182880" marR="0" lvl="0" indent="-182880" algn="l" defTabSz="457200" rtl="0" eaLnBrk="1" fontAlgn="auto" latinLnBrk="0" hangingPunct="1">
              <a:lnSpc>
                <a:spcPct val="100000"/>
              </a:lnSpc>
              <a:spcBef>
                <a:spcPts val="0"/>
              </a:spcBef>
              <a:spcAft>
                <a:spcPts val="0"/>
              </a:spcAft>
              <a:buClrTx/>
              <a:buSzTx/>
              <a:buFont typeface="+mj-lt"/>
              <a:buNone/>
              <a:tabLst/>
              <a:defRPr/>
            </a:pPr>
            <a:endParaRPr lang="en-US" sz="1400" dirty="0" smtClean="0"/>
          </a:p>
          <a:p>
            <a:pPr marL="0" marR="0" lvl="0" indent="0" algn="l" defTabSz="457200" rtl="0" eaLnBrk="1" fontAlgn="auto" latinLnBrk="0" hangingPunct="1">
              <a:lnSpc>
                <a:spcPct val="100000"/>
              </a:lnSpc>
              <a:spcBef>
                <a:spcPts val="0"/>
              </a:spcBef>
              <a:spcAft>
                <a:spcPts val="0"/>
              </a:spcAft>
              <a:buClrTx/>
              <a:buSzTx/>
              <a:buFont typeface="+mj-lt"/>
              <a:buNone/>
              <a:tabLst/>
              <a:defRPr/>
            </a:pPr>
            <a:r>
              <a:rPr lang="en-US" sz="1400" dirty="0" smtClean="0"/>
              <a:t>Ask participants to volunteer</a:t>
            </a:r>
            <a:r>
              <a:rPr lang="en-US" sz="1400" baseline="0" dirty="0" smtClean="0"/>
              <a:t> to read aloud</a:t>
            </a:r>
            <a:r>
              <a:rPr lang="en-US" sz="1400" dirty="0" smtClean="0"/>
              <a:t> the indicators for each star-level. Discuss as needed to make sure participants understand what the standard is (and is not</a:t>
            </a:r>
            <a:r>
              <a:rPr lang="en-US" sz="1400" baseline="0" dirty="0" smtClean="0"/>
              <a:t>) asking for.</a:t>
            </a:r>
            <a:endParaRPr lang="en-US" sz="1400" dirty="0" smtClean="0"/>
          </a:p>
          <a:p>
            <a:pPr marL="182880" marR="0" lvl="0" indent="-182880" algn="l" defTabSz="457200" rtl="0" eaLnBrk="1" fontAlgn="auto" latinLnBrk="0" hangingPunct="1">
              <a:lnSpc>
                <a:spcPct val="100000"/>
              </a:lnSpc>
              <a:spcBef>
                <a:spcPts val="1200"/>
              </a:spcBef>
              <a:spcAft>
                <a:spcPts val="0"/>
              </a:spcAft>
              <a:buClrTx/>
              <a:buSzTx/>
              <a:buFont typeface="+mj-lt"/>
              <a:buAutoNum type="arabicPeriod" startAt="3"/>
              <a:tabLst/>
              <a:defRPr/>
            </a:pPr>
            <a:r>
              <a:rPr lang="en-US" sz="1400" dirty="0" smtClean="0"/>
              <a:t>The program has a written philosophy that is available to staff, families, and visitors that states the program’s values, beliefs, and program goals for children and families.</a:t>
            </a:r>
          </a:p>
          <a:p>
            <a:pPr marL="182880" marR="0" lvl="0" indent="-182880" algn="l" defTabSz="457200" rtl="0" eaLnBrk="1" fontAlgn="auto" latinLnBrk="0" hangingPunct="1">
              <a:lnSpc>
                <a:spcPct val="100000"/>
              </a:lnSpc>
              <a:spcBef>
                <a:spcPts val="1200"/>
              </a:spcBef>
              <a:spcAft>
                <a:spcPts val="0"/>
              </a:spcAft>
              <a:buClrTx/>
              <a:buSzTx/>
              <a:buFont typeface="+mj-lt"/>
              <a:buAutoNum type="arabicPeriod" startAt="3"/>
              <a:tabLst/>
              <a:defRPr/>
            </a:pPr>
            <a:r>
              <a:rPr lang="en-US" sz="1400" dirty="0" smtClean="0"/>
              <a:t>The program’s philosophy explicitly ensures the inclusion of all children (this means children with special needs).</a:t>
            </a:r>
          </a:p>
          <a:p>
            <a:pPr marL="182880" marR="0" lvl="0" indent="-182880" algn="l" defTabSz="457200" rtl="0" eaLnBrk="1" fontAlgn="auto" latinLnBrk="0" hangingPunct="1">
              <a:lnSpc>
                <a:spcPct val="100000"/>
              </a:lnSpc>
              <a:spcBef>
                <a:spcPts val="1200"/>
              </a:spcBef>
              <a:spcAft>
                <a:spcPts val="0"/>
              </a:spcAft>
              <a:buClrTx/>
              <a:buSzTx/>
              <a:buFont typeface="+mj-lt"/>
              <a:buAutoNum type="arabicPeriod" startAt="3"/>
              <a:tabLst/>
              <a:defRPr/>
            </a:pPr>
            <a:r>
              <a:rPr lang="en-US" sz="1400" dirty="0" smtClean="0"/>
              <a:t>The program’s philosophy is used to guide decisions, including decisions related to curricular activities, activities to promote partnerships with families, professional development, and hiring of staff.</a:t>
            </a:r>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4</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About 15 minutes</a:t>
            </a:r>
          </a:p>
          <a:p>
            <a:endParaRPr lang="en-US" dirty="0" smtClean="0"/>
          </a:p>
          <a:p>
            <a:r>
              <a:rPr lang="en-US" dirty="0" smtClean="0"/>
              <a:t>Materials:</a:t>
            </a:r>
          </a:p>
          <a:p>
            <a:r>
              <a:rPr lang="en-US" dirty="0" smtClean="0"/>
              <a:t>Dry erase board or flipchart, markers</a:t>
            </a:r>
          </a:p>
          <a:p>
            <a:endParaRPr lang="en-US" dirty="0" smtClean="0"/>
          </a:p>
          <a:p>
            <a:r>
              <a:rPr lang="en-US" dirty="0" smtClean="0"/>
              <a:t>Handout: </a:t>
            </a:r>
          </a:p>
          <a:p>
            <a:r>
              <a:rPr lang="en-US" dirty="0" smtClean="0"/>
              <a:t>“We believe that children should…”</a:t>
            </a:r>
          </a:p>
          <a:p>
            <a:endParaRPr lang="en-US" dirty="0" smtClean="0"/>
          </a:p>
          <a:p>
            <a:r>
              <a:rPr lang="en-US" dirty="0" smtClean="0"/>
              <a:t>Mini lecture:</a:t>
            </a:r>
          </a:p>
          <a:p>
            <a:r>
              <a:rPr lang="en-US" dirty="0" smtClean="0"/>
              <a:t>The statements on the handout are</a:t>
            </a:r>
            <a:r>
              <a:rPr lang="en-US" baseline="0" dirty="0" smtClean="0"/>
              <a:t> too numerous to include them all in a philosophy statement. They reflect widely held beliefs in the </a:t>
            </a:r>
            <a:r>
              <a:rPr lang="en-US" baseline="0" dirty="0" err="1" smtClean="0"/>
              <a:t>ECE</a:t>
            </a:r>
            <a:r>
              <a:rPr lang="en-US" baseline="0" dirty="0" smtClean="0"/>
              <a:t> profession.</a:t>
            </a:r>
          </a:p>
          <a:p>
            <a:endParaRPr lang="en-US" baseline="0" dirty="0" smtClean="0"/>
          </a:p>
          <a:p>
            <a:r>
              <a:rPr lang="en-US" baseline="0" dirty="0" smtClean="0"/>
              <a:t>Dyad work followed by large group discussion:</a:t>
            </a:r>
          </a:p>
          <a:p>
            <a:r>
              <a:rPr lang="en-US" baseline="0" dirty="0" smtClean="0"/>
              <a:t>Ask participants to work with a partner. Each person will choose 3 (or more) statements that reflect his or her beliefs about children. Some may wish to write their own statement, or re-write one or more of the existing statements. Dyads will discuss their choices (5 minutes), then share their thoughts with the full group.</a:t>
            </a:r>
          </a:p>
          <a:p>
            <a:endParaRPr lang="en-US" baseline="0" dirty="0" smtClean="0"/>
          </a:p>
          <a:p>
            <a:r>
              <a:rPr lang="en-US" baseline="0" dirty="0" smtClean="0"/>
              <a:t>End the discussion with a transition to the next activity – participants will be reading philosophy statements from other </a:t>
            </a:r>
            <a:r>
              <a:rPr lang="en-US" baseline="0" dirty="0" err="1" smtClean="0"/>
              <a:t>ECE</a:t>
            </a:r>
            <a:r>
              <a:rPr lang="en-US" baseline="0" dirty="0" smtClean="0"/>
              <a:t> programs, followed by discussion of what beliefs each program holds.</a:t>
            </a: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04715" y="4409758"/>
            <a:ext cx="6455391" cy="4177665"/>
          </a:xfrm>
        </p:spPr>
        <p:txBody>
          <a:bodyPr>
            <a:normAutofit lnSpcReduction="10000"/>
          </a:bodyPr>
          <a:lstStyle/>
          <a:p>
            <a:r>
              <a:rPr lang="en-US" dirty="0" smtClean="0"/>
              <a:t>About 30 minutes</a:t>
            </a:r>
          </a:p>
          <a:p>
            <a:endParaRPr lang="en-US" dirty="0" smtClean="0"/>
          </a:p>
          <a:p>
            <a:r>
              <a:rPr lang="en-US" dirty="0" smtClean="0"/>
              <a:t>Handouts:</a:t>
            </a:r>
          </a:p>
          <a:p>
            <a:r>
              <a:rPr lang="en-US" dirty="0" smtClean="0"/>
              <a:t>Sample philosophy statements </a:t>
            </a:r>
          </a:p>
          <a:p>
            <a:endParaRPr lang="en-US" dirty="0" smtClean="0"/>
          </a:p>
          <a:p>
            <a:r>
              <a:rPr lang="en-US" dirty="0" smtClean="0"/>
              <a:t>Note: you</a:t>
            </a:r>
            <a:r>
              <a:rPr lang="en-US" baseline="0" dirty="0" smtClean="0"/>
              <a:t> may want to ask QRIS-rated programs in your area for permission to include their philosophy statement in this training. Please consider sharing them with other trainers (with permission). This activity would be improved by the addition of a more diverse selection of philosophy statements.</a:t>
            </a:r>
            <a:endParaRPr lang="en-US" dirty="0" smtClean="0"/>
          </a:p>
          <a:p>
            <a:endParaRPr lang="en-US" dirty="0" smtClean="0"/>
          </a:p>
          <a:p>
            <a:r>
              <a:rPr lang="en-US" dirty="0" smtClean="0"/>
              <a:t>Mini lecture:</a:t>
            </a:r>
          </a:p>
          <a:p>
            <a:r>
              <a:rPr lang="en-US" dirty="0" smtClean="0"/>
              <a:t>The philosophy statements we</a:t>
            </a:r>
            <a:r>
              <a:rPr lang="en-US" baseline="0" dirty="0" smtClean="0"/>
              <a:t> are going to look at are from QRIS-rated programs. Because programs do not need to meet 100% of the indicators, we don’t know whether each statement “passed.” Can you see each of the indicators reflected in each statement?</a:t>
            </a:r>
            <a:endParaRPr lang="en-US" dirty="0" smtClean="0"/>
          </a:p>
          <a:p>
            <a:endParaRPr lang="en-US" dirty="0" smtClean="0"/>
          </a:p>
          <a:p>
            <a:r>
              <a:rPr lang="en-US" dirty="0" smtClean="0"/>
              <a:t>Large group reading:</a:t>
            </a:r>
          </a:p>
          <a:p>
            <a:r>
              <a:rPr lang="en-US" dirty="0" smtClean="0"/>
              <a:t>Ask for</a:t>
            </a:r>
            <a:r>
              <a:rPr lang="en-US" baseline="0" dirty="0" smtClean="0"/>
              <a:t> volunteers to read parts (or all) of one statement aloud for the large group. </a:t>
            </a:r>
            <a:r>
              <a:rPr lang="en-US" dirty="0" smtClean="0"/>
              <a:t>Follow each reading with a brief large-group discussion. Are</a:t>
            </a:r>
            <a:r>
              <a:rPr lang="en-US" baseline="0" dirty="0" smtClean="0"/>
              <a:t> all of the indicators for LD1 present in the statement? What do you learn about a program from reading its philosophy statement? Who might find this information useful?</a:t>
            </a: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6</a:t>
            </a:fld>
            <a:endParaRPr lang="en-US"/>
          </a:p>
        </p:txBody>
      </p:sp>
    </p:spTree>
    <p:extLst>
      <p:ext uri="{BB962C8B-B14F-4D97-AF65-F5344CB8AC3E}">
        <p14:creationId xmlns="" xmlns:p14="http://schemas.microsoft.com/office/powerpoint/2010/main" val="31526611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Slides 7-12 should take about 30 minutes</a:t>
            </a:r>
          </a:p>
          <a:p>
            <a:endParaRPr lang="en-US" dirty="0" smtClean="0"/>
          </a:p>
          <a:p>
            <a:r>
              <a:rPr lang="en-US" dirty="0" smtClean="0"/>
              <a:t>Handout:</a:t>
            </a:r>
          </a:p>
          <a:p>
            <a:r>
              <a:rPr lang="en-US" dirty="0" smtClean="0"/>
              <a:t>“Suggestions</a:t>
            </a:r>
            <a:r>
              <a:rPr lang="en-US" baseline="0" dirty="0" smtClean="0"/>
              <a:t> for writing a philosophy statement”</a:t>
            </a:r>
          </a:p>
          <a:p>
            <a:endParaRPr lang="en-US" baseline="0" dirty="0" smtClean="0"/>
          </a:p>
          <a:p>
            <a:r>
              <a:rPr lang="en-US" baseline="0" dirty="0" smtClean="0"/>
              <a:t>Large group:</a:t>
            </a:r>
          </a:p>
          <a:p>
            <a:r>
              <a:rPr lang="en-US" baseline="0" dirty="0" smtClean="0"/>
              <a:t>Ask participants to take a look at the handout, and tell them it is meant as a guide and a way to help them organize their thoughts about philosophy. It addresses more than needs to be included in their philosophy statement. Give participants time to work on answering the questions on the handout. If they write in complete sentences, it may be easier for them to use their work later in writing a philosophy statement.</a:t>
            </a:r>
          </a:p>
          <a:p>
            <a:endParaRPr lang="en-US" baseline="0" dirty="0" smtClean="0"/>
          </a:p>
          <a:p>
            <a:r>
              <a:rPr lang="en-US" baseline="0" dirty="0" smtClean="0"/>
              <a:t>Small group / dyad / individual work:</a:t>
            </a:r>
          </a:p>
          <a:p>
            <a:r>
              <a:rPr lang="en-US" baseline="0" dirty="0" smtClean="0"/>
              <a:t>Ask participants to work alone or with others, as they wish. Ask them to answer as many of the questions as they wish.  If time permits, invite participants to share their work with the large group.</a:t>
            </a: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7</a:t>
            </a:fld>
            <a:endParaRPr lang="en-US"/>
          </a:p>
        </p:txBody>
      </p:sp>
    </p:spTree>
    <p:extLst>
      <p:ext uri="{BB962C8B-B14F-4D97-AF65-F5344CB8AC3E}">
        <p14:creationId xmlns="" xmlns:p14="http://schemas.microsoft.com/office/powerpoint/2010/main" val="4289305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7FC117F-9C20-5F4F-A638-56BA5BAADFB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7FC117F-9C20-5F4F-A638-56BA5BAADFB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7FC117F-9C20-5F4F-A638-56BA5BAADFB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7FC117F-9C20-5F4F-A638-56BA5BAADFB5}"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7FC117F-9C20-5F4F-A638-56BA5BAADFB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About 15 minutes</a:t>
            </a:r>
          </a:p>
          <a:p>
            <a:endParaRPr lang="en-US" dirty="0" smtClean="0"/>
          </a:p>
          <a:p>
            <a:r>
              <a:rPr lang="en-US" dirty="0" smtClean="0"/>
              <a:t>Large group brainstorming:</a:t>
            </a:r>
          </a:p>
          <a:p>
            <a:r>
              <a:rPr lang="en-US" dirty="0" smtClean="0"/>
              <a:t>Work together to make a list of things</a:t>
            </a:r>
            <a:r>
              <a:rPr lang="en-US" baseline="0" dirty="0" smtClean="0"/>
              <a:t> to include in a philosophy statement. Make sure that all of the elements called for in QRIS standard LD1 are addressed. Write participants’ ideas on dry erase board or flip chart.</a:t>
            </a:r>
            <a:endParaRPr lang="en-US" dirty="0" smtClean="0"/>
          </a:p>
          <a:p>
            <a:endParaRPr lang="en-US" dirty="0" smtClean="0"/>
          </a:p>
          <a:p>
            <a:r>
              <a:rPr lang="en-US" dirty="0" smtClean="0"/>
              <a:t>Follow with large group collaboration to write a sample philosophy statement</a:t>
            </a: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13</a:t>
            </a:fld>
            <a:endParaRPr lang="en-US"/>
          </a:p>
        </p:txBody>
      </p:sp>
    </p:spTree>
    <p:extLst>
      <p:ext uri="{BB962C8B-B14F-4D97-AF65-F5344CB8AC3E}">
        <p14:creationId xmlns="" xmlns:p14="http://schemas.microsoft.com/office/powerpoint/2010/main" val="3119834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 sz="1400" b="0" i="0" dirty="0" smtClean="0">
                <a:solidFill>
                  <a:srgbClr val="000000"/>
                </a:solidFill>
              </a:rPr>
              <a:t>Reflexión con todo el grupo</a:t>
            </a:r>
          </a:p>
          <a:p>
            <a:endParaRPr lang="en-US" dirty="0" smtClean="0"/>
          </a:p>
          <a:p>
            <a:r>
              <a:rPr lang="en-US" dirty="0" smtClean="0"/>
              <a:t>About 30 minutes</a:t>
            </a:r>
          </a:p>
          <a:p>
            <a:endParaRPr lang="en-US" dirty="0" smtClean="0"/>
          </a:p>
          <a:p>
            <a:r>
              <a:rPr lang="en-US" dirty="0" smtClean="0"/>
              <a:t>Large group reflective discussion</a:t>
            </a:r>
          </a:p>
          <a:p>
            <a:r>
              <a:rPr lang="en-US" dirty="0" smtClean="0"/>
              <a:t>Ask participants to think about their highest wishes for their program’s curriculum, physical and social environment, partnerships with families, professional development and staff.</a:t>
            </a:r>
            <a:r>
              <a:rPr lang="en-US" baseline="0" dirty="0" smtClean="0"/>
              <a:t> </a:t>
            </a:r>
            <a:endParaRPr lang="en-US" dirty="0" smtClean="0"/>
          </a:p>
          <a:p>
            <a:endParaRPr lang="en-US" dirty="0" smtClean="0"/>
          </a:p>
          <a:p>
            <a:endParaRPr lang="en-US" dirty="0" smtClean="0"/>
          </a:p>
          <a:p>
            <a:endParaRPr lang="en-US"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14</a:t>
            </a:fld>
            <a:endParaRPr lang="en-US"/>
          </a:p>
        </p:txBody>
      </p:sp>
    </p:spTree>
    <p:extLst>
      <p:ext uri="{BB962C8B-B14F-4D97-AF65-F5344CB8AC3E}">
        <p14:creationId xmlns="" xmlns:p14="http://schemas.microsoft.com/office/powerpoint/2010/main" val="41831763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45659" y="4409758"/>
            <a:ext cx="6441743" cy="4177665"/>
          </a:xfrm>
        </p:spPr>
        <p:txBody>
          <a:bodyPr/>
          <a:lstStyle/>
          <a:p>
            <a:r>
              <a:rPr lang="en-US" dirty="0" smtClean="0"/>
              <a:t>About 20 minutes</a:t>
            </a:r>
          </a:p>
          <a:p>
            <a:endParaRPr lang="en-US" dirty="0" smtClean="0"/>
          </a:p>
          <a:p>
            <a:r>
              <a:rPr lang="en-US" dirty="0" smtClean="0"/>
              <a:t>Materials:</a:t>
            </a:r>
          </a:p>
          <a:p>
            <a:r>
              <a:rPr lang="en-US" dirty="0" smtClean="0"/>
              <a:t>Family survey</a:t>
            </a:r>
          </a:p>
          <a:p>
            <a:endParaRPr lang="en-US" dirty="0" smtClean="0"/>
          </a:p>
          <a:p>
            <a:r>
              <a:rPr lang="en-US" dirty="0" smtClean="0"/>
              <a:t>Large group discussion:</a:t>
            </a:r>
          </a:p>
          <a:p>
            <a:r>
              <a:rPr lang="en-US" dirty="0" smtClean="0"/>
              <a:t>Discuss the evidence</a:t>
            </a:r>
            <a:r>
              <a:rPr lang="en-US" baseline="0" dirty="0" smtClean="0"/>
              <a:t> needed for each star rating. If needed, include discussion of how to conduct the family survey.</a:t>
            </a:r>
          </a:p>
          <a:p>
            <a:endParaRPr lang="en-US" baseline="0" dirty="0" smtClean="0"/>
          </a:p>
          <a:p>
            <a:r>
              <a:rPr lang="en-US" dirty="0" smtClean="0"/>
              <a:t>Individual work:</a:t>
            </a:r>
          </a:p>
          <a:p>
            <a:r>
              <a:rPr lang="en-US" dirty="0" smtClean="0"/>
              <a:t>Allow about 10-15 minutes for participants</a:t>
            </a:r>
            <a:r>
              <a:rPr lang="en-US" baseline="0" dirty="0" smtClean="0"/>
              <a:t> to write an example or description for the 4-star and 5-star indicators, or to begin a rough draft of their philosophy statement.</a:t>
            </a:r>
          </a:p>
          <a:p>
            <a:endParaRPr lang="en-US" baseline="0" dirty="0" smtClean="0"/>
          </a:p>
          <a:p>
            <a:pPr lvl="0"/>
            <a:r>
              <a:rPr lang="en-US" sz="1400" b="1" dirty="0" smtClean="0"/>
              <a:t>3-Star:</a:t>
            </a:r>
            <a:r>
              <a:rPr lang="en-US" sz="1400" b="1" baseline="0" dirty="0" smtClean="0"/>
              <a:t> </a:t>
            </a:r>
            <a:r>
              <a:rPr lang="en-US" sz="1400" dirty="0" smtClean="0"/>
              <a:t>Copy of the program’s philosophy, which demonstrates the criteria.</a:t>
            </a:r>
          </a:p>
          <a:p>
            <a:pPr lvl="0"/>
            <a:r>
              <a:rPr lang="en-US" sz="1400" dirty="0" smtClean="0"/>
              <a:t>Average score of 3 or higher on question #10 on the Family Survey.</a:t>
            </a:r>
          </a:p>
          <a:p>
            <a:pPr lvl="0"/>
            <a:r>
              <a:rPr lang="en-US" sz="1400" b="1" dirty="0" smtClean="0"/>
              <a:t>4-Star: </a:t>
            </a:r>
            <a:r>
              <a:rPr lang="en-US" sz="1400" dirty="0" smtClean="0"/>
              <a:t>Copy of program’s philosophy that ensures the inclusion of all children. Written example of how the program has implemented its inclusive philosophy.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smtClean="0"/>
              <a:t>5-Star:</a:t>
            </a:r>
            <a:r>
              <a:rPr lang="en-US" sz="1400" dirty="0" smtClean="0"/>
              <a:t> Written description of how the program uses its philosophy to guide program decisions in the areas listed in the portfolio.</a:t>
            </a:r>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15</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About 5 minutes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Make sure participants understand that philosophy statement needs to be available to families, staff, visitors, and evidence should include information about where it is available.</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 sz="1400" b="0" i="0" dirty="0" smtClean="0">
                <a:solidFill>
                  <a:srgbClr val="000000"/>
                </a:solidFill>
              </a:rPr>
              <a:t>Materiales:</a:t>
            </a:r>
          </a:p>
          <a:p>
            <a:r>
              <a:rPr lang="es" sz="1400" b="0" i="0" dirty="0" smtClean="0">
                <a:solidFill>
                  <a:srgbClr val="000000"/>
                </a:solidFill>
              </a:rPr>
              <a:t>Folleto “Parte de aprendizaje a distancia”</a:t>
            </a:r>
          </a:p>
          <a:p>
            <a:endParaRPr lang="en-US" dirty="0" smtClean="0"/>
          </a:p>
          <a:p>
            <a:r>
              <a:rPr lang="es" sz="1400" b="0" i="0" dirty="0" smtClean="0">
                <a:solidFill>
                  <a:srgbClr val="000000"/>
                </a:solidFill>
              </a:rPr>
              <a:t>Hablen sobre las expectativas de la parte de aprendizaje a distancia de la clase.</a:t>
            </a:r>
          </a:p>
          <a:p>
            <a:endParaRPr lang="es" sz="1400" b="0" i="0" dirty="0" smtClean="0">
              <a:solidFill>
                <a:srgbClr val="000000"/>
              </a:solidFill>
            </a:endParaRPr>
          </a:p>
          <a:p>
            <a:r>
              <a:rPr lang="en-US" dirty="0" smtClean="0"/>
              <a:t>About 10 minutes</a:t>
            </a:r>
          </a:p>
          <a:p>
            <a:endParaRPr lang="en-US" dirty="0" smtClean="0"/>
          </a:p>
          <a:p>
            <a:r>
              <a:rPr lang="en-US" dirty="0" smtClean="0"/>
              <a:t>Materials:</a:t>
            </a:r>
          </a:p>
          <a:p>
            <a:r>
              <a:rPr lang="en-US" dirty="0" smtClean="0"/>
              <a:t>Page 2 of Agenda</a:t>
            </a:r>
          </a:p>
          <a:p>
            <a:endParaRPr lang="en-US" dirty="0" smtClean="0"/>
          </a:p>
          <a:p>
            <a:r>
              <a:rPr lang="en-US" dirty="0" smtClean="0"/>
              <a:t>Discuss the expectations for the distance learning portion of the class, including what participants need to do to receive a certificate, and deadlines</a:t>
            </a:r>
          </a:p>
          <a:p>
            <a:endParaRPr lang="es" sz="1400" b="0" i="0" dirty="0" smtClean="0">
              <a:solidFill>
                <a:srgbClr val="000000"/>
              </a:solidFill>
            </a:endParaRPr>
          </a:p>
        </p:txBody>
      </p:sp>
      <p:sp>
        <p:nvSpPr>
          <p:cNvPr id="4" name="Slide Number Placeholder 3"/>
          <p:cNvSpPr>
            <a:spLocks noGrp="1"/>
          </p:cNvSpPr>
          <p:nvPr>
            <p:ph type="sldNum" sz="quarter" idx="10"/>
          </p:nvPr>
        </p:nvSpPr>
        <p:spPr/>
        <p:txBody>
          <a:bodyPr/>
          <a:lstStyle/>
          <a:p>
            <a:fld id="{B7FC117F-9C20-5F4F-A638-56BA5BAADFB5}" type="slidenum">
              <a:rPr lang="en-US" smtClean="0"/>
              <a:pPr/>
              <a:t>17</a:t>
            </a:fld>
            <a:endParaRPr lang="en-US"/>
          </a:p>
        </p:txBody>
      </p:sp>
    </p:spTree>
    <p:extLst>
      <p:ext uri="{BB962C8B-B14F-4D97-AF65-F5344CB8AC3E}">
        <p14:creationId xmlns="" xmlns:p14="http://schemas.microsoft.com/office/powerpoint/2010/main" val="13308770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18</a:t>
            </a:fld>
            <a:endParaRPr lang="en-US">
              <a:solidFill>
                <a:prstClr val="black"/>
              </a:solidFill>
              <a:latin typeface="Calibri"/>
            </a:endParaRPr>
          </a:p>
        </p:txBody>
      </p:sp>
    </p:spTree>
    <p:extLst>
      <p:ext uri="{BB962C8B-B14F-4D97-AF65-F5344CB8AC3E}">
        <p14:creationId xmlns="" xmlns:p14="http://schemas.microsoft.com/office/powerpoint/2010/main" val="20083140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About 5 minutes</a:t>
            </a:r>
          </a:p>
          <a:p>
            <a:endParaRPr lang="en-US" dirty="0" smtClean="0"/>
          </a:p>
          <a:p>
            <a:r>
              <a:rPr lang="en-US" dirty="0" smtClean="0"/>
              <a:t>Materials:</a:t>
            </a:r>
          </a:p>
          <a:p>
            <a:r>
              <a:rPr lang="en-US" smtClean="0"/>
              <a:t>Evaluation form</a:t>
            </a:r>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19</a:t>
            </a:fld>
            <a:endParaRPr lang="en-US">
              <a:solidFill>
                <a:prstClr val="black"/>
              </a:solidFill>
              <a:latin typeface="Calibri"/>
            </a:endParaRPr>
          </a:p>
        </p:txBody>
      </p:sp>
    </p:spTree>
    <p:extLst>
      <p:ext uri="{BB962C8B-B14F-4D97-AF65-F5344CB8AC3E}">
        <p14:creationId xmlns="" xmlns:p14="http://schemas.microsoft.com/office/powerpoint/2010/main" val="1866865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91355917-9D38-46A0-BA7E-0D12B5533568}" type="datetime1">
              <a:rPr lang="en-US" smtClean="0">
                <a:latin typeface="Tw Cen MT"/>
              </a:rPr>
              <a:pPr/>
              <a:t>9/3/2015</a:t>
            </a:fld>
            <a:endParaRPr lang="en-US">
              <a:latin typeface="Tw Cen MT"/>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solidFill>
                <a:srgbClr val="3C6E79"/>
              </a:solidFill>
              <a:latin typeface="Tw Cen MT"/>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9180E4DA-F620-7A45-90BE-35F25E5FC9DF}" type="slidenum">
              <a:rPr lang="en-US" smtClean="0">
                <a:solidFill>
                  <a:srgbClr val="3C6E79"/>
                </a:solidFill>
                <a:latin typeface="Tw Cen MT"/>
              </a:rPr>
              <a:pPr/>
              <a:t>‹#›</a:t>
            </a:fld>
            <a:endParaRPr lang="en-US">
              <a:solidFill>
                <a:srgbClr val="3C6E79"/>
              </a:solidFill>
              <a:latin typeface="Tw Cen MT"/>
            </a:endParaRPr>
          </a:p>
        </p:txBody>
      </p:sp>
    </p:spTree>
    <p:extLst>
      <p:ext uri="{BB962C8B-B14F-4D97-AF65-F5344CB8AC3E}">
        <p14:creationId xmlns="" xmlns:p14="http://schemas.microsoft.com/office/powerpoint/2010/main" val="162677863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7ABF454-6E89-40E4-9535-B81C85AF5ED7}" type="datetime1">
              <a:rPr lang="en-US" smtClean="0">
                <a:solidFill>
                  <a:srgbClr val="404037"/>
                </a:solidFill>
                <a:latin typeface="Tw Cen MT"/>
              </a:rPr>
              <a:pPr/>
              <a:t>9/3/2015</a:t>
            </a:fld>
            <a:endParaRPr lang="en-US">
              <a:solidFill>
                <a:srgbClr val="404037"/>
              </a:solidFill>
              <a:latin typeface="Tw Cen MT"/>
            </a:endParaRPr>
          </a:p>
        </p:txBody>
      </p:sp>
      <p:sp>
        <p:nvSpPr>
          <p:cNvPr id="5" name="Footer Placeholder 4"/>
          <p:cNvSpPr>
            <a:spLocks noGrp="1"/>
          </p:cNvSpPr>
          <p:nvPr>
            <p:ph type="ftr" sz="quarter" idx="11"/>
          </p:nvPr>
        </p:nvSpPr>
        <p:spPr/>
        <p:txBody>
          <a:bodyPr/>
          <a:lstStyle/>
          <a:p>
            <a:endParaRPr lang="en-US">
              <a:solidFill>
                <a:srgbClr val="404037"/>
              </a:solidFill>
              <a:latin typeface="Tw Cen MT"/>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 xmlns:p14="http://schemas.microsoft.com/office/powerpoint/2010/main" val="3475201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1CFB473-A7A8-41F9-8D0C-AB6748EBDD34}" type="datetime1">
              <a:rPr lang="en-US" smtClean="0">
                <a:solidFill>
                  <a:srgbClr val="404037"/>
                </a:solidFill>
                <a:latin typeface="Tw Cen MT"/>
              </a:rPr>
              <a:pPr/>
              <a:t>9/3/2015</a:t>
            </a:fld>
            <a:endParaRPr lang="en-US">
              <a:solidFill>
                <a:srgbClr val="404037"/>
              </a:solidFill>
              <a:latin typeface="Tw Cen MT"/>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2"/>
          </p:nvPr>
        </p:nvSpPr>
        <p:spPr/>
        <p:txBody>
          <a:bodyPr/>
          <a:lstStyle/>
          <a:p>
            <a:endParaRPr lang="en-US">
              <a:solidFill>
                <a:srgbClr val="404037"/>
              </a:solidFill>
              <a:latin typeface="Tw Cen MT"/>
            </a:endParaRPr>
          </a:p>
        </p:txBody>
      </p:sp>
    </p:spTree>
    <p:extLst>
      <p:ext uri="{BB962C8B-B14F-4D97-AF65-F5344CB8AC3E}">
        <p14:creationId xmlns="" xmlns:p14="http://schemas.microsoft.com/office/powerpoint/2010/main" val="382916255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933CF5D6-ABB6-4C77-85E1-5D1E4CA5ECFC}" type="datetime1">
              <a:rPr lang="en-US" smtClean="0">
                <a:solidFill>
                  <a:srgbClr val="404037"/>
                </a:solidFill>
                <a:latin typeface="Tw Cen MT"/>
              </a:rPr>
              <a:pPr/>
              <a:t>9/3/2015</a:t>
            </a:fld>
            <a:endParaRPr lang="en-US">
              <a:solidFill>
                <a:srgbClr val="404037"/>
              </a:solidFill>
              <a:latin typeface="Tw Cen MT"/>
            </a:endParaRPr>
          </a:p>
        </p:txBody>
      </p:sp>
      <p:sp>
        <p:nvSpPr>
          <p:cNvPr id="10" name="Slide Number Placeholder 9"/>
          <p:cNvSpPr>
            <a:spLocks noGrp="1"/>
          </p:cNvSpPr>
          <p:nvPr>
            <p:ph type="sldNum" sz="quarter" idx="16"/>
          </p:nvPr>
        </p:nvSpPr>
        <p:spPr/>
        <p:txBody>
          <a:bodyPr rtlCol="0"/>
          <a:lstStyle/>
          <a:p>
            <a:fld id="{9180E4DA-F620-7A45-90BE-35F25E5FC9DF}" type="slidenum">
              <a:rPr lang="en-US" smtClean="0">
                <a:latin typeface="Tw Cen MT"/>
              </a:rPr>
              <a:pPr/>
              <a:t>‹#›</a:t>
            </a:fld>
            <a:endParaRPr lang="en-US">
              <a:latin typeface="Tw Cen MT"/>
            </a:endParaRPr>
          </a:p>
        </p:txBody>
      </p:sp>
      <p:sp>
        <p:nvSpPr>
          <p:cNvPr id="12" name="Footer Placeholder 11"/>
          <p:cNvSpPr>
            <a:spLocks noGrp="1"/>
          </p:cNvSpPr>
          <p:nvPr>
            <p:ph type="ftr" sz="quarter" idx="17"/>
          </p:nvPr>
        </p:nvSpPr>
        <p:spPr/>
        <p:txBody>
          <a:bodyPr rtlCol="0"/>
          <a:lstStyle/>
          <a:p>
            <a:endParaRPr lang="en-US">
              <a:solidFill>
                <a:srgbClr val="404037"/>
              </a:solidFill>
              <a:latin typeface="Tw Cen MT"/>
            </a:endParaRPr>
          </a:p>
        </p:txBody>
      </p:sp>
    </p:spTree>
    <p:extLst>
      <p:ext uri="{BB962C8B-B14F-4D97-AF65-F5344CB8AC3E}">
        <p14:creationId xmlns="" xmlns:p14="http://schemas.microsoft.com/office/powerpoint/2010/main" val="308647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01AFB067-61A7-44C9-AC36-AE52720F459B}" type="datetime1">
              <a:rPr lang="en-US" smtClean="0">
                <a:solidFill>
                  <a:srgbClr val="404037"/>
                </a:solidFill>
                <a:latin typeface="Tw Cen MT"/>
              </a:rPr>
              <a:pPr/>
              <a:t>9/3/2015</a:t>
            </a:fld>
            <a:endParaRPr lang="en-US">
              <a:solidFill>
                <a:srgbClr val="404037"/>
              </a:solidFill>
              <a:latin typeface="Tw Cen MT"/>
            </a:endParaRPr>
          </a:p>
        </p:txBody>
      </p:sp>
      <p:sp>
        <p:nvSpPr>
          <p:cNvPr id="12" name="Slide Number Placeholder 11"/>
          <p:cNvSpPr>
            <a:spLocks noGrp="1"/>
          </p:cNvSpPr>
          <p:nvPr>
            <p:ph type="sldNum" sz="quarter" idx="16"/>
          </p:nvPr>
        </p:nvSpPr>
        <p:spPr/>
        <p:txBody>
          <a:bodyPr rtlCol="0"/>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7"/>
          </p:nvPr>
        </p:nvSpPr>
        <p:spPr/>
        <p:txBody>
          <a:bodyPr rtlCol="0"/>
          <a:lstStyle/>
          <a:p>
            <a:endParaRPr lang="en-US">
              <a:solidFill>
                <a:srgbClr val="404037"/>
              </a:solidFill>
              <a:latin typeface="Tw Cen MT"/>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 xmlns:p14="http://schemas.microsoft.com/office/powerpoint/2010/main" val="3190344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EAEB42-1BFF-44F7-BE37-0A3D231C3207}" type="datetime1">
              <a:rPr lang="en-US" smtClean="0">
                <a:solidFill>
                  <a:srgbClr val="404037"/>
                </a:solidFill>
                <a:latin typeface="Tw Cen MT"/>
              </a:rPr>
              <a:pPr/>
              <a:t>9/3/2015</a:t>
            </a:fld>
            <a:endParaRPr lang="en-US">
              <a:solidFill>
                <a:srgbClr val="404037"/>
              </a:solidFill>
              <a:latin typeface="Tw Cen MT"/>
            </a:endParaRPr>
          </a:p>
        </p:txBody>
      </p:sp>
      <p:sp>
        <p:nvSpPr>
          <p:cNvPr id="4" name="Footer Placeholder 3"/>
          <p:cNvSpPr>
            <a:spLocks noGrp="1"/>
          </p:cNvSpPr>
          <p:nvPr>
            <p:ph type="ftr" sz="quarter" idx="11"/>
          </p:nvPr>
        </p:nvSpPr>
        <p:spPr/>
        <p:txBody>
          <a:bodyPr/>
          <a:lstStyle/>
          <a:p>
            <a:endParaRPr lang="en-US">
              <a:solidFill>
                <a:srgbClr val="404037"/>
              </a:solidFill>
              <a:latin typeface="Tw Cen MT"/>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1982258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F4AC8A-AA5F-411F-B179-D020530589CD}" type="datetime1">
              <a:rPr lang="en-US" smtClean="0">
                <a:solidFill>
                  <a:srgbClr val="404037"/>
                </a:solidFill>
                <a:latin typeface="Tw Cen MT"/>
              </a:rPr>
              <a:pPr/>
              <a:t>9/3/2015</a:t>
            </a:fld>
            <a:endParaRPr lang="en-US">
              <a:solidFill>
                <a:srgbClr val="404037"/>
              </a:solidFill>
              <a:latin typeface="Tw Cen MT"/>
            </a:endParaRPr>
          </a:p>
        </p:txBody>
      </p:sp>
      <p:sp>
        <p:nvSpPr>
          <p:cNvPr id="3" name="Footer Placeholder 2"/>
          <p:cNvSpPr>
            <a:spLocks noGrp="1"/>
          </p:cNvSpPr>
          <p:nvPr>
            <p:ph type="ftr" sz="quarter" idx="11"/>
          </p:nvPr>
        </p:nvSpPr>
        <p:spPr/>
        <p:txBody>
          <a:bodyPr/>
          <a:lstStyle/>
          <a:p>
            <a:endParaRPr lang="en-US">
              <a:solidFill>
                <a:srgbClr val="404037"/>
              </a:solidFill>
              <a:latin typeface="Tw Cen MT"/>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9180E4DA-F620-7A45-90BE-35F25E5FC9DF}" type="slidenum">
              <a:rPr lang="en-US" smtClean="0">
                <a:solidFill>
                  <a:srgbClr val="404037"/>
                </a:solidFill>
                <a:latin typeface="Tw Cen MT"/>
              </a:rPr>
              <a:pPr/>
              <a:t>‹#›</a:t>
            </a:fld>
            <a:endParaRPr lang="en-US">
              <a:solidFill>
                <a:srgbClr val="404037"/>
              </a:solidFill>
              <a:latin typeface="Tw Cen MT"/>
            </a:endParaRPr>
          </a:p>
        </p:txBody>
      </p:sp>
    </p:spTree>
    <p:extLst>
      <p:ext uri="{BB962C8B-B14F-4D97-AF65-F5344CB8AC3E}">
        <p14:creationId xmlns="" xmlns:p14="http://schemas.microsoft.com/office/powerpoint/2010/main" val="1128012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4E2B4F8-3C17-4A85-9E62-D6D790592737}" type="datetime1">
              <a:rPr lang="en-US" smtClean="0">
                <a:solidFill>
                  <a:srgbClr val="404037"/>
                </a:solidFill>
                <a:latin typeface="Tw Cen MT"/>
              </a:rPr>
              <a:pPr/>
              <a:t>9/3/2015</a:t>
            </a:fld>
            <a:endParaRPr lang="en-US">
              <a:solidFill>
                <a:srgbClr val="404037"/>
              </a:solidFill>
              <a:latin typeface="Tw Cen MT"/>
            </a:endParaRPr>
          </a:p>
        </p:txBody>
      </p:sp>
      <p:sp>
        <p:nvSpPr>
          <p:cNvPr id="6" name="Footer Placeholder 5"/>
          <p:cNvSpPr>
            <a:spLocks noGrp="1"/>
          </p:cNvSpPr>
          <p:nvPr>
            <p:ph type="ftr" sz="quarter" idx="11"/>
          </p:nvPr>
        </p:nvSpPr>
        <p:spPr/>
        <p:txBody>
          <a:bodyPr/>
          <a:lstStyle/>
          <a:p>
            <a:endParaRPr lang="en-US">
              <a:solidFill>
                <a:srgbClr val="404037"/>
              </a:solidFill>
              <a:latin typeface="Tw Cen MT"/>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 xmlns:p14="http://schemas.microsoft.com/office/powerpoint/2010/main" val="3552639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2" name="Date Placeholder 11"/>
          <p:cNvSpPr>
            <a:spLocks noGrp="1"/>
          </p:cNvSpPr>
          <p:nvPr>
            <p:ph type="dt" sz="half" idx="10"/>
          </p:nvPr>
        </p:nvSpPr>
        <p:spPr>
          <a:xfrm>
            <a:off x="6248400" y="6248400"/>
            <a:ext cx="2667000" cy="365125"/>
          </a:xfrm>
        </p:spPr>
        <p:txBody>
          <a:bodyPr rtlCol="0"/>
          <a:lstStyle/>
          <a:p>
            <a:fld id="{D2891336-DBC8-448D-83B8-8BAF8164F949}" type="datetime1">
              <a:rPr lang="en-US" smtClean="0">
                <a:solidFill>
                  <a:srgbClr val="404037"/>
                </a:solidFill>
                <a:latin typeface="Tw Cen MT"/>
              </a:rPr>
              <a:pPr/>
              <a:t>9/3/2015</a:t>
            </a:fld>
            <a:endParaRPr lang="en-US">
              <a:solidFill>
                <a:srgbClr val="404037"/>
              </a:solidFill>
              <a:latin typeface="Tw Cen MT"/>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2"/>
          </p:nvPr>
        </p:nvSpPr>
        <p:spPr>
          <a:xfrm>
            <a:off x="1600200" y="6248206"/>
            <a:ext cx="4572000" cy="365125"/>
          </a:xfrm>
        </p:spPr>
        <p:txBody>
          <a:bodyPr rtlCol="0"/>
          <a:lstStyle/>
          <a:p>
            <a:endParaRPr lang="en-US">
              <a:solidFill>
                <a:srgbClr val="404037"/>
              </a:solidFill>
              <a:latin typeface="Tw Cen MT"/>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Drag picture to placeholder or click icon to add</a:t>
            </a:r>
            <a:endParaRPr kumimoji="0" lang="en-US" dirty="0"/>
          </a:p>
        </p:txBody>
      </p:sp>
    </p:spTree>
    <p:extLst>
      <p:ext uri="{BB962C8B-B14F-4D97-AF65-F5344CB8AC3E}">
        <p14:creationId xmlns="" xmlns:p14="http://schemas.microsoft.com/office/powerpoint/2010/main" val="328482064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0C1163E-D5E5-4790-B7A9-8E72DC23AD8B}" type="datetime1">
              <a:rPr lang="en-US" smtClean="0">
                <a:solidFill>
                  <a:srgbClr val="404037"/>
                </a:solidFill>
                <a:latin typeface="Tw Cen MT"/>
              </a:rPr>
              <a:pPr/>
              <a:t>9/3/2015</a:t>
            </a:fld>
            <a:endParaRPr lang="en-US">
              <a:solidFill>
                <a:srgbClr val="404037"/>
              </a:solidFill>
              <a:latin typeface="Tw Cen MT"/>
            </a:endParaRPr>
          </a:p>
        </p:txBody>
      </p:sp>
      <p:sp>
        <p:nvSpPr>
          <p:cNvPr id="5" name="Footer Placeholder 4"/>
          <p:cNvSpPr>
            <a:spLocks noGrp="1"/>
          </p:cNvSpPr>
          <p:nvPr>
            <p:ph type="ftr" sz="quarter" idx="11"/>
          </p:nvPr>
        </p:nvSpPr>
        <p:spPr/>
        <p:txBody>
          <a:bodyPr/>
          <a:lstStyle/>
          <a:p>
            <a:endParaRPr lang="en-US">
              <a:solidFill>
                <a:srgbClr val="404037"/>
              </a:solidFill>
              <a:latin typeface="Tw Cen MT"/>
            </a:endParaRPr>
          </a:p>
        </p:txBody>
      </p:sp>
      <p:sp>
        <p:nvSpPr>
          <p:cNvPr id="6" name="Slide Number Placeholder 5"/>
          <p:cNvSpPr>
            <a:spLocks noGrp="1"/>
          </p:cNvSpPr>
          <p:nvPr>
            <p:ph type="sldNum" sz="quarter" idx="12"/>
          </p:nvPr>
        </p:nvSpPr>
        <p:spPr/>
        <p:txBody>
          <a:body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4279900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9728887A-44B8-4C8A-A148-31E44D53BCAB}" type="datetime1">
              <a:rPr lang="en-US" smtClean="0">
                <a:solidFill>
                  <a:srgbClr val="404037"/>
                </a:solidFill>
                <a:latin typeface="Tw Cen MT"/>
              </a:rPr>
              <a:pPr/>
              <a:t>9/3/2015</a:t>
            </a:fld>
            <a:endParaRPr lang="en-US">
              <a:solidFill>
                <a:srgbClr val="404037"/>
              </a:solidFill>
              <a:latin typeface="Tw Cen MT"/>
            </a:endParaRPr>
          </a:p>
        </p:txBody>
      </p:sp>
      <p:sp>
        <p:nvSpPr>
          <p:cNvPr id="5" name="Footer Placeholder 4"/>
          <p:cNvSpPr>
            <a:spLocks noGrp="1"/>
          </p:cNvSpPr>
          <p:nvPr>
            <p:ph type="ftr" sz="quarter" idx="11"/>
          </p:nvPr>
        </p:nvSpPr>
        <p:spPr>
          <a:xfrm>
            <a:off x="457201" y="6248207"/>
            <a:ext cx="5573483" cy="365125"/>
          </a:xfrm>
        </p:spPr>
        <p:txBody>
          <a:bodyPr/>
          <a:lstStyle/>
          <a:p>
            <a:endParaRPr lang="en-US">
              <a:solidFill>
                <a:srgbClr val="404037"/>
              </a:solidFill>
              <a:latin typeface="Tw Cen MT"/>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6" name="Slide Number Placeholder 5"/>
          <p:cNvSpPr>
            <a:spLocks noGrp="1"/>
          </p:cNvSpPr>
          <p:nvPr>
            <p:ph type="sldNum" sz="quarter" idx="12"/>
          </p:nvPr>
        </p:nvSpPr>
        <p:spPr>
          <a:xfrm rot="5400000">
            <a:off x="5989638" y="144462"/>
            <a:ext cx="533400" cy="244476"/>
          </a:xfrm>
        </p:spPr>
        <p:txBody>
          <a:body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183372708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C6681A3-5EA4-4506-9180-44DA58DFFC06}" type="datetime1">
              <a:rPr lang="en-US" smtClean="0">
                <a:solidFill>
                  <a:srgbClr val="404037"/>
                </a:solidFill>
                <a:latin typeface="Tw Cen MT"/>
              </a:rPr>
              <a:pPr/>
              <a:t>9/3/2015</a:t>
            </a:fld>
            <a:endParaRPr lang="en-US">
              <a:solidFill>
                <a:srgbClr val="404037"/>
              </a:solidFill>
              <a:latin typeface="Tw Cen MT"/>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04037"/>
              </a:solidFill>
              <a:latin typeface="Tw Cen MT"/>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31502487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6351" y="869647"/>
            <a:ext cx="8032840" cy="1828800"/>
          </a:xfrm>
        </p:spPr>
        <p:txBody>
          <a:bodyPr>
            <a:normAutofit fontScale="90000"/>
          </a:bodyPr>
          <a:lstStyle/>
          <a:p>
            <a:r>
              <a:rPr lang="es" sz="3600" b="0" i="0" cap="all" dirty="0" smtClean="0">
                <a:solidFill>
                  <a:srgbClr val="92B635"/>
                </a:solidFill>
                <a:latin typeface="GeoSlab703 Md BT Medium" pitchFamily="18" charset="0"/>
              </a:rPr>
              <a:t>Compleción del portafolio: Redactar una declaración de la filosofía de su programa</a:t>
            </a:r>
          </a:p>
        </p:txBody>
      </p:sp>
      <p:sp>
        <p:nvSpPr>
          <p:cNvPr id="3" name="Subtitle 2"/>
          <p:cNvSpPr>
            <a:spLocks noGrp="1"/>
          </p:cNvSpPr>
          <p:nvPr>
            <p:ph type="subTitle" idx="1"/>
          </p:nvPr>
        </p:nvSpPr>
        <p:spPr>
          <a:xfrm>
            <a:off x="2096104" y="3352798"/>
            <a:ext cx="6705600" cy="2077963"/>
          </a:xfrm>
        </p:spPr>
        <p:txBody>
          <a:bodyPr>
            <a:normAutofit/>
          </a:bodyPr>
          <a:lstStyle/>
          <a:p>
            <a:pPr algn="r"/>
            <a:r>
              <a:rPr lang="es" sz="2000" b="0" i="0" dirty="0" smtClean="0">
                <a:solidFill>
                  <a:srgbClr val="FFFFFF"/>
                </a:solidFill>
              </a:rPr>
              <a:t>24 de febrero de 2015</a:t>
            </a:r>
          </a:p>
          <a:p>
            <a:pPr algn="r"/>
            <a:r>
              <a:rPr lang="es" sz="2000" b="0" i="0" dirty="0" smtClean="0">
                <a:solidFill>
                  <a:srgbClr val="FFFFFF"/>
                </a:solidFill>
              </a:rPr>
              <a:t>Trainer’s name</a:t>
            </a:r>
          </a:p>
          <a:p>
            <a:pPr algn="r"/>
            <a:r>
              <a:rPr lang="en-US" sz="2000" dirty="0" smtClean="0"/>
              <a:t>Trainer’s contact info</a:t>
            </a:r>
          </a:p>
          <a:p>
            <a:pPr algn="r"/>
            <a:r>
              <a:rPr lang="es" sz="2000" b="0" i="0" dirty="0" smtClean="0">
                <a:solidFill>
                  <a:srgbClr val="FFFFFF"/>
                </a:solidFill>
              </a:rPr>
              <a:t>Recursos y Referencias de Cuidado </a:t>
            </a:r>
            <a:r>
              <a:rPr lang="es" sz="2000" dirty="0"/>
              <a:t>I</a:t>
            </a:r>
            <a:r>
              <a:rPr lang="es" sz="2000" b="0" i="0" dirty="0" smtClean="0">
                <a:solidFill>
                  <a:srgbClr val="FFFFFF"/>
                </a:solidFill>
              </a:rPr>
              <a:t>nfantil (Child Care Resource and Referral, CCR&amp;R) del Condado de Multnomah</a:t>
            </a:r>
          </a:p>
        </p:txBody>
      </p:sp>
      <p:sp>
        <p:nvSpPr>
          <p:cNvPr id="4" name="Slide Number Placeholder 3"/>
          <p:cNvSpPr>
            <a:spLocks noGrp="1"/>
          </p:cNvSpPr>
          <p:nvPr>
            <p:ph type="sldNum" sz="quarter" idx="12"/>
          </p:nvPr>
        </p:nvSpPr>
        <p:spPr/>
        <p:txBody>
          <a:bodyPr/>
          <a:lstStyle/>
          <a:p>
            <a:fld id="{9180E4DA-F620-7A45-90BE-35F25E5FC9DF}" type="slidenum">
              <a:rPr lang="en-US" smtClean="0">
                <a:solidFill>
                  <a:srgbClr val="3C6E79"/>
                </a:solidFill>
                <a:latin typeface="Tw Cen MT"/>
              </a:rPr>
              <a:pPr/>
              <a:t>1</a:t>
            </a:fld>
            <a:endParaRPr lang="en-US">
              <a:solidFill>
                <a:srgbClr val="3C6E79"/>
              </a:solidFill>
              <a:latin typeface="Tw Cen MT"/>
            </a:endParaRPr>
          </a:p>
        </p:txBody>
      </p:sp>
    </p:spTree>
    <p:extLst>
      <p:ext uri="{BB962C8B-B14F-4D97-AF65-F5344CB8AC3E}">
        <p14:creationId xmlns="" xmlns:p14="http://schemas.microsoft.com/office/powerpoint/2010/main" val="320653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 sz="4400" b="0" i="0" dirty="0" smtClean="0">
                <a:solidFill>
                  <a:srgbClr val="303029"/>
                </a:solidFill>
              </a:rPr>
              <a:t>Objetivos y resultados de la sesión</a:t>
            </a:r>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1558041972"/>
              </p:ext>
            </p:extLst>
          </p:nvPr>
        </p:nvGraphicFramePr>
        <p:xfrm>
          <a:off x="352425" y="1558393"/>
          <a:ext cx="8538757" cy="49463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a:t>
            </a:fld>
            <a:endParaRPr lang="en-US">
              <a:latin typeface="Tw Cen MT"/>
            </a:endParaRPr>
          </a:p>
        </p:txBody>
      </p:sp>
    </p:spTree>
    <p:extLst>
      <p:ext uri="{BB962C8B-B14F-4D97-AF65-F5344CB8AC3E}">
        <p14:creationId xmlns="" xmlns:p14="http://schemas.microsoft.com/office/powerpoint/2010/main" val="23037524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 sz="4400" b="0" i="0" dirty="0" smtClean="0">
                <a:solidFill>
                  <a:srgbClr val="303029"/>
                </a:solidFill>
              </a:rPr>
              <a:t>Reflexión con todo el grupo</a:t>
            </a: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a:t>
            </a:fld>
            <a:endParaRPr lang="en-US">
              <a:latin typeface="Tw Cen MT"/>
            </a:endParaRPr>
          </a:p>
        </p:txBody>
      </p:sp>
      <p:sp>
        <p:nvSpPr>
          <p:cNvPr id="4" name="Content Placeholder 3"/>
          <p:cNvSpPr>
            <a:spLocks noGrp="1"/>
          </p:cNvSpPr>
          <p:nvPr>
            <p:ph sz="quarter" idx="1"/>
          </p:nvPr>
        </p:nvSpPr>
        <p:spPr/>
        <p:txBody>
          <a:bodyPr/>
          <a:lstStyle/>
          <a:p>
            <a:r>
              <a:rPr lang="es" sz="4400" b="0" i="0" dirty="0" smtClean="0">
                <a:solidFill>
                  <a:srgbClr val="1D1B16"/>
                </a:solidFill>
              </a:rPr>
              <a:t>¿Cuál es el propósito de una declaración de filosofía?</a:t>
            </a:r>
          </a:p>
          <a:p>
            <a:endParaRPr lang="en-US" sz="4400" dirty="0" smtClean="0"/>
          </a:p>
          <a:p>
            <a:endParaRPr lang="en-US" dirty="0" smtClean="0"/>
          </a:p>
          <a:p>
            <a:pPr>
              <a:buNone/>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Autofit/>
          </a:bodyPr>
          <a:lstStyle/>
          <a:p>
            <a:pPr lvl="0"/>
            <a:r>
              <a:rPr lang="es" sz="3800" b="0" i="0" dirty="0" smtClean="0">
                <a:solidFill>
                  <a:srgbClr val="000000"/>
                </a:solidFill>
                <a:latin typeface="Calibri" pitchFamily="18" charset="0"/>
              </a:rPr>
              <a:t>LD1 - </a:t>
            </a:r>
            <a:r>
              <a:rPr lang="es" sz="3800" b="0" i="0" dirty="0" smtClean="0">
                <a:solidFill>
                  <a:srgbClr val="303029"/>
                </a:solidFill>
              </a:rPr>
              <a:t>El programa está orientado por una declaración de filosofía por escrito. </a:t>
            </a:r>
            <a:r>
              <a:rPr lang="es" sz="3800" b="0" i="0" dirty="0" smtClean="0">
                <a:solidFill>
                  <a:srgbClr val="000000"/>
                </a:solidFill>
                <a:latin typeface="Calibri" pitchFamily="18" charset="0"/>
              </a:rPr>
              <a:t> </a:t>
            </a: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4</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US"/>
          </a:p>
        </p:txBody>
      </p:sp>
      <p:sp>
        <p:nvSpPr>
          <p:cNvPr id="2" name="Title 1"/>
          <p:cNvSpPr>
            <a:spLocks noGrp="1"/>
          </p:cNvSpPr>
          <p:nvPr>
            <p:ph type="title"/>
          </p:nvPr>
        </p:nvSpPr>
        <p:spPr/>
        <p:txBody>
          <a:bodyPr/>
          <a:lstStyle/>
          <a:p>
            <a:r>
              <a:rPr lang="en-US" dirty="0" err="1" smtClean="0"/>
              <a:t>Que</a:t>
            </a:r>
            <a:r>
              <a:rPr lang="en-US" dirty="0" smtClean="0"/>
              <a:t> </a:t>
            </a:r>
            <a:r>
              <a:rPr lang="en-US" dirty="0" err="1" smtClean="0"/>
              <a:t>creemos</a:t>
            </a:r>
            <a:endParaRPr lang="en-US" dirty="0"/>
          </a:p>
        </p:txBody>
      </p:sp>
      <p:sp>
        <p:nvSpPr>
          <p:cNvPr id="3" name="Slide Number Placeholder 2"/>
          <p:cNvSpPr>
            <a:spLocks noGrp="1"/>
          </p:cNvSpPr>
          <p:nvPr>
            <p:ph type="sldNum" sz="quarter" idx="11"/>
          </p:nvPr>
        </p:nvSpPr>
        <p:spPr/>
        <p:txBody>
          <a:bodyPr>
            <a:normAutofit/>
          </a:bodyPr>
          <a:lstStyle/>
          <a:p>
            <a:fld id="{9180E4DA-F620-7A45-90BE-35F25E5FC9DF}" type="slidenum">
              <a:rPr lang="en-US" smtClean="0">
                <a:latin typeface="Tw Cen MT"/>
              </a:rPr>
              <a:pPr/>
              <a:t>5</a:t>
            </a:fld>
            <a:endParaRPr lang="en-US">
              <a:latin typeface="Tw Cen M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type="body" idx="1"/>
          </p:nvPr>
        </p:nvSpPr>
        <p:spPr>
          <a:xfrm>
            <a:off x="1371600" y="2743200"/>
            <a:ext cx="7123113" cy="3028950"/>
          </a:xfrm>
        </p:spPr>
        <p:txBody>
          <a:bodyPr>
            <a:normAutofit/>
          </a:bodyPr>
          <a:lstStyle/>
          <a:p>
            <a:pPr>
              <a:spcAft>
                <a:spcPts val="3000"/>
              </a:spcAft>
            </a:pPr>
            <a:r>
              <a:rPr lang="es" sz="2800" b="0" i="0" dirty="0" smtClean="0">
                <a:solidFill>
                  <a:srgbClr val="303029"/>
                </a:solidFill>
              </a:rPr>
              <a:t>¿Qué puede aprender sobre un establecimiento de cuidado infantil familiar al leer una declaración de filosofía?</a:t>
            </a:r>
          </a:p>
        </p:txBody>
      </p:sp>
      <p:sp>
        <p:nvSpPr>
          <p:cNvPr id="2" name="Title 1"/>
          <p:cNvSpPr>
            <a:spLocks noGrp="1"/>
          </p:cNvSpPr>
          <p:nvPr>
            <p:ph type="title"/>
          </p:nvPr>
        </p:nvSpPr>
        <p:spPr/>
        <p:txBody>
          <a:bodyPr>
            <a:normAutofit/>
          </a:bodyPr>
          <a:lstStyle/>
          <a:p>
            <a:r>
              <a:rPr lang="es" sz="3600" b="0" i="0" dirty="0" smtClean="0">
                <a:solidFill>
                  <a:srgbClr val="FFFFFF"/>
                </a:solidFill>
              </a:rPr>
              <a:t>Ejemplos de declaraciones de filosofía</a:t>
            </a:r>
          </a:p>
        </p:txBody>
      </p:sp>
      <p:sp>
        <p:nvSpPr>
          <p:cNvPr id="3" name="Slide Number Placeholder 2"/>
          <p:cNvSpPr>
            <a:spLocks noGrp="1"/>
          </p:cNvSpPr>
          <p:nvPr>
            <p:ph type="sldNum" sz="quarter" idx="11"/>
          </p:nvPr>
        </p:nvSpPr>
        <p:spPr/>
        <p:txBody>
          <a:bodyPr>
            <a:normAutofit/>
          </a:bodyPr>
          <a:lstStyle/>
          <a:p>
            <a:fld id="{9180E4DA-F620-7A45-90BE-35F25E5FC9DF}" type="slidenum">
              <a:rPr lang="en-US" smtClean="0">
                <a:latin typeface="Tw Cen MT"/>
              </a:rPr>
              <a:pPr/>
              <a:t>6</a:t>
            </a:fld>
            <a:endParaRPr lang="en-US">
              <a:latin typeface="Tw Cen M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r>
              <a:rPr lang="es" sz="2800" b="0" i="0" dirty="0" smtClean="0">
                <a:solidFill>
                  <a:srgbClr val="303029"/>
                </a:solidFill>
              </a:rPr>
              <a:t>¿Qué es lo que quiere que las personas sepan sobre su programa?</a:t>
            </a:r>
          </a:p>
        </p:txBody>
      </p:sp>
      <p:sp>
        <p:nvSpPr>
          <p:cNvPr id="5" name="Title 4"/>
          <p:cNvSpPr>
            <a:spLocks noGrp="1"/>
          </p:cNvSpPr>
          <p:nvPr>
            <p:ph type="title"/>
          </p:nvPr>
        </p:nvSpPr>
        <p:spPr/>
        <p:txBody>
          <a:bodyPr/>
          <a:lstStyle/>
          <a:p>
            <a:r>
              <a:rPr lang="es" sz="4400" b="0" i="0" dirty="0" smtClean="0">
                <a:solidFill>
                  <a:srgbClr val="FFFFFF"/>
                </a:solidFill>
              </a:rPr>
              <a:t>Organizar sus pensamientos</a:t>
            </a:r>
          </a:p>
        </p:txBody>
      </p:sp>
      <p:sp>
        <p:nvSpPr>
          <p:cNvPr id="3" name="Slide Number Placeholder 2"/>
          <p:cNvSpPr>
            <a:spLocks noGrp="1"/>
          </p:cNvSpPr>
          <p:nvPr>
            <p:ph type="sldNum" sz="quarter" idx="11"/>
          </p:nvPr>
        </p:nvSpPr>
        <p:spPr/>
        <p:txBody>
          <a:bodyPr>
            <a:normAutofit/>
          </a:bodyPr>
          <a:lstStyle/>
          <a:p>
            <a:fld id="{9180E4DA-F620-7A45-90BE-35F25E5FC9DF}" type="slidenum">
              <a:rPr lang="en-US" smtClean="0">
                <a:latin typeface="Tw Cen MT"/>
              </a:rPr>
              <a:pPr/>
              <a:t>7</a:t>
            </a:fld>
            <a:endParaRPr lang="en-US">
              <a:latin typeface="Tw Cen M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 sz="4400" b="0" i="0" dirty="0" smtClean="0">
                <a:solidFill>
                  <a:srgbClr val="303029"/>
                </a:solidFill>
              </a:rPr>
              <a:t>¿Por qué enseña?</a:t>
            </a:r>
          </a:p>
        </p:txBody>
      </p:sp>
      <p:sp>
        <p:nvSpPr>
          <p:cNvPr id="4" name="Slide Number Placeholder 3"/>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8</a:t>
            </a:fld>
            <a:endParaRPr lang="en-US">
              <a:latin typeface="Tw Cen MT"/>
            </a:endParaRPr>
          </a:p>
        </p:txBody>
      </p:sp>
      <p:sp>
        <p:nvSpPr>
          <p:cNvPr id="6" name="Content Placeholder 5"/>
          <p:cNvSpPr>
            <a:spLocks noGrp="1"/>
          </p:cNvSpPr>
          <p:nvPr>
            <p:ph sz="quarter" idx="1"/>
          </p:nvPr>
        </p:nvSpPr>
        <p:spPr/>
        <p:txBody>
          <a:bodyPr/>
          <a:lstStyle/>
          <a:p>
            <a:r>
              <a:rPr lang="es" sz="2900" b="0" i="0" dirty="0" smtClean="0">
                <a:solidFill>
                  <a:srgbClr val="1D1B16"/>
                </a:solidFill>
              </a:rPr>
              <a:t>¿Cuál es su función como cuidador y educador de niños? ***</a:t>
            </a:r>
          </a:p>
          <a:p>
            <a:r>
              <a:rPr lang="es" sz="2900" b="0" i="0" dirty="0" smtClean="0">
                <a:solidFill>
                  <a:srgbClr val="1D1B16"/>
                </a:solidFill>
              </a:rPr>
              <a:t>¿Cuál es su función como colaborador para las familias? *** </a:t>
            </a:r>
          </a:p>
          <a:p>
            <a:r>
              <a:rPr lang="es" sz="2900" b="0" i="0" dirty="0" smtClean="0">
                <a:solidFill>
                  <a:srgbClr val="1D1B16"/>
                </a:solidFill>
              </a:rPr>
              <a:t>¿Cómo afectan sus creencias a la capacitación en la que participa? *****</a:t>
            </a:r>
          </a:p>
          <a:p>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 sz="4400" b="0" i="0" dirty="0" smtClean="0">
                <a:solidFill>
                  <a:srgbClr val="303029"/>
                </a:solidFill>
              </a:rPr>
              <a:t>¿A quién enseña?</a:t>
            </a: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9</a:t>
            </a:fld>
            <a:endParaRPr lang="en-US">
              <a:latin typeface="Tw Cen MT"/>
            </a:endParaRPr>
          </a:p>
        </p:txBody>
      </p:sp>
      <p:sp>
        <p:nvSpPr>
          <p:cNvPr id="4" name="Content Placeholder 3"/>
          <p:cNvSpPr>
            <a:spLocks noGrp="1"/>
          </p:cNvSpPr>
          <p:nvPr>
            <p:ph sz="quarter" idx="1"/>
          </p:nvPr>
        </p:nvSpPr>
        <p:spPr/>
        <p:txBody>
          <a:bodyPr/>
          <a:lstStyle/>
          <a:p>
            <a:r>
              <a:rPr lang="es" sz="2900" b="0" i="0" dirty="0" smtClean="0">
                <a:solidFill>
                  <a:srgbClr val="1D1B16"/>
                </a:solidFill>
              </a:rPr>
              <a:t>¿Qué hace para incluir a los niños y a las familias con necesidades especiales y niños con antecedentes diversos en su programa? ****</a:t>
            </a:r>
          </a:p>
          <a:p>
            <a:r>
              <a:rPr lang="es" sz="2900" b="0" i="0" dirty="0" smtClean="0">
                <a:solidFill>
                  <a:srgbClr val="1D1B16"/>
                </a:solidFill>
              </a:rPr>
              <a:t>¿Qué hace para satisfacer las necesidades de cada niño (tales como necesidades diferentes de apoyo emocional, intereses y preferencias diferentes)? ***</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 sz="4400" b="0" i="0" dirty="0" smtClean="0">
                <a:solidFill>
                  <a:srgbClr val="303029"/>
                </a:solidFill>
              </a:rPr>
              <a:t>¿Cómo enseña?</a:t>
            </a: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10</a:t>
            </a:fld>
            <a:endParaRPr lang="en-US">
              <a:latin typeface="Tw Cen MT"/>
            </a:endParaRPr>
          </a:p>
        </p:txBody>
      </p:sp>
      <p:sp>
        <p:nvSpPr>
          <p:cNvPr id="4" name="Content Placeholder 3"/>
          <p:cNvSpPr>
            <a:spLocks noGrp="1"/>
          </p:cNvSpPr>
          <p:nvPr>
            <p:ph sz="quarter" idx="1"/>
          </p:nvPr>
        </p:nvSpPr>
        <p:spPr/>
        <p:txBody>
          <a:bodyPr/>
          <a:lstStyle/>
          <a:p>
            <a:r>
              <a:rPr lang="es" sz="2900" b="0" i="0" dirty="0" smtClean="0">
                <a:solidFill>
                  <a:srgbClr val="1D1B16"/>
                </a:solidFill>
              </a:rPr>
              <a:t>¿Cuáles son sus creencias sobre la forma en que los niños aprenden? ***</a:t>
            </a:r>
          </a:p>
          <a:p>
            <a:r>
              <a:rPr lang="es" sz="2900" b="0" i="0" dirty="0" smtClean="0">
                <a:solidFill>
                  <a:srgbClr val="1D1B16"/>
                </a:solidFill>
              </a:rPr>
              <a:t>¿Cuáles son sus metas para los niños? ***</a:t>
            </a:r>
          </a:p>
          <a:p>
            <a:r>
              <a:rPr lang="es" sz="2900" b="0" i="0" dirty="0" smtClean="0">
                <a:solidFill>
                  <a:srgbClr val="1D1B16"/>
                </a:solidFill>
              </a:rPr>
              <a:t>¿Cuáles son sus metas para las familias? ***</a:t>
            </a:r>
          </a:p>
          <a:p>
            <a:r>
              <a:rPr lang="es" sz="2900" b="0" i="0" dirty="0" smtClean="0">
                <a:solidFill>
                  <a:srgbClr val="1D1B16"/>
                </a:solidFill>
              </a:rPr>
              <a:t>¿Cómo afectan sus creencias a su enseñanza? ***</a:t>
            </a:r>
          </a:p>
          <a:p>
            <a:r>
              <a:rPr lang="es" sz="2900" b="0" i="0" dirty="0" smtClean="0">
                <a:solidFill>
                  <a:srgbClr val="1D1B16"/>
                </a:solidFill>
              </a:rPr>
              <a:t>¿Cómo afectan sus creencias en la manera en que interactúa con los niños? ***</a:t>
            </a:r>
          </a:p>
          <a:p>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 sz="4400" b="0" i="0" dirty="0" smtClean="0">
                <a:solidFill>
                  <a:srgbClr val="303029"/>
                </a:solidFill>
              </a:rPr>
              <a:t>¿Qué enseña?</a:t>
            </a: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11</a:t>
            </a:fld>
            <a:endParaRPr lang="en-US">
              <a:latin typeface="Tw Cen MT"/>
            </a:endParaRPr>
          </a:p>
        </p:txBody>
      </p:sp>
      <p:sp>
        <p:nvSpPr>
          <p:cNvPr id="4" name="Content Placeholder 3"/>
          <p:cNvSpPr>
            <a:spLocks noGrp="1"/>
          </p:cNvSpPr>
          <p:nvPr>
            <p:ph sz="quarter" idx="1"/>
          </p:nvPr>
        </p:nvSpPr>
        <p:spPr>
          <a:xfrm>
            <a:off x="612648" y="1600200"/>
            <a:ext cx="7080504" cy="4495800"/>
          </a:xfrm>
        </p:spPr>
        <p:txBody>
          <a:bodyPr>
            <a:normAutofit fontScale="92500" lnSpcReduction="10000"/>
          </a:bodyPr>
          <a:lstStyle/>
          <a:p>
            <a:r>
              <a:rPr lang="es" sz="2900" b="0" i="0" dirty="0" smtClean="0">
                <a:solidFill>
                  <a:srgbClr val="1D1B16"/>
                </a:solidFill>
              </a:rPr>
              <a:t>¿Sigue una teoría o filosofía (o una combinación) creada por alguien más (como educación contra los prejuicios, Montessori, Reggio Emilia, práctica apropiada al desarrollo, Piaget, Vygotsky, etc.)? ***</a:t>
            </a:r>
          </a:p>
          <a:p>
            <a:r>
              <a:rPr lang="es" sz="2900" b="0" i="0" dirty="0" smtClean="0">
                <a:solidFill>
                  <a:srgbClr val="1D1B16"/>
                </a:solidFill>
              </a:rPr>
              <a:t>¿Cómo afectan sus creencias a su enseñanza? ***</a:t>
            </a:r>
          </a:p>
          <a:p>
            <a:r>
              <a:rPr lang="es" sz="2900" b="0" i="0" dirty="0" smtClean="0">
                <a:solidFill>
                  <a:srgbClr val="1D1B16"/>
                </a:solidFill>
              </a:rPr>
              <a:t>¿Cómo afectan sus creencias a la planificación de su plan de estudios? *****</a:t>
            </a:r>
          </a:p>
          <a:p>
            <a:r>
              <a:rPr lang="es" sz="2900" b="0" i="0" dirty="0" smtClean="0">
                <a:solidFill>
                  <a:srgbClr val="1D1B16"/>
                </a:solidFill>
              </a:rPr>
              <a:t>¿Cómo equilibra las necesidades de cada niño con las necesidades del grupo?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 sz="4400" b="0" i="0" dirty="0" smtClean="0">
                <a:solidFill>
                  <a:srgbClr val="303029"/>
                </a:solidFill>
              </a:rPr>
              <a:t>¿Dónde enseña?</a:t>
            </a: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12</a:t>
            </a:fld>
            <a:endParaRPr lang="en-US">
              <a:latin typeface="Tw Cen MT"/>
            </a:endParaRPr>
          </a:p>
        </p:txBody>
      </p:sp>
      <p:sp>
        <p:nvSpPr>
          <p:cNvPr id="4" name="Content Placeholder 3"/>
          <p:cNvSpPr>
            <a:spLocks noGrp="1"/>
          </p:cNvSpPr>
          <p:nvPr>
            <p:ph sz="quarter" idx="1"/>
          </p:nvPr>
        </p:nvSpPr>
        <p:spPr>
          <a:xfrm>
            <a:off x="612648" y="1600200"/>
            <a:ext cx="7885176" cy="4495800"/>
          </a:xfrm>
        </p:spPr>
        <p:txBody>
          <a:bodyPr/>
          <a:lstStyle/>
          <a:p>
            <a:r>
              <a:rPr lang="es" sz="2900" b="0" i="0" dirty="0" smtClean="0">
                <a:solidFill>
                  <a:srgbClr val="1D1B16"/>
                </a:solidFill>
              </a:rPr>
              <a:t>¿Cuál es su relación con su comunidad? </a:t>
            </a:r>
          </a:p>
          <a:p>
            <a:r>
              <a:rPr lang="es" sz="2900" b="0" i="0" dirty="0" smtClean="0">
                <a:solidFill>
                  <a:srgbClr val="1D1B16"/>
                </a:solidFill>
              </a:rPr>
              <a:t>Cuando contrata personal, ¿busca de manera específica a personas que comparten sus creencias? *****</a:t>
            </a:r>
          </a:p>
          <a:p>
            <a:r>
              <a:rPr lang="es" sz="2900" b="0" i="0" dirty="0" smtClean="0">
                <a:solidFill>
                  <a:srgbClr val="1D1B16"/>
                </a:solidFill>
              </a:rPr>
              <a:t>¿De qué manera su entorno de prestación de cuidado refleja sus creencias? *****</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US"/>
          </a:p>
        </p:txBody>
      </p:sp>
      <p:sp>
        <p:nvSpPr>
          <p:cNvPr id="2" name="Title 1"/>
          <p:cNvSpPr>
            <a:spLocks noGrp="1"/>
          </p:cNvSpPr>
          <p:nvPr>
            <p:ph type="title"/>
          </p:nvPr>
        </p:nvSpPr>
        <p:spPr/>
        <p:txBody>
          <a:bodyPr/>
          <a:lstStyle/>
          <a:p>
            <a:r>
              <a:rPr lang="es" sz="4400" b="0" i="0" dirty="0" smtClean="0">
                <a:solidFill>
                  <a:srgbClr val="FFFFFF"/>
                </a:solidFill>
              </a:rPr>
              <a:t>¿Qué debe incluir?</a:t>
            </a:r>
          </a:p>
        </p:txBody>
      </p:sp>
      <p:sp>
        <p:nvSpPr>
          <p:cNvPr id="3" name="Slide Number Placeholder 2"/>
          <p:cNvSpPr>
            <a:spLocks noGrp="1"/>
          </p:cNvSpPr>
          <p:nvPr>
            <p:ph type="sldNum" sz="quarter" idx="11"/>
          </p:nvPr>
        </p:nvSpPr>
        <p:spPr/>
        <p:txBody>
          <a:bodyPr>
            <a:normAutofit/>
          </a:bodyPr>
          <a:lstStyle/>
          <a:p>
            <a:fld id="{9180E4DA-F620-7A45-90BE-35F25E5FC9DF}" type="slidenum">
              <a:rPr lang="en-US" smtClean="0">
                <a:latin typeface="Tw Cen MT"/>
              </a:rPr>
              <a:pPr/>
              <a:t>13</a:t>
            </a:fld>
            <a:endParaRPr lang="en-US">
              <a:latin typeface="Tw Cen M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 sz="4400" b="0" i="0" dirty="0" smtClean="0">
                <a:solidFill>
                  <a:srgbClr val="303029"/>
                </a:solidFill>
              </a:rPr>
              <a:t>Análisis</a:t>
            </a: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14</a:t>
            </a:fld>
            <a:endParaRPr lang="en-US">
              <a:latin typeface="Tw Cen MT"/>
            </a:endParaRPr>
          </a:p>
        </p:txBody>
      </p:sp>
      <p:sp>
        <p:nvSpPr>
          <p:cNvPr id="4" name="Content Placeholder 3"/>
          <p:cNvSpPr>
            <a:spLocks noGrp="1"/>
          </p:cNvSpPr>
          <p:nvPr>
            <p:ph sz="quarter" idx="1"/>
          </p:nvPr>
        </p:nvSpPr>
        <p:spPr/>
        <p:txBody>
          <a:bodyPr/>
          <a:lstStyle/>
          <a:p>
            <a:r>
              <a:rPr lang="es" sz="3200" b="0" i="0" dirty="0" smtClean="0">
                <a:solidFill>
                  <a:srgbClr val="1D1B16"/>
                </a:solidFill>
              </a:rPr>
              <a:t>¿Cómo puedo utilizar mi declaración de filosofía para mejorar mi programa?</a:t>
            </a:r>
          </a:p>
          <a:p>
            <a:pPr lvl="1"/>
            <a:r>
              <a:rPr lang="es" sz="2600" b="0" i="0" dirty="0" smtClean="0">
                <a:solidFill>
                  <a:srgbClr val="1D1B16"/>
                </a:solidFill>
              </a:rPr>
              <a:t>Defina lo que sabe que es bueno para los niños y comuníqueselo a los padres</a:t>
            </a:r>
          </a:p>
          <a:p>
            <a:pPr lvl="1"/>
            <a:r>
              <a:rPr lang="es" sz="2600" b="0" i="0" dirty="0" smtClean="0">
                <a:solidFill>
                  <a:srgbClr val="1D1B16"/>
                </a:solidFill>
              </a:rPr>
              <a:t>Asegúrese de que usted se esté guiando por su propio conocimiento</a:t>
            </a:r>
          </a:p>
          <a:p>
            <a:pPr lvl="2"/>
            <a:r>
              <a:rPr lang="es" sz="2300" b="0" i="0" dirty="0" smtClean="0">
                <a:solidFill>
                  <a:srgbClr val="1D1B16"/>
                </a:solidFill>
              </a:rPr>
              <a:t>Sobre el desarrollo infantil</a:t>
            </a:r>
          </a:p>
          <a:p>
            <a:pPr lvl="2"/>
            <a:r>
              <a:rPr lang="es" sz="2300" b="0" i="0" dirty="0" smtClean="0">
                <a:solidFill>
                  <a:srgbClr val="1D1B16"/>
                </a:solidFill>
              </a:rPr>
              <a:t>Sobre los niños a quienes tiene a su cuidado.</a:t>
            </a:r>
          </a:p>
          <a:p>
            <a:pPr>
              <a:buNone/>
            </a:pPr>
            <a:endParaRPr 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1760505817"/>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Autofit/>
          </a:bodyPr>
          <a:lstStyle/>
          <a:p>
            <a:pPr lvl="0"/>
            <a:r>
              <a:rPr lang="es" sz="3800" b="0" i="0" dirty="0" smtClean="0">
                <a:solidFill>
                  <a:srgbClr val="000000"/>
                </a:solidFill>
                <a:latin typeface="Calibri" pitchFamily="18" charset="0"/>
              </a:rPr>
              <a:t>Cómo mostrar </a:t>
            </a:r>
            <a:r>
              <a:rPr lang="es" sz="3800" b="0" i="0" dirty="0" smtClean="0">
                <a:solidFill>
                  <a:srgbClr val="303029"/>
                </a:solidFill>
              </a:rPr>
              <a:t>la evidencia en el portafolio del QRIS</a:t>
            </a: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15</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 sz="4400" b="0" i="0" dirty="0" smtClean="0">
                <a:solidFill>
                  <a:srgbClr val="303029"/>
                </a:solidFill>
              </a:rPr>
              <a:t>Una vez que esté escrita...</a:t>
            </a: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16</a:t>
            </a:fld>
            <a:endParaRPr lang="en-US">
              <a:latin typeface="Tw Cen MT"/>
            </a:endParaRPr>
          </a:p>
        </p:txBody>
      </p:sp>
      <p:sp>
        <p:nvSpPr>
          <p:cNvPr id="4" name="Content Placeholder 3"/>
          <p:cNvSpPr>
            <a:spLocks noGrp="1"/>
          </p:cNvSpPr>
          <p:nvPr>
            <p:ph sz="quarter" idx="1"/>
          </p:nvPr>
        </p:nvSpPr>
        <p:spPr/>
        <p:txBody>
          <a:bodyPr>
            <a:normAutofit lnSpcReduction="10000"/>
          </a:bodyPr>
          <a:lstStyle/>
          <a:p>
            <a:pPr lvl="0"/>
            <a:r>
              <a:rPr lang="es" sz="3200" b="0" i="0" dirty="0" smtClean="0">
                <a:solidFill>
                  <a:srgbClr val="1D1B16"/>
                </a:solidFill>
              </a:rPr>
              <a:t>Su declaración de filosofía está disponible para el personal, las familias y los visitantes...</a:t>
            </a:r>
          </a:p>
          <a:p>
            <a:pPr lvl="1"/>
            <a:r>
              <a:rPr lang="es" sz="2600" b="0" i="0" dirty="0" smtClean="0">
                <a:solidFill>
                  <a:srgbClr val="1D1B16"/>
                </a:solidFill>
              </a:rPr>
              <a:t>¿Cómo puede poner su declaración de filosofía a disposición del personal?</a:t>
            </a:r>
          </a:p>
          <a:p>
            <a:pPr lvl="1"/>
            <a:r>
              <a:rPr lang="es" sz="2600" b="0" i="0" dirty="0" smtClean="0">
                <a:solidFill>
                  <a:srgbClr val="1D1B16"/>
                </a:solidFill>
              </a:rPr>
              <a:t>¿De las familias?</a:t>
            </a:r>
          </a:p>
          <a:p>
            <a:pPr lvl="1"/>
            <a:r>
              <a:rPr lang="es" sz="2600" b="0" i="0" dirty="0" smtClean="0">
                <a:solidFill>
                  <a:srgbClr val="1D1B16"/>
                </a:solidFill>
              </a:rPr>
              <a:t>¿De los visitantes?</a:t>
            </a:r>
          </a:p>
          <a:p>
            <a:r>
              <a:rPr lang="es" sz="3200" b="0" i="0" dirty="0" smtClean="0">
                <a:solidFill>
                  <a:srgbClr val="1D1B16"/>
                </a:solidFill>
              </a:rPr>
              <a:t>En su portafolio, indique de forma clara todos los lugares en donde un miembro del personal, una familia o un visitante puede encontrar su declaración de filosofía.</a:t>
            </a:r>
          </a:p>
          <a:p>
            <a:pPr lvl="1"/>
            <a:endParaRPr lang="en-US"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r>
              <a:rPr lang="es" sz="2800" b="0" i="0" dirty="0" smtClean="0">
                <a:solidFill>
                  <a:srgbClr val="303029"/>
                </a:solidFill>
              </a:rPr>
              <a:t>Parte de la clase de estudio individual</a:t>
            </a:r>
          </a:p>
        </p:txBody>
      </p:sp>
      <p:sp>
        <p:nvSpPr>
          <p:cNvPr id="2" name="Title 1"/>
          <p:cNvSpPr>
            <a:spLocks noGrp="1"/>
          </p:cNvSpPr>
          <p:nvPr>
            <p:ph type="title"/>
          </p:nvPr>
        </p:nvSpPr>
        <p:spPr/>
        <p:txBody>
          <a:bodyPr/>
          <a:lstStyle/>
          <a:p>
            <a:r>
              <a:rPr lang="es" sz="4400" b="0" i="0" dirty="0" smtClean="0">
                <a:solidFill>
                  <a:srgbClr val="FFFFFF"/>
                </a:solidFill>
              </a:rPr>
              <a:t>¡Todavía no termina!</a:t>
            </a:r>
          </a:p>
        </p:txBody>
      </p:sp>
      <p:sp>
        <p:nvSpPr>
          <p:cNvPr id="3" name="Slide Number Placeholder 2"/>
          <p:cNvSpPr>
            <a:spLocks noGrp="1"/>
          </p:cNvSpPr>
          <p:nvPr>
            <p:ph type="sldNum" sz="quarter" idx="11"/>
          </p:nvPr>
        </p:nvSpPr>
        <p:spPr/>
        <p:txBody>
          <a:bodyPr>
            <a:normAutofit/>
          </a:bodyPr>
          <a:lstStyle/>
          <a:p>
            <a:fld id="{9180E4DA-F620-7A45-90BE-35F25E5FC9DF}" type="slidenum">
              <a:rPr lang="en-US" smtClean="0">
                <a:latin typeface="Tw Cen MT"/>
              </a:rPr>
              <a:pPr/>
              <a:t>17</a:t>
            </a:fld>
            <a:endParaRPr lang="en-US">
              <a:latin typeface="Tw Cen M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 sz="4400" b="0" i="0" dirty="0" smtClean="0">
                <a:solidFill>
                  <a:srgbClr val="303029"/>
                </a:solidFill>
              </a:rPr>
              <a:t>¿Preguntas?</a:t>
            </a:r>
          </a:p>
        </p:txBody>
      </p:sp>
      <p:pic>
        <p:nvPicPr>
          <p:cNvPr id="7" name="Picture Placeholder 6" descr="stock-illustration-5853965-question-mark.jpg"/>
          <p:cNvPicPr>
            <a:picLocks noGrp="1" noChangeAspect="1"/>
          </p:cNvPicPr>
          <p:nvPr>
            <p:ph sz="quarter" idx="1"/>
          </p:nvPr>
        </p:nvPicPr>
        <p:blipFill>
          <a:blip r:embed="rId3">
            <a:extLst>
              <a:ext uri="{28A0092B-C50C-407E-A947-70E740481C1C}">
                <a14:useLocalDpi xmlns="" xmlns:a14="http://schemas.microsoft.com/office/drawing/2010/main" val="0"/>
              </a:ext>
            </a:extLst>
          </a:blip>
          <a:stretch>
            <a:fillRect/>
          </a:stretch>
        </p:blipFill>
        <p:spPr>
          <a:xfrm>
            <a:off x="2862413" y="1600200"/>
            <a:ext cx="3419174" cy="4495800"/>
          </a:xfrm>
        </p:spPr>
      </p:pic>
      <p:sp>
        <p:nvSpPr>
          <p:cNvPr id="4" name="Slide Number Placeholder 3"/>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18</a:t>
            </a:fld>
            <a:endParaRPr lang="en-US">
              <a:latin typeface="Tw Cen MT"/>
            </a:endParaRPr>
          </a:p>
        </p:txBody>
      </p:sp>
    </p:spTree>
    <p:extLst>
      <p:ext uri="{BB962C8B-B14F-4D97-AF65-F5344CB8AC3E}">
        <p14:creationId xmlns="" xmlns:p14="http://schemas.microsoft.com/office/powerpoint/2010/main" val="36847345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51753" y="609600"/>
            <a:ext cx="6980439" cy="3797030"/>
          </a:xfrm>
        </p:spPr>
        <p:txBody>
          <a:bodyPr>
            <a:normAutofit fontScale="92500" lnSpcReduction="10000"/>
          </a:bodyPr>
          <a:lstStyle/>
          <a:p>
            <a:pPr marL="457200" indent="-457200" algn="l">
              <a:buFont typeface="Arial" panose="020B0604020202020204" pitchFamily="34" charset="0"/>
              <a:buChar char="•"/>
            </a:pPr>
            <a:r>
              <a:rPr lang="es" sz="4400" b="0" i="0" dirty="0" smtClean="0">
                <a:solidFill>
                  <a:srgbClr val="FFFFFF"/>
                </a:solidFill>
              </a:rPr>
              <a:t>Reflexiones de cierre</a:t>
            </a:r>
          </a:p>
          <a:p>
            <a:pPr marL="457200" indent="-457200" algn="l">
              <a:buFont typeface="Arial" panose="020B0604020202020204" pitchFamily="34" charset="0"/>
              <a:buChar char="•"/>
            </a:pPr>
            <a:r>
              <a:rPr lang="es" sz="4400" b="0" i="0" dirty="0" smtClean="0">
                <a:solidFill>
                  <a:srgbClr val="FFFFFF"/>
                </a:solidFill>
              </a:rPr>
              <a:t>Evaluaciones</a:t>
            </a:r>
          </a:p>
          <a:p>
            <a:pPr marL="457200" indent="-457200" algn="l">
              <a:buFont typeface="Arial" panose="020B0604020202020204" pitchFamily="34" charset="0"/>
              <a:buChar char="•"/>
            </a:pPr>
            <a:r>
              <a:rPr lang="es" sz="4400" b="0" i="0" dirty="0" smtClean="0">
                <a:solidFill>
                  <a:srgbClr val="FFFFFF"/>
                </a:solidFill>
              </a:rPr>
              <a:t>Los certificados se entregarán después de que haya completado la parte de estudio individual</a:t>
            </a:r>
          </a:p>
        </p:txBody>
      </p:sp>
      <p:sp>
        <p:nvSpPr>
          <p:cNvPr id="3" name="Title 2"/>
          <p:cNvSpPr>
            <a:spLocks noGrp="1"/>
          </p:cNvSpPr>
          <p:nvPr>
            <p:ph type="title"/>
          </p:nvPr>
        </p:nvSpPr>
        <p:spPr>
          <a:xfrm>
            <a:off x="499872" y="4511040"/>
            <a:ext cx="8339328" cy="1100328"/>
          </a:xfrm>
        </p:spPr>
        <p:txBody>
          <a:bodyPr>
            <a:normAutofit fontScale="90000"/>
          </a:bodyPr>
          <a:lstStyle/>
          <a:p>
            <a:pPr algn="ctr"/>
            <a:r>
              <a:rPr lang="es" sz="4400" b="0" i="0" dirty="0" smtClean="0">
                <a:solidFill>
                  <a:srgbClr val="40766F"/>
                </a:solidFill>
                <a:latin typeface="GeoSlab703 Md BT Medium" pitchFamily="18" charset="0"/>
              </a:rPr>
              <a:t>¡Gracias y buena suerte!</a:t>
            </a:r>
          </a:p>
        </p:txBody>
      </p:sp>
      <p:sp>
        <p:nvSpPr>
          <p:cNvPr id="5" name="Slide Number Placeholder 4"/>
          <p:cNvSpPr>
            <a:spLocks noGrp="1"/>
          </p:cNvSpPr>
          <p:nvPr>
            <p:ph type="sldNum" sz="quarter" idx="12"/>
          </p:nvPr>
        </p:nvSpPr>
        <p:spPr/>
        <p:txBody>
          <a:bodyPr/>
          <a:lstStyle/>
          <a:p>
            <a:fld id="{9180E4DA-F620-7A45-90BE-35F25E5FC9DF}" type="slidenum">
              <a:rPr lang="en-US" smtClean="0">
                <a:solidFill>
                  <a:srgbClr val="3C6E79"/>
                </a:solidFill>
                <a:latin typeface="Tw Cen MT"/>
              </a:rPr>
              <a:pPr/>
              <a:t>19</a:t>
            </a:fld>
            <a:endParaRPr lang="en-US">
              <a:solidFill>
                <a:srgbClr val="3C6E79"/>
              </a:solidFill>
              <a:latin typeface="Tw Cen MT"/>
            </a:endParaRPr>
          </a:p>
        </p:txBody>
      </p:sp>
    </p:spTree>
    <p:extLst>
      <p:ext uri="{BB962C8B-B14F-4D97-AF65-F5344CB8AC3E}">
        <p14:creationId xmlns="" xmlns:p14="http://schemas.microsoft.com/office/powerpoint/2010/main" val="15848062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Custom 1">
      <a:dk1>
        <a:srgbClr val="1D1B16"/>
      </a:dk1>
      <a:lt1>
        <a:sysClr val="window" lastClr="FFFFFF"/>
      </a:lt1>
      <a:dk2>
        <a:srgbClr val="303029"/>
      </a:dk2>
      <a:lt2>
        <a:srgbClr val="3C6E79"/>
      </a:lt2>
      <a:accent1>
        <a:srgbClr val="92B635"/>
      </a:accent1>
      <a:accent2>
        <a:srgbClr val="FFCB05"/>
      </a:accent2>
      <a:accent3>
        <a:srgbClr val="E68924"/>
      </a:accent3>
      <a:accent4>
        <a:srgbClr val="40766F"/>
      </a:accent4>
      <a:accent5>
        <a:srgbClr val="D02027"/>
      </a:accent5>
      <a:accent6>
        <a:srgbClr val="40766F"/>
      </a:accent6>
      <a:hlink>
        <a:srgbClr val="92B635"/>
      </a:hlink>
      <a:folHlink>
        <a:srgbClr val="FFCB05"/>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6259</TotalTime>
  <Words>2182</Words>
  <Application>Microsoft Office PowerPoint</Application>
  <PresentationFormat>On-screen Show (4:3)</PresentationFormat>
  <Paragraphs>267</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Median</vt:lpstr>
      <vt:lpstr>Compleción del portafolio: Redactar una declaración de la filosofía de su programa</vt:lpstr>
      <vt:lpstr>Objetivos y resultados de la sesión</vt:lpstr>
      <vt:lpstr>Reflexión con todo el grupo</vt:lpstr>
      <vt:lpstr>LD1 - El programa está orientado por una declaración de filosofía por escrito.  </vt:lpstr>
      <vt:lpstr>Que creemos</vt:lpstr>
      <vt:lpstr>Ejemplos de declaraciones de filosofía</vt:lpstr>
      <vt:lpstr>Organizar sus pensamientos</vt:lpstr>
      <vt:lpstr>¿Por qué enseña?</vt:lpstr>
      <vt:lpstr>¿A quién enseña?</vt:lpstr>
      <vt:lpstr>¿Cómo enseña?</vt:lpstr>
      <vt:lpstr>¿Qué enseña?</vt:lpstr>
      <vt:lpstr>¿Dónde enseña?</vt:lpstr>
      <vt:lpstr>¿Qué debe incluir?</vt:lpstr>
      <vt:lpstr>Análisis</vt:lpstr>
      <vt:lpstr>Cómo mostrar la evidencia en el portafolio del QRIS</vt:lpstr>
      <vt:lpstr>Una vez que esté escrita...</vt:lpstr>
      <vt:lpstr>¡Todavía no termina!</vt:lpstr>
      <vt:lpstr>¿Preguntas?</vt:lpstr>
      <vt:lpstr>¡Gracias y buena suerte!</vt:lpstr>
    </vt:vector>
  </TitlesOfParts>
  <Company>CCR&amp;R Multnomah County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CCR&amp;R Multnomah County</dc:creator>
  <cp:lastModifiedBy>Heather Irace</cp:lastModifiedBy>
  <cp:revision>326</cp:revision>
  <cp:lastPrinted>2015-08-19T20:25:14Z</cp:lastPrinted>
  <dcterms:created xsi:type="dcterms:W3CDTF">2014-02-11T16:58:11Z</dcterms:created>
  <dcterms:modified xsi:type="dcterms:W3CDTF">2015-09-03T21:47:47Z</dcterms:modified>
</cp:coreProperties>
</file>