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handoutMasterIdLst>
    <p:handoutMasterId r:id="rId17"/>
  </p:handoutMasterIdLst>
  <p:sldIdLst>
    <p:sldId id="257" r:id="rId2"/>
    <p:sldId id="258" r:id="rId3"/>
    <p:sldId id="350" r:id="rId4"/>
    <p:sldId id="374" r:id="rId5"/>
    <p:sldId id="382" r:id="rId6"/>
    <p:sldId id="368" r:id="rId7"/>
    <p:sldId id="369" r:id="rId8"/>
    <p:sldId id="373" r:id="rId9"/>
    <p:sldId id="371" r:id="rId10"/>
    <p:sldId id="377" r:id="rId11"/>
    <p:sldId id="379" r:id="rId12"/>
    <p:sldId id="366" r:id="rId13"/>
    <p:sldId id="340" r:id="rId14"/>
    <p:sldId id="380" r:id="rId15"/>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708" autoAdjust="0"/>
  </p:normalViewPr>
  <p:slideViewPr>
    <p:cSldViewPr snapToGrid="0" snapToObjects="1">
      <p:cViewPr>
        <p:scale>
          <a:sx n="60" d="100"/>
          <a:sy n="60" d="100"/>
        </p:scale>
        <p:origin x="-1434" y="-324"/>
      </p:cViewPr>
      <p:guideLst>
        <p:guide orient="horz" pos="2160"/>
        <p:guide pos="2880"/>
      </p:guideLst>
    </p:cSldViewPr>
  </p:slideViewPr>
  <p:notesTextViewPr>
    <p:cViewPr>
      <p:scale>
        <a:sx n="100" d="100"/>
        <a:sy n="100" d="100"/>
      </p:scale>
      <p:origin x="0" y="0"/>
    </p:cViewPr>
  </p:notesTextViewPr>
  <p:sorterViewPr>
    <p:cViewPr>
      <p:scale>
        <a:sx n="90" d="100"/>
        <a:sy n="90" d="100"/>
      </p:scale>
      <p:origin x="0" y="0"/>
    </p:cViewPr>
  </p:sorterViewPr>
  <p:notesViewPr>
    <p:cSldViewPr snapToGrid="0" snapToObjects="1">
      <p:cViewPr varScale="1">
        <p:scale>
          <a:sx n="81" d="100"/>
          <a:sy n="81" d="100"/>
        </p:scale>
        <p:origin x="-2052" y="-84"/>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2" qsCatId="simple" csTypeId="urn:microsoft.com/office/officeart/2005/8/colors/colorful1#1" csCatId="colorful" phldr="1"/>
      <dgm:spPr/>
      <dgm:t>
        <a:bodyPr/>
        <a:lstStyle/>
        <a:p>
          <a:endParaRPr lang="en-US"/>
        </a:p>
      </dgm:t>
    </dgm:pt>
    <dgm:pt modelId="{14EB2330-8761-1C4D-B659-0CC506122F2D}">
      <dgm:prSet phldrT="[Text]" custT="1"/>
      <dgm:spPr>
        <a:ln w="3175">
          <a:solidFill>
            <a:schemeClr val="accent5"/>
          </a:solidFill>
        </a:ln>
      </dgm:spPr>
      <dgm:t>
        <a:bodyPr/>
        <a:lstStyle/>
        <a:p>
          <a:r>
            <a:rPr lang="en-US" sz="1800" dirty="0" smtClean="0">
              <a:solidFill>
                <a:schemeClr val="tx1"/>
              </a:solidFill>
            </a:rPr>
            <a:t>Write a statement of  your care giving and education philosophy.</a:t>
          </a:r>
        </a:p>
      </dgm:t>
    </dgm:pt>
    <dgm:pt modelId="{74115646-6DE2-2245-A24D-433E97D36171}" type="parTrans" cxnId="{ED6542AA-3C79-144F-BA9C-CDF44B555E7F}">
      <dgm:prSet/>
      <dgm:spPr/>
      <dgm:t>
        <a:bodyPr/>
        <a:lstStyle/>
        <a:p>
          <a:endParaRPr lang="en-US"/>
        </a:p>
      </dgm:t>
    </dgm:pt>
    <dgm:pt modelId="{8B2AEA47-16DF-3546-8573-DA17E571736D}" type="sibTrans" cxnId="{ED6542AA-3C79-144F-BA9C-CDF44B555E7F}">
      <dgm:prSet/>
      <dgm:spPr/>
      <dgm:t>
        <a:bodyPr/>
        <a:lstStyle/>
        <a:p>
          <a:endParaRPr lang="en-US"/>
        </a:p>
      </dgm:t>
    </dgm:pt>
    <dgm:pt modelId="{73DCEE54-70B5-B141-AF8E-05F161CF1F41}">
      <dgm:prSet custT="1"/>
      <dgm:spPr>
        <a:ln w="3175">
          <a:solidFill>
            <a:schemeClr val="bg2"/>
          </a:solidFill>
        </a:ln>
      </dgm:spPr>
      <dgm:t>
        <a:bodyPr/>
        <a:lstStyle/>
        <a:p>
          <a:r>
            <a:rPr lang="en-US" sz="1800" dirty="0" smtClean="0">
              <a:solidFill>
                <a:schemeClr val="tx1"/>
              </a:solidFill>
            </a:rPr>
            <a:t>Examine key elements of philosophy statements and apply your discoveries to your own statement. </a:t>
          </a:r>
          <a:endParaRPr lang="en-US" sz="1600" dirty="0">
            <a:solidFill>
              <a:schemeClr val="tx1"/>
            </a:solidFill>
          </a:endParaRPr>
        </a:p>
      </dgm:t>
    </dgm:pt>
    <dgm:pt modelId="{DF9A025E-1E29-F244-BDE7-AEBCF0586E1D}" type="parTrans" cxnId="{14A0B17C-B078-1242-A9CF-043E33B32423}">
      <dgm:prSet/>
      <dgm:spPr/>
      <dgm:t>
        <a:bodyPr/>
        <a:lstStyle/>
        <a:p>
          <a:endParaRPr lang="en-US"/>
        </a:p>
      </dgm:t>
    </dgm:pt>
    <dgm:pt modelId="{DFA98C85-FD4D-F64F-B1B1-1C704FB55487}" type="sibTrans" cxnId="{14A0B17C-B078-1242-A9CF-043E33B32423}">
      <dgm:prSet/>
      <dgm:spPr/>
      <dgm:t>
        <a:bodyPr/>
        <a:lstStyle/>
        <a:p>
          <a:endParaRPr lang="en-US"/>
        </a:p>
      </dgm:t>
    </dgm:pt>
    <dgm:pt modelId="{0D519068-69A4-094E-9A13-2E925E69079F}">
      <dgm:prSet phldrT="[Text]" custT="1"/>
      <dgm:spPr>
        <a:ln w="3175">
          <a:solidFill>
            <a:schemeClr val="accent1"/>
          </a:solidFill>
        </a:ln>
      </dgm:spPr>
      <dgm:t>
        <a:bodyPr/>
        <a:lstStyle/>
        <a:p>
          <a:r>
            <a:rPr lang="en-US" sz="1800" b="1" dirty="0" smtClean="0">
              <a:solidFill>
                <a:schemeClr val="tx1"/>
              </a:solidFill>
            </a:rPr>
            <a:t>Gain the knowledge and tools needed to write a statement of your program’s philosophy.</a:t>
          </a:r>
          <a:endParaRPr lang="en-US" sz="1800" b="1" dirty="0">
            <a:solidFill>
              <a:schemeClr val="tx1"/>
            </a:solidFill>
          </a:endParaRP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dgm:t>
        <a:bodyPr/>
        <a:lstStyle/>
        <a:p>
          <a:endParaRPr lang="en-US"/>
        </a:p>
      </dgm:t>
    </dgm:pt>
    <dgm:pt modelId="{C73A94CB-8AFB-4C4F-80AC-B88B1AA72162}">
      <dgm:prSet phldrT="[Text]" custT="1"/>
      <dgm:spPr>
        <a:ln w="3175">
          <a:solidFill>
            <a:schemeClr val="bg2"/>
          </a:solidFill>
        </a:ln>
      </dgm:spPr>
      <dgm:t>
        <a:bodyPr/>
        <a:lstStyle/>
        <a:p>
          <a:r>
            <a:rPr lang="en-US" sz="1800" dirty="0" smtClean="0">
              <a:solidFill>
                <a:schemeClr val="tx1"/>
              </a:solidFill>
            </a:rPr>
            <a:t>Discuss ways to ensure that your philosophy statement guides your care giving and teaching decisions.  </a:t>
          </a:r>
          <a:endParaRPr lang="en-US" sz="1800" dirty="0">
            <a:solidFill>
              <a:schemeClr val="tx1"/>
            </a:solidFill>
          </a:endParaRPr>
        </a:p>
      </dgm:t>
    </dgm:pt>
    <dgm:pt modelId="{A8B88E1A-F98B-FD45-8D76-77603899A68D}" type="parTrans" cxnId="{E253264D-2792-0A43-8F1A-4974348B3511}">
      <dgm:prSet/>
      <dgm:spPr/>
      <dgm:t>
        <a:bodyPr/>
        <a:lstStyle/>
        <a:p>
          <a:endParaRPr lang="en-US"/>
        </a:p>
      </dgm:t>
    </dgm:pt>
    <dgm:pt modelId="{63AD1147-DCA8-534B-91CB-2D7F3481E500}" type="sibTrans" cxnId="{E253264D-2792-0A43-8F1A-4974348B3511}">
      <dgm:prSet/>
      <dgm:spPr/>
      <dgm:t>
        <a:bodyPr/>
        <a:lstStyle/>
        <a:p>
          <a:endParaRPr lang="en-US"/>
        </a:p>
      </dgm:t>
    </dgm:pt>
    <dgm:pt modelId="{F5AC1CFA-DFE2-4245-9A32-6D443A574C11}">
      <dgm:prSet custT="1"/>
      <dgm:spPr>
        <a:ln w="3175">
          <a:solidFill>
            <a:schemeClr val="accent2"/>
          </a:solidFill>
        </a:ln>
      </dgm:spPr>
      <dgm:t>
        <a:bodyPr/>
        <a:lstStyle/>
        <a:p>
          <a:r>
            <a:rPr lang="en-US" sz="1800" dirty="0" smtClean="0">
              <a:solidFill>
                <a:schemeClr val="tx1"/>
              </a:solidFill>
            </a:rPr>
            <a:t>Examine QRIS standard LD1. </a:t>
          </a:r>
        </a:p>
      </dgm:t>
    </dgm:pt>
    <dgm:pt modelId="{9B4A9C4D-8F53-8349-B051-6DB8674AED5A}" type="sibTrans" cxnId="{8A13BF2E-8A12-AE45-9472-29583B8AAEDE}">
      <dgm:prSet/>
      <dgm:spPr/>
      <dgm:t>
        <a:bodyPr/>
        <a:lstStyle/>
        <a:p>
          <a:endParaRPr lang="en-US"/>
        </a:p>
      </dgm:t>
    </dgm:pt>
    <dgm:pt modelId="{2D0E1B90-454E-FB4D-8F4D-54680D42E132}" type="parTrans" cxnId="{8A13BF2E-8A12-AE45-9472-29583B8AAEDE}">
      <dgm:prSet/>
      <dgm:spPr/>
      <dgm:t>
        <a:bodyPr/>
        <a:lstStyle/>
        <a:p>
          <a:endParaRPr lang="en-US"/>
        </a:p>
      </dgm:t>
    </dgm:pt>
    <dgm:pt modelId="{8A840363-9DA0-6044-B33B-129839F11F23}">
      <dgm:prSet phldrT="[Text]" custT="1"/>
      <dgm:spPr>
        <a:ln w="3175">
          <a:solidFill>
            <a:schemeClr val="accent2"/>
          </a:solidFill>
        </a:ln>
      </dgm:spPr>
      <dgm:t>
        <a:bodyPr/>
        <a:lstStyle/>
        <a:p>
          <a:r>
            <a:rPr lang="en-US" sz="1800" dirty="0" smtClean="0">
              <a:solidFill>
                <a:schemeClr val="tx1"/>
              </a:solidFill>
            </a:rPr>
            <a:t>Decide on action steps toward achieving program-wide alignment of care giving and teaching decisions with your program's philosophy statement.</a:t>
          </a:r>
          <a:endParaRPr lang="en-US" sz="1800" dirty="0">
            <a:solidFill>
              <a:schemeClr val="tx1"/>
            </a:solidFill>
          </a:endParaRPr>
        </a:p>
      </dgm:t>
    </dgm:pt>
    <dgm:pt modelId="{28ABD3AE-84FC-FE46-8CE3-12140D599241}" type="parTrans" cxnId="{438EFDCC-6CDE-6F44-B8DD-7C88F30D7D69}">
      <dgm:prSet/>
      <dgm:spPr/>
      <dgm:t>
        <a:bodyPr/>
        <a:lstStyle/>
        <a:p>
          <a:endParaRPr lang="en-US"/>
        </a:p>
      </dgm:t>
    </dgm:pt>
    <dgm:pt modelId="{8BE139CD-F32A-C147-AEE1-F1137F0DAC39}" type="sibTrans" cxnId="{438EFDCC-6CDE-6F44-B8DD-7C88F30D7D69}">
      <dgm:prSet/>
      <dgm:spPr/>
      <dgm:t>
        <a:bodyPr/>
        <a:lstStyle/>
        <a:p>
          <a:endParaRPr lang="en-US"/>
        </a:p>
      </dgm:t>
    </dgm:pt>
    <dgm:pt modelId="{7748A217-A39E-4C57-8489-950DB9AB158B}">
      <dgm:prSet custT="1"/>
      <dgm:spPr>
        <a:ln w="3175">
          <a:solidFill>
            <a:schemeClr val="accent3"/>
          </a:solidFill>
        </a:ln>
      </dgm:spPr>
      <dgm:t>
        <a:bodyPr/>
        <a:lstStyle/>
        <a:p>
          <a:r>
            <a:rPr lang="en-US" sz="1800" dirty="0" smtClean="0">
              <a:solidFill>
                <a:schemeClr val="tx1"/>
              </a:solidFill>
            </a:rPr>
            <a:t>Discuss how this standard can be applied in your program.</a:t>
          </a:r>
          <a:endParaRPr lang="en-US" sz="1800" b="0" dirty="0">
            <a:solidFill>
              <a:schemeClr val="tx1"/>
            </a:solidFill>
          </a:endParaRPr>
        </a:p>
      </dgm:t>
    </dgm:pt>
    <dgm:pt modelId="{AEFE8747-0162-4B1E-911C-1200B11BEDAB}" type="parTrans" cxnId="{757B25C1-41EB-4580-BE3D-30065A654A3F}">
      <dgm:prSet/>
      <dgm:spPr/>
      <dgm:t>
        <a:bodyPr/>
        <a:lstStyle/>
        <a:p>
          <a:endParaRPr lang="en-US"/>
        </a:p>
      </dgm:t>
    </dgm:pt>
    <dgm:pt modelId="{E29B052B-7D15-4993-8B09-912F5E1CF473}" type="sibTrans" cxnId="{757B25C1-41EB-4580-BE3D-30065A654A3F}">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3A16A42A-126D-9849-B350-01A3F6F22D4E}" type="pres">
      <dgm:prSet presAssocID="{0D519068-69A4-094E-9A13-2E925E69079F}" presName="centerShape" presStyleLbl="node0" presStyleIdx="0" presStyleCnt="1" custScaleX="128003" custScaleY="122308" custLinFactNeighborX="-1744" custLinFactNeighborY="-5922"/>
      <dgm:spPr/>
      <dgm:t>
        <a:bodyPr/>
        <a:lstStyle/>
        <a:p>
          <a:endParaRPr lang="en-US"/>
        </a:p>
      </dgm:t>
    </dgm:pt>
    <dgm:pt modelId="{ACE06CF0-10BF-714C-8511-033F217B5A5B}" type="pres">
      <dgm:prSet presAssocID="{2D0E1B90-454E-FB4D-8F4D-54680D42E132}" presName="parTrans" presStyleLbl="bgSibTrans2D1" presStyleIdx="0" presStyleCnt="6" custAng="345503" custScaleX="137855"/>
      <dgm:spPr/>
      <dgm:t>
        <a:bodyPr/>
        <a:lstStyle/>
        <a:p>
          <a:endParaRPr lang="en-US"/>
        </a:p>
      </dgm:t>
    </dgm:pt>
    <dgm:pt modelId="{9DE6F3F8-5A0C-E64B-AFF5-B21D20FCA825}" type="pres">
      <dgm:prSet presAssocID="{F5AC1CFA-DFE2-4245-9A32-6D443A574C11}" presName="node" presStyleLbl="node1" presStyleIdx="0" presStyleCnt="6" custScaleX="98135" custScaleY="79418" custRadScaleRad="94648" custRadScaleInc="-28158">
        <dgm:presLayoutVars>
          <dgm:bulletEnabled val="1"/>
        </dgm:presLayoutVars>
      </dgm:prSet>
      <dgm:spPr/>
      <dgm:t>
        <a:bodyPr/>
        <a:lstStyle/>
        <a:p>
          <a:endParaRPr lang="en-US"/>
        </a:p>
      </dgm:t>
    </dgm:pt>
    <dgm:pt modelId="{71FE60D0-6E1E-404B-937C-2076EFE97BD0}" type="pres">
      <dgm:prSet presAssocID="{AEFE8747-0162-4B1E-911C-1200B11BEDAB}" presName="parTrans" presStyleLbl="bgSibTrans2D1" presStyleIdx="1" presStyleCnt="6" custScaleX="131193" custLinFactNeighborX="4212" custLinFactNeighborY="-19690"/>
      <dgm:spPr/>
      <dgm:t>
        <a:bodyPr/>
        <a:lstStyle/>
        <a:p>
          <a:endParaRPr lang="en-US"/>
        </a:p>
      </dgm:t>
    </dgm:pt>
    <dgm:pt modelId="{3D3BDCD2-0457-428D-9563-AF89B606FB33}" type="pres">
      <dgm:prSet presAssocID="{7748A217-A39E-4C57-8489-950DB9AB158B}" presName="node" presStyleLbl="node1" presStyleIdx="1" presStyleCnt="6" custScaleX="136369" custScaleY="100922" custRadScaleRad="92239" custRadScaleInc="-42692">
        <dgm:presLayoutVars>
          <dgm:bulletEnabled val="1"/>
        </dgm:presLayoutVars>
      </dgm:prSet>
      <dgm:spPr/>
      <dgm:t>
        <a:bodyPr/>
        <a:lstStyle/>
        <a:p>
          <a:endParaRPr lang="en-US"/>
        </a:p>
      </dgm:t>
    </dgm:pt>
    <dgm:pt modelId="{25D9ABEE-4784-2247-8AA3-9B67C9DF7E1B}" type="pres">
      <dgm:prSet presAssocID="{DF9A025E-1E29-F244-BDE7-AEBCF0586E1D}" presName="parTrans" presStyleLbl="bgSibTrans2D1" presStyleIdx="2" presStyleCnt="6" custLinFactNeighborX="22298" custLinFactNeighborY="31806"/>
      <dgm:spPr/>
      <dgm:t>
        <a:bodyPr/>
        <a:lstStyle/>
        <a:p>
          <a:endParaRPr lang="en-US"/>
        </a:p>
      </dgm:t>
    </dgm:pt>
    <dgm:pt modelId="{AEB08C33-2388-AE4A-9E87-792F7C5E8063}" type="pres">
      <dgm:prSet presAssocID="{73DCEE54-70B5-B141-AF8E-05F161CF1F41}" presName="node" presStyleLbl="node1" presStyleIdx="2" presStyleCnt="6" custScaleX="169967" custScaleY="99396" custRadScaleRad="95210" custRadScaleInc="-36491">
        <dgm:presLayoutVars>
          <dgm:bulletEnabled val="1"/>
        </dgm:presLayoutVars>
      </dgm:prSet>
      <dgm:spPr/>
      <dgm:t>
        <a:bodyPr/>
        <a:lstStyle/>
        <a:p>
          <a:endParaRPr lang="en-US"/>
        </a:p>
      </dgm:t>
    </dgm:pt>
    <dgm:pt modelId="{1D81189D-EFFE-F443-BACB-4CA60328CD18}" type="pres">
      <dgm:prSet presAssocID="{74115646-6DE2-2245-A24D-433E97D36171}" presName="parTrans" presStyleLbl="bgSibTrans2D1" presStyleIdx="3" presStyleCnt="6" custLinFactNeighborX="-7379" custLinFactNeighborY="34808"/>
      <dgm:spPr/>
      <dgm:t>
        <a:bodyPr/>
        <a:lstStyle/>
        <a:p>
          <a:endParaRPr lang="en-US"/>
        </a:p>
      </dgm:t>
    </dgm:pt>
    <dgm:pt modelId="{E6A491BB-1345-CD46-AC1D-456C30825200}" type="pres">
      <dgm:prSet presAssocID="{14EB2330-8761-1C4D-B659-0CC506122F2D}" presName="node" presStyleLbl="node1" presStyleIdx="3" presStyleCnt="6" custScaleX="157408" custScaleY="90539" custRadScaleRad="94552" custRadScaleInc="28095">
        <dgm:presLayoutVars>
          <dgm:bulletEnabled val="1"/>
        </dgm:presLayoutVars>
      </dgm:prSet>
      <dgm:spPr/>
      <dgm:t>
        <a:bodyPr/>
        <a:lstStyle/>
        <a:p>
          <a:endParaRPr lang="en-US"/>
        </a:p>
      </dgm:t>
    </dgm:pt>
    <dgm:pt modelId="{74E0C72A-7703-354C-B9FF-5715AE33FBE9}" type="pres">
      <dgm:prSet presAssocID="{A8B88E1A-F98B-FD45-8D76-77603899A68D}" presName="parTrans" presStyleLbl="bgSibTrans2D1" presStyleIdx="4" presStyleCnt="6" custLinFactNeighborX="-12652" custLinFactNeighborY="10877"/>
      <dgm:spPr/>
      <dgm:t>
        <a:bodyPr/>
        <a:lstStyle/>
        <a:p>
          <a:endParaRPr lang="en-US"/>
        </a:p>
      </dgm:t>
    </dgm:pt>
    <dgm:pt modelId="{60471B75-1F7C-7C4F-8FC3-2E0D09CC56D4}" type="pres">
      <dgm:prSet presAssocID="{C73A94CB-8AFB-4C4F-80AC-B88B1AA72162}" presName="node" presStyleLbl="node1" presStyleIdx="4" presStyleCnt="6" custScaleX="189194" custScaleY="108634" custRadScaleRad="102105" custRadScaleInc="39571">
        <dgm:presLayoutVars>
          <dgm:bulletEnabled val="1"/>
        </dgm:presLayoutVars>
      </dgm:prSet>
      <dgm:spPr/>
      <dgm:t>
        <a:bodyPr/>
        <a:lstStyle/>
        <a:p>
          <a:endParaRPr lang="en-US"/>
        </a:p>
      </dgm:t>
    </dgm:pt>
    <dgm:pt modelId="{EBFF71E0-1895-CC44-A2C8-608320987AEE}" type="pres">
      <dgm:prSet presAssocID="{28ABD3AE-84FC-FE46-8CE3-12140D599241}" presName="parTrans" presStyleLbl="bgSibTrans2D1" presStyleIdx="5" presStyleCnt="6" custScaleX="124864"/>
      <dgm:spPr/>
      <dgm:t>
        <a:bodyPr/>
        <a:lstStyle/>
        <a:p>
          <a:endParaRPr lang="en-US"/>
        </a:p>
      </dgm:t>
    </dgm:pt>
    <dgm:pt modelId="{CC15F05E-F6A5-D74F-9BA2-8164D45C7328}" type="pres">
      <dgm:prSet presAssocID="{8A840363-9DA0-6044-B33B-129839F11F23}" presName="node" presStyleLbl="node1" presStyleIdx="5" presStyleCnt="6" custScaleX="187304" custScaleY="136969" custRadScaleRad="94901" custRadScaleInc="31398">
        <dgm:presLayoutVars>
          <dgm:bulletEnabled val="1"/>
        </dgm:presLayoutVars>
      </dgm:prSet>
      <dgm:spPr/>
      <dgm:t>
        <a:bodyPr/>
        <a:lstStyle/>
        <a:p>
          <a:endParaRPr lang="en-US"/>
        </a:p>
      </dgm:t>
    </dgm:pt>
  </dgm:ptLst>
  <dgm:cxnLst>
    <dgm:cxn modelId="{5F35CCF2-7F09-1745-A835-36A453C6814D}" type="presOf" srcId="{DF9A025E-1E29-F244-BDE7-AEBCF0586E1D}" destId="{25D9ABEE-4784-2247-8AA3-9B67C9DF7E1B}" srcOrd="0" destOrd="0" presId="urn:microsoft.com/office/officeart/2005/8/layout/radial4"/>
    <dgm:cxn modelId="{75681F08-6E9E-934C-855B-20CCA04A2677}" type="presOf" srcId="{28ABD3AE-84FC-FE46-8CE3-12140D599241}" destId="{EBFF71E0-1895-CC44-A2C8-608320987AEE}" srcOrd="0" destOrd="0" presId="urn:microsoft.com/office/officeart/2005/8/layout/radial4"/>
    <dgm:cxn modelId="{ED6542AA-3C79-144F-BA9C-CDF44B555E7F}" srcId="{0D519068-69A4-094E-9A13-2E925E69079F}" destId="{14EB2330-8761-1C4D-B659-0CC506122F2D}" srcOrd="3" destOrd="0" parTransId="{74115646-6DE2-2245-A24D-433E97D36171}" sibTransId="{8B2AEA47-16DF-3546-8573-DA17E571736D}"/>
    <dgm:cxn modelId="{438EFDCC-6CDE-6F44-B8DD-7C88F30D7D69}" srcId="{0D519068-69A4-094E-9A13-2E925E69079F}" destId="{8A840363-9DA0-6044-B33B-129839F11F23}" srcOrd="5" destOrd="0" parTransId="{28ABD3AE-84FC-FE46-8CE3-12140D599241}" sibTransId="{8BE139CD-F32A-C147-AEE1-F1137F0DAC39}"/>
    <dgm:cxn modelId="{1F7E27D8-E6E0-9E4F-BCCF-91AA6A599750}" type="presOf" srcId="{73DCEE54-70B5-B141-AF8E-05F161CF1F41}" destId="{AEB08C33-2388-AE4A-9E87-792F7C5E8063}" srcOrd="0" destOrd="0" presId="urn:microsoft.com/office/officeart/2005/8/layout/radial4"/>
    <dgm:cxn modelId="{14A0B17C-B078-1242-A9CF-043E33B32423}" srcId="{0D519068-69A4-094E-9A13-2E925E69079F}" destId="{73DCEE54-70B5-B141-AF8E-05F161CF1F41}" srcOrd="2" destOrd="0" parTransId="{DF9A025E-1E29-F244-BDE7-AEBCF0586E1D}" sibTransId="{DFA98C85-FD4D-F64F-B1B1-1C704FB55487}"/>
    <dgm:cxn modelId="{0F85AC80-71D2-7E4F-9EF2-C148C1EADC67}" type="presOf" srcId="{2D0E1B90-454E-FB4D-8F4D-54680D42E132}" destId="{ACE06CF0-10BF-714C-8511-033F217B5A5B}" srcOrd="0" destOrd="0" presId="urn:microsoft.com/office/officeart/2005/8/layout/radial4"/>
    <dgm:cxn modelId="{9CC71500-A60E-5546-BE4A-F098047489BD}" type="presOf" srcId="{8CC376E2-A192-F746-B61E-7ED1422F1AEB}" destId="{00E5D53C-E5BD-FD44-852B-CFF991FE8CAF}" srcOrd="0" destOrd="0" presId="urn:microsoft.com/office/officeart/2005/8/layout/radial4"/>
    <dgm:cxn modelId="{A3511674-C600-3348-A795-490A09078885}" type="presOf" srcId="{7748A217-A39E-4C57-8489-950DB9AB158B}" destId="{3D3BDCD2-0457-428D-9563-AF89B606FB33}" srcOrd="0" destOrd="0" presId="urn:microsoft.com/office/officeart/2005/8/layout/radial4"/>
    <dgm:cxn modelId="{757B25C1-41EB-4580-BE3D-30065A654A3F}" srcId="{0D519068-69A4-094E-9A13-2E925E69079F}" destId="{7748A217-A39E-4C57-8489-950DB9AB158B}" srcOrd="1" destOrd="0" parTransId="{AEFE8747-0162-4B1E-911C-1200B11BEDAB}" sibTransId="{E29B052B-7D15-4993-8B09-912F5E1CF473}"/>
    <dgm:cxn modelId="{C42A8DF9-DF70-EA41-A878-B00A9D1FDFA2}" type="presOf" srcId="{14EB2330-8761-1C4D-B659-0CC506122F2D}" destId="{E6A491BB-1345-CD46-AC1D-456C30825200}" srcOrd="0" destOrd="0" presId="urn:microsoft.com/office/officeart/2005/8/layout/radial4"/>
    <dgm:cxn modelId="{23DF2C0B-8EDB-1A46-971A-FFE14CDC09C5}" type="presOf" srcId="{C73A94CB-8AFB-4C4F-80AC-B88B1AA72162}" destId="{60471B75-1F7C-7C4F-8FC3-2E0D09CC56D4}" srcOrd="0" destOrd="0" presId="urn:microsoft.com/office/officeart/2005/8/layout/radial4"/>
    <dgm:cxn modelId="{3522B574-78C1-0B4E-9E90-1353DEA19D26}" type="presOf" srcId="{74115646-6DE2-2245-A24D-433E97D36171}" destId="{1D81189D-EFFE-F443-BACB-4CA60328CD18}" srcOrd="0" destOrd="0" presId="urn:microsoft.com/office/officeart/2005/8/layout/radial4"/>
    <dgm:cxn modelId="{A865F7E2-0D08-3F47-888F-7884DAAFA908}" type="presOf" srcId="{AEFE8747-0162-4B1E-911C-1200B11BEDAB}" destId="{71FE60D0-6E1E-404B-937C-2076EFE97BD0}" srcOrd="0" destOrd="0" presId="urn:microsoft.com/office/officeart/2005/8/layout/radial4"/>
    <dgm:cxn modelId="{E253264D-2792-0A43-8F1A-4974348B3511}" srcId="{0D519068-69A4-094E-9A13-2E925E69079F}" destId="{C73A94CB-8AFB-4C4F-80AC-B88B1AA72162}" srcOrd="4" destOrd="0" parTransId="{A8B88E1A-F98B-FD45-8D76-77603899A68D}" sibTransId="{63AD1147-DCA8-534B-91CB-2D7F3481E500}"/>
    <dgm:cxn modelId="{EF2A7A0F-1E7D-9745-905F-2A699DC7198A}" srcId="{8CC376E2-A192-F746-B61E-7ED1422F1AEB}" destId="{0D519068-69A4-094E-9A13-2E925E69079F}" srcOrd="0" destOrd="0" parTransId="{E1CAC231-8DF5-814D-A155-8E995D7B8356}" sibTransId="{3DAAF729-72CE-ED41-A433-7A6F983CDE29}"/>
    <dgm:cxn modelId="{34C7DE55-7FF1-8746-933F-4003D4B106EF}" type="presOf" srcId="{0D519068-69A4-094E-9A13-2E925E69079F}" destId="{3A16A42A-126D-9849-B350-01A3F6F22D4E}" srcOrd="0" destOrd="0" presId="urn:microsoft.com/office/officeart/2005/8/layout/radial4"/>
    <dgm:cxn modelId="{8A13BF2E-8A12-AE45-9472-29583B8AAEDE}" srcId="{0D519068-69A4-094E-9A13-2E925E69079F}" destId="{F5AC1CFA-DFE2-4245-9A32-6D443A574C11}" srcOrd="0" destOrd="0" parTransId="{2D0E1B90-454E-FB4D-8F4D-54680D42E132}" sibTransId="{9B4A9C4D-8F53-8349-B051-6DB8674AED5A}"/>
    <dgm:cxn modelId="{019328D7-7240-B844-89AF-5E26EEA2BB43}" type="presOf" srcId="{A8B88E1A-F98B-FD45-8D76-77603899A68D}" destId="{74E0C72A-7703-354C-B9FF-5715AE33FBE9}" srcOrd="0" destOrd="0" presId="urn:microsoft.com/office/officeart/2005/8/layout/radial4"/>
    <dgm:cxn modelId="{CF151DF0-40B3-5144-A6F0-926FD1CCC201}" type="presOf" srcId="{8A840363-9DA0-6044-B33B-129839F11F23}" destId="{CC15F05E-F6A5-D74F-9BA2-8164D45C7328}" srcOrd="0" destOrd="0" presId="urn:microsoft.com/office/officeart/2005/8/layout/radial4"/>
    <dgm:cxn modelId="{BE31E6D6-BD35-2C4E-A796-A2769213C36E}" type="presOf" srcId="{F5AC1CFA-DFE2-4245-9A32-6D443A574C11}" destId="{9DE6F3F8-5A0C-E64B-AFF5-B21D20FCA825}" srcOrd="0" destOrd="0" presId="urn:microsoft.com/office/officeart/2005/8/layout/radial4"/>
    <dgm:cxn modelId="{0FF8C16F-B7A6-674C-B2E4-6C2BFA858B28}" type="presParOf" srcId="{00E5D53C-E5BD-FD44-852B-CFF991FE8CAF}" destId="{3A16A42A-126D-9849-B350-01A3F6F22D4E}" srcOrd="0" destOrd="0" presId="urn:microsoft.com/office/officeart/2005/8/layout/radial4"/>
    <dgm:cxn modelId="{901E142D-9DB8-9B40-9D0B-D41F38AAEBCF}" type="presParOf" srcId="{00E5D53C-E5BD-FD44-852B-CFF991FE8CAF}" destId="{ACE06CF0-10BF-714C-8511-033F217B5A5B}" srcOrd="1" destOrd="0" presId="urn:microsoft.com/office/officeart/2005/8/layout/radial4"/>
    <dgm:cxn modelId="{BE2BF807-267E-1B40-A13F-D18DFED61182}" type="presParOf" srcId="{00E5D53C-E5BD-FD44-852B-CFF991FE8CAF}" destId="{9DE6F3F8-5A0C-E64B-AFF5-B21D20FCA825}" srcOrd="2" destOrd="0" presId="urn:microsoft.com/office/officeart/2005/8/layout/radial4"/>
    <dgm:cxn modelId="{7A2B50CA-F81F-2342-B541-F13E842BF55A}" type="presParOf" srcId="{00E5D53C-E5BD-FD44-852B-CFF991FE8CAF}" destId="{71FE60D0-6E1E-404B-937C-2076EFE97BD0}" srcOrd="3" destOrd="0" presId="urn:microsoft.com/office/officeart/2005/8/layout/radial4"/>
    <dgm:cxn modelId="{E1A91400-A6DF-4D4B-9C0E-489C237CB0BC}" type="presParOf" srcId="{00E5D53C-E5BD-FD44-852B-CFF991FE8CAF}" destId="{3D3BDCD2-0457-428D-9563-AF89B606FB33}" srcOrd="4" destOrd="0" presId="urn:microsoft.com/office/officeart/2005/8/layout/radial4"/>
    <dgm:cxn modelId="{DC00361D-F8A0-3D4F-83D2-1460C0EB9EAF}" type="presParOf" srcId="{00E5D53C-E5BD-FD44-852B-CFF991FE8CAF}" destId="{25D9ABEE-4784-2247-8AA3-9B67C9DF7E1B}" srcOrd="5" destOrd="0" presId="urn:microsoft.com/office/officeart/2005/8/layout/radial4"/>
    <dgm:cxn modelId="{6DC17CD8-A3FB-B049-A353-48E7AF3DA85D}" type="presParOf" srcId="{00E5D53C-E5BD-FD44-852B-CFF991FE8CAF}" destId="{AEB08C33-2388-AE4A-9E87-792F7C5E8063}" srcOrd="6" destOrd="0" presId="urn:microsoft.com/office/officeart/2005/8/layout/radial4"/>
    <dgm:cxn modelId="{37ACFE49-0B2A-FF4A-A866-20959422DE94}" type="presParOf" srcId="{00E5D53C-E5BD-FD44-852B-CFF991FE8CAF}" destId="{1D81189D-EFFE-F443-BACB-4CA60328CD18}" srcOrd="7" destOrd="0" presId="urn:microsoft.com/office/officeart/2005/8/layout/radial4"/>
    <dgm:cxn modelId="{326A9D0F-BCCF-F840-A94C-C97E016D0B97}" type="presParOf" srcId="{00E5D53C-E5BD-FD44-852B-CFF991FE8CAF}" destId="{E6A491BB-1345-CD46-AC1D-456C30825200}" srcOrd="8" destOrd="0" presId="urn:microsoft.com/office/officeart/2005/8/layout/radial4"/>
    <dgm:cxn modelId="{C0098D3F-0B51-7C4A-9FF6-F786A3544F15}" type="presParOf" srcId="{00E5D53C-E5BD-FD44-852B-CFF991FE8CAF}" destId="{74E0C72A-7703-354C-B9FF-5715AE33FBE9}" srcOrd="9" destOrd="0" presId="urn:microsoft.com/office/officeart/2005/8/layout/radial4"/>
    <dgm:cxn modelId="{031C71FB-3A59-8540-B75D-000106646C5E}" type="presParOf" srcId="{00E5D53C-E5BD-FD44-852B-CFF991FE8CAF}" destId="{60471B75-1F7C-7C4F-8FC3-2E0D09CC56D4}" srcOrd="10" destOrd="0" presId="urn:microsoft.com/office/officeart/2005/8/layout/radial4"/>
    <dgm:cxn modelId="{C7756963-09CC-9B4A-8888-7D98361E9112}" type="presParOf" srcId="{00E5D53C-E5BD-FD44-852B-CFF991FE8CAF}" destId="{EBFF71E0-1895-CC44-A2C8-608320987AEE}" srcOrd="11" destOrd="0" presId="urn:microsoft.com/office/officeart/2005/8/layout/radial4"/>
    <dgm:cxn modelId="{63B6F5F5-0B4C-B642-B2B4-D0DD079335F7}" type="presParOf" srcId="{00E5D53C-E5BD-FD44-852B-CFF991FE8CAF}" destId="{CC15F05E-F6A5-D74F-9BA2-8164D45C7328}" srcOrd="12"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000" dirty="0" smtClean="0"/>
            <a:t>The program’s philosophy is used to guide decisions, including decisions related to curricular activities, activities to promote partnerships with families, professional development, and hiring of staff.</a:t>
          </a:r>
          <a:endParaRPr lang="en-US" sz="20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000" dirty="0" smtClean="0"/>
            <a:t>The program has a written philosophy that is available to staff, families, and visitors that states the program’s values, beliefs, and program goals for children and families.</a:t>
          </a:r>
          <a:endParaRPr lang="en-US" sz="20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000" dirty="0" smtClean="0"/>
            <a:t>The program’s philosophy explicitly ensures the inclusion of all children (this means children with special needs).</a:t>
          </a:r>
          <a:endParaRPr lang="en-US" sz="20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6A444AC0-D7AD-4E41-9105-F366B2AC54A9}" type="presOf" srcId="{40AD2A2B-7EEC-4E48-A9F9-2D301F90A22F}" destId="{6E37CCFF-3A23-0642-9D00-EEF96B54ED0C}"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55E07312-FDBC-495F-ACCF-D0DC99B40FBF}" type="presOf" srcId="{A4271B27-25EF-EF43-8871-0F356A1B5E43}" destId="{906C1F50-CA77-634E-9691-F29D4FC9F4AC}" srcOrd="0" destOrd="0" presId="urn:microsoft.com/office/officeart/2005/8/layout/vList6"/>
    <dgm:cxn modelId="{0D8CFF15-54C5-4512-84B7-14FDAD7A6D89}" type="presOf" srcId="{066A7990-AD35-3D42-A854-B39CAC6135D9}" destId="{4EAFE5B6-71B7-0B41-82EC-D08FCC16EF5A}" srcOrd="0" destOrd="0" presId="urn:microsoft.com/office/officeart/2005/8/layout/vList6"/>
    <dgm:cxn modelId="{27B7967D-912B-4551-8AEC-DF81E46F7E98}" type="presOf" srcId="{D715BB17-1654-6E40-A04A-C8A92CCDFBC8}" destId="{0F246E25-F403-5548-AF57-6DDA04A5A6A2}"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23BE3C48-0E3E-2C42-9DB6-E996D12D38A7}" srcId="{5EE33059-618B-544F-824E-3AD0CD43118B}" destId="{C8F01D3C-9142-FB44-BE51-94470A5DAB50}" srcOrd="0" destOrd="0" parTransId="{6B13259D-9C25-0742-9C05-1E0031ADA313}" sibTransId="{610876A3-152A-EA4F-B928-A651F6AB65F1}"/>
    <dgm:cxn modelId="{45CE9117-5B11-49CB-B70E-3ECC3B113FD3}" type="presOf" srcId="{D0D01A6E-9679-7942-9CD5-8F0CD00C1FE2}" destId="{4A3026D2-0489-BC42-948D-1014A8B91B65}"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9A944FCB-BEFE-4952-93A1-04B57ED45F58}" type="presOf" srcId="{5EE33059-618B-544F-824E-3AD0CD43118B}" destId="{D896B76E-32EB-1140-B9DC-F57950572393}" srcOrd="0" destOrd="0" presId="urn:microsoft.com/office/officeart/2005/8/layout/vList6"/>
    <dgm:cxn modelId="{ADFC375C-D19E-4C46-AF32-438CFD138CC3}" type="presOf" srcId="{C8F01D3C-9142-FB44-BE51-94470A5DAB50}" destId="{57A0C2F8-366D-BA47-B066-6BEF5ADF767A}"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313CFF2E-FEB7-423E-A0E4-CBFF2560AED7}" type="presParOf" srcId="{906C1F50-CA77-634E-9691-F29D4FC9F4AC}" destId="{142ABCC6-5E41-4A45-B444-6E2206D5BE05}" srcOrd="0" destOrd="0" presId="urn:microsoft.com/office/officeart/2005/8/layout/vList6"/>
    <dgm:cxn modelId="{CCCBB001-C1E0-417E-B615-F4F7CC935964}" type="presParOf" srcId="{142ABCC6-5E41-4A45-B444-6E2206D5BE05}" destId="{0F246E25-F403-5548-AF57-6DDA04A5A6A2}" srcOrd="0" destOrd="0" presId="urn:microsoft.com/office/officeart/2005/8/layout/vList6"/>
    <dgm:cxn modelId="{9968160B-AA94-4ED7-96E1-DB591F98981D}" type="presParOf" srcId="{142ABCC6-5E41-4A45-B444-6E2206D5BE05}" destId="{4A3026D2-0489-BC42-948D-1014A8B91B65}" srcOrd="1" destOrd="0" presId="urn:microsoft.com/office/officeart/2005/8/layout/vList6"/>
    <dgm:cxn modelId="{AB5FEAEB-ADC5-4B0E-AE5B-4151CB4A48F4}" type="presParOf" srcId="{906C1F50-CA77-634E-9691-F29D4FC9F4AC}" destId="{A8AC7BFF-4C1C-684E-A61E-301854006E4C}" srcOrd="1" destOrd="0" presId="urn:microsoft.com/office/officeart/2005/8/layout/vList6"/>
    <dgm:cxn modelId="{2B443562-A546-488A-AD0C-A91F9F9D7B1C}" type="presParOf" srcId="{906C1F50-CA77-634E-9691-F29D4FC9F4AC}" destId="{BEC9E9B9-33EA-314F-B9D1-359E56D852AA}" srcOrd="2" destOrd="0" presId="urn:microsoft.com/office/officeart/2005/8/layout/vList6"/>
    <dgm:cxn modelId="{FF36C979-8089-43C0-A49E-EDA700CFB78B}" type="presParOf" srcId="{BEC9E9B9-33EA-314F-B9D1-359E56D852AA}" destId="{D896B76E-32EB-1140-B9DC-F57950572393}" srcOrd="0" destOrd="0" presId="urn:microsoft.com/office/officeart/2005/8/layout/vList6"/>
    <dgm:cxn modelId="{BAAF709C-2A75-4B6F-8F09-478FC42F5219}" type="presParOf" srcId="{BEC9E9B9-33EA-314F-B9D1-359E56D852AA}" destId="{57A0C2F8-366D-BA47-B066-6BEF5ADF767A}" srcOrd="1" destOrd="0" presId="urn:microsoft.com/office/officeart/2005/8/layout/vList6"/>
    <dgm:cxn modelId="{21E334F7-1411-4B3F-848F-D75638AF1FB4}" type="presParOf" srcId="{906C1F50-CA77-634E-9691-F29D4FC9F4AC}" destId="{6702E53F-76E0-AD46-9052-BF399DC9ED74}" srcOrd="3" destOrd="0" presId="urn:microsoft.com/office/officeart/2005/8/layout/vList6"/>
    <dgm:cxn modelId="{A8F90B08-4637-49F0-A930-A71EA318DA61}" type="presParOf" srcId="{906C1F50-CA77-634E-9691-F29D4FC9F4AC}" destId="{2C1B8258-F120-7541-AE2F-0C266E05ED5B}" srcOrd="4" destOrd="0" presId="urn:microsoft.com/office/officeart/2005/8/layout/vList6"/>
    <dgm:cxn modelId="{E4E7A31C-C3AD-45CF-9EF7-3618F27B9DA3}" type="presParOf" srcId="{2C1B8258-F120-7541-AE2F-0C266E05ED5B}" destId="{4EAFE5B6-71B7-0B41-82EC-D08FCC16EF5A}" srcOrd="0" destOrd="0" presId="urn:microsoft.com/office/officeart/2005/8/layout/vList6"/>
    <dgm:cxn modelId="{451F4B30-6E06-429A-9FCF-E15C40362D72}"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000" dirty="0" smtClean="0"/>
            <a:t>Written description of how the program uses its philosophy to guide program decisions in the areas listed in the portfolio.</a:t>
          </a:r>
          <a:endParaRPr lang="en-US" sz="20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000" dirty="0" smtClean="0"/>
            <a:t>Copy of the program’s philosophy, which demonstrates the criteria.</a:t>
          </a:r>
          <a:endParaRPr lang="en-US" sz="20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000" dirty="0" smtClean="0"/>
            <a:t>Copy of program’s philosophy that ensures the inclusion of all children.</a:t>
          </a:r>
          <a:endParaRPr lang="en-US" sz="20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2B28D2A1-C25D-485E-B851-5C59AF4A3A75}">
      <dgm:prSet custT="1"/>
      <dgm:spPr/>
      <dgm:t>
        <a:bodyPr/>
        <a:lstStyle/>
        <a:p>
          <a:r>
            <a:rPr lang="en-US" sz="2000" dirty="0" smtClean="0"/>
            <a:t>Average score of 3 or higher on question #10 on the Family Survey.</a:t>
          </a:r>
        </a:p>
      </dgm:t>
    </dgm:pt>
    <dgm:pt modelId="{8672CEE5-3BAA-46BC-B14A-833D5EFA9123}" type="parTrans" cxnId="{BE3DC1F3-41D8-4212-A791-B3467EF4FBFC}">
      <dgm:prSet/>
      <dgm:spPr/>
      <dgm:t>
        <a:bodyPr/>
        <a:lstStyle/>
        <a:p>
          <a:endParaRPr lang="en-US"/>
        </a:p>
      </dgm:t>
    </dgm:pt>
    <dgm:pt modelId="{71FCDDA9-50E1-46BC-9F78-D2DA90A92406}" type="sibTrans" cxnId="{BE3DC1F3-41D8-4212-A791-B3467EF4FBFC}">
      <dgm:prSet/>
      <dgm:spPr/>
      <dgm:t>
        <a:bodyPr/>
        <a:lstStyle/>
        <a:p>
          <a:endParaRPr lang="en-US"/>
        </a:p>
      </dgm:t>
    </dgm:pt>
    <dgm:pt modelId="{A5417E2B-3CD2-4CA5-A8A8-69F279FC4AA2}">
      <dgm:prSet custT="1"/>
      <dgm:spPr/>
      <dgm:t>
        <a:bodyPr/>
        <a:lstStyle/>
        <a:p>
          <a:r>
            <a:rPr lang="en-US" sz="2000" dirty="0"/>
            <a:t>Written example of how the program has implemented its inclusive philosophy.</a:t>
          </a:r>
        </a:p>
      </dgm:t>
    </dgm:pt>
    <dgm:pt modelId="{D54B7783-8CDC-4501-91E2-585FE0E0772F}" type="parTrans" cxnId="{B410469A-A9FB-4A59-8CA3-A8896CF66E59}">
      <dgm:prSet/>
      <dgm:spPr/>
      <dgm:t>
        <a:bodyPr/>
        <a:lstStyle/>
        <a:p>
          <a:endParaRPr lang="en-US"/>
        </a:p>
      </dgm:t>
    </dgm:pt>
    <dgm:pt modelId="{18C72CB0-9F9A-4C59-911D-E1FAA5EF7E59}" type="sibTrans" cxnId="{B410469A-A9FB-4A59-8CA3-A8896CF66E59}">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B410469A-A9FB-4A59-8CA3-A8896CF66E59}" srcId="{5EE33059-618B-544F-824E-3AD0CD43118B}" destId="{A5417E2B-3CD2-4CA5-A8A8-69F279FC4AA2}" srcOrd="1" destOrd="0" parTransId="{D54B7783-8CDC-4501-91E2-585FE0E0772F}" sibTransId="{18C72CB0-9F9A-4C59-911D-E1FAA5EF7E59}"/>
    <dgm:cxn modelId="{47F30CEE-8003-430E-845E-2A667DA7B08F}" type="presOf" srcId="{D0D01A6E-9679-7942-9CD5-8F0CD00C1FE2}" destId="{4A3026D2-0489-BC42-948D-1014A8B91B65}" srcOrd="0" destOrd="0" presId="urn:microsoft.com/office/officeart/2005/8/layout/vList6"/>
    <dgm:cxn modelId="{6C027E3D-CE49-488D-9E2E-728BC3A7D7B7}" type="presOf" srcId="{C8F01D3C-9142-FB44-BE51-94470A5DAB50}" destId="{57A0C2F8-366D-BA47-B066-6BEF5ADF767A}" srcOrd="0" destOrd="0" presId="urn:microsoft.com/office/officeart/2005/8/layout/vList6"/>
    <dgm:cxn modelId="{B88BF7D4-71AC-4C95-BCA2-F01CF9C69A04}" type="presOf" srcId="{A5417E2B-3CD2-4CA5-A8A8-69F279FC4AA2}" destId="{57A0C2F8-366D-BA47-B066-6BEF5ADF767A}" srcOrd="0" destOrd="1" presId="urn:microsoft.com/office/officeart/2005/8/layout/vList6"/>
    <dgm:cxn modelId="{4A9C7F50-9EBF-4AA5-8FA7-93274B3ACB74}" type="presOf" srcId="{5EE33059-618B-544F-824E-3AD0CD43118B}" destId="{D896B76E-32EB-1140-B9DC-F57950572393}"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58B3487C-7D2E-4438-9C46-B370FEC8E49B}" type="presOf" srcId="{A4271B27-25EF-EF43-8871-0F356A1B5E43}" destId="{906C1F50-CA77-634E-9691-F29D4FC9F4AC}" srcOrd="0" destOrd="0" presId="urn:microsoft.com/office/officeart/2005/8/layout/vList6"/>
    <dgm:cxn modelId="{6A6A6AED-2D7C-452B-B5D0-0F93DFB82731}" type="presOf" srcId="{D715BB17-1654-6E40-A04A-C8A92CCDFBC8}" destId="{0F246E25-F403-5548-AF57-6DDA04A5A6A2}"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97685985-F616-4B60-9756-A06862C7CCAB}" type="presOf" srcId="{2B28D2A1-C25D-485E-B851-5C59AF4A3A75}" destId="{4A3026D2-0489-BC42-948D-1014A8B91B65}" srcOrd="0" destOrd="1"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D6D52A10-EA1A-904D-938E-AB64A6206741}" srcId="{A4271B27-25EF-EF43-8871-0F356A1B5E43}" destId="{D715BB17-1654-6E40-A04A-C8A92CCDFBC8}" srcOrd="0" destOrd="0" parTransId="{D3C8EDC0-FC58-2742-B445-51DA5D995E3F}" sibTransId="{2E4BF7F3-2A47-E14B-B9C3-54C461C613A2}"/>
    <dgm:cxn modelId="{989DBD3A-3E3C-4343-A8CB-74C2699AF67C}" type="presOf" srcId="{40AD2A2B-7EEC-4E48-A9F9-2D301F90A22F}" destId="{6E37CCFF-3A23-0642-9D00-EEF96B54ED0C}" srcOrd="0" destOrd="0" presId="urn:microsoft.com/office/officeart/2005/8/layout/vList6"/>
    <dgm:cxn modelId="{F1DE79C3-6C4A-4CB7-B465-45505DA0DBBF}" type="presOf" srcId="{066A7990-AD35-3D42-A854-B39CAC6135D9}" destId="{4EAFE5B6-71B7-0B41-82EC-D08FCC16EF5A}"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BE3DC1F3-41D8-4212-A791-B3467EF4FBFC}" srcId="{D715BB17-1654-6E40-A04A-C8A92CCDFBC8}" destId="{2B28D2A1-C25D-485E-B851-5C59AF4A3A75}" srcOrd="1" destOrd="0" parTransId="{8672CEE5-3BAA-46BC-B14A-833D5EFA9123}" sibTransId="{71FCDDA9-50E1-46BC-9F78-D2DA90A92406}"/>
    <dgm:cxn modelId="{89DDE08C-7118-44DE-9E5C-9DE410CBDF6E}" type="presParOf" srcId="{906C1F50-CA77-634E-9691-F29D4FC9F4AC}" destId="{142ABCC6-5E41-4A45-B444-6E2206D5BE05}" srcOrd="0" destOrd="0" presId="urn:microsoft.com/office/officeart/2005/8/layout/vList6"/>
    <dgm:cxn modelId="{DF66AA8D-E2BA-456A-9B3B-DCC96268197B}" type="presParOf" srcId="{142ABCC6-5E41-4A45-B444-6E2206D5BE05}" destId="{0F246E25-F403-5548-AF57-6DDA04A5A6A2}" srcOrd="0" destOrd="0" presId="urn:microsoft.com/office/officeart/2005/8/layout/vList6"/>
    <dgm:cxn modelId="{14C3F762-DFFE-4C33-A25C-5145ACCCA089}" type="presParOf" srcId="{142ABCC6-5E41-4A45-B444-6E2206D5BE05}" destId="{4A3026D2-0489-BC42-948D-1014A8B91B65}" srcOrd="1" destOrd="0" presId="urn:microsoft.com/office/officeart/2005/8/layout/vList6"/>
    <dgm:cxn modelId="{3DFA2960-D97B-4989-B5F1-0D274CEF6AB5}" type="presParOf" srcId="{906C1F50-CA77-634E-9691-F29D4FC9F4AC}" destId="{A8AC7BFF-4C1C-684E-A61E-301854006E4C}" srcOrd="1" destOrd="0" presId="urn:microsoft.com/office/officeart/2005/8/layout/vList6"/>
    <dgm:cxn modelId="{48BCCA19-8851-490E-8B6B-85B036A15115}" type="presParOf" srcId="{906C1F50-CA77-634E-9691-F29D4FC9F4AC}" destId="{BEC9E9B9-33EA-314F-B9D1-359E56D852AA}" srcOrd="2" destOrd="0" presId="urn:microsoft.com/office/officeart/2005/8/layout/vList6"/>
    <dgm:cxn modelId="{A461112E-9709-4595-9704-282A259E8D2B}" type="presParOf" srcId="{BEC9E9B9-33EA-314F-B9D1-359E56D852AA}" destId="{D896B76E-32EB-1140-B9DC-F57950572393}" srcOrd="0" destOrd="0" presId="urn:microsoft.com/office/officeart/2005/8/layout/vList6"/>
    <dgm:cxn modelId="{D0DB9A42-3434-465B-966E-4AD032D90ABB}" type="presParOf" srcId="{BEC9E9B9-33EA-314F-B9D1-359E56D852AA}" destId="{57A0C2F8-366D-BA47-B066-6BEF5ADF767A}" srcOrd="1" destOrd="0" presId="urn:microsoft.com/office/officeart/2005/8/layout/vList6"/>
    <dgm:cxn modelId="{270920B1-21F4-47EF-9988-10806E7F4CB2}" type="presParOf" srcId="{906C1F50-CA77-634E-9691-F29D4FC9F4AC}" destId="{6702E53F-76E0-AD46-9052-BF399DC9ED74}" srcOrd="3" destOrd="0" presId="urn:microsoft.com/office/officeart/2005/8/layout/vList6"/>
    <dgm:cxn modelId="{D8AB367A-E697-4614-A86E-88592D0F901C}" type="presParOf" srcId="{906C1F50-CA77-634E-9691-F29D4FC9F4AC}" destId="{2C1B8258-F120-7541-AE2F-0C266E05ED5B}" srcOrd="4" destOrd="0" presId="urn:microsoft.com/office/officeart/2005/8/layout/vList6"/>
    <dgm:cxn modelId="{7DD49C03-007C-45C5-A114-7261393108FF}" type="presParOf" srcId="{2C1B8258-F120-7541-AE2F-0C266E05ED5B}" destId="{4EAFE5B6-71B7-0B41-82EC-D08FCC16EF5A}" srcOrd="0" destOrd="0" presId="urn:microsoft.com/office/officeart/2005/8/layout/vList6"/>
    <dgm:cxn modelId="{B03CE31F-F274-4B1F-B98D-5822A0011EBE}"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16A42A-126D-9849-B350-01A3F6F22D4E}">
      <dsp:nvSpPr>
        <dsp:cNvPr id="0" name=""/>
        <dsp:cNvSpPr/>
      </dsp:nvSpPr>
      <dsp:spPr>
        <a:xfrm>
          <a:off x="2379194" y="1944652"/>
          <a:ext cx="2850197" cy="2723388"/>
        </a:xfrm>
        <a:prstGeom prst="ellipse">
          <a:avLst/>
        </a:prstGeom>
        <a:solidFill>
          <a:schemeClr val="accent1">
            <a:hueOff val="0"/>
            <a:satOff val="0"/>
            <a:lumOff val="0"/>
            <a:alphaOff val="0"/>
          </a:schemeClr>
        </a:solidFill>
        <a:ln w="3175" cap="flat" cmpd="dbl" algn="ctr">
          <a:solidFill>
            <a:schemeClr val="accent1"/>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Gain the knowledge and tools needed to write a statement of your program’s philosophy.</a:t>
          </a:r>
          <a:endParaRPr lang="en-US" sz="1800" b="1" kern="1200" dirty="0">
            <a:solidFill>
              <a:schemeClr val="tx1"/>
            </a:solidFill>
          </a:endParaRPr>
        </a:p>
      </dsp:txBody>
      <dsp:txXfrm>
        <a:off x="2379194" y="1944652"/>
        <a:ext cx="2850197" cy="2723388"/>
      </dsp:txXfrm>
    </dsp:sp>
    <dsp:sp modelId="{ACE06CF0-10BF-714C-8511-033F217B5A5B}">
      <dsp:nvSpPr>
        <dsp:cNvPr id="0" name=""/>
        <dsp:cNvSpPr/>
      </dsp:nvSpPr>
      <dsp:spPr>
        <a:xfrm rot="10188935">
          <a:off x="421727" y="3631361"/>
          <a:ext cx="2268167" cy="634599"/>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9DE6F3F8-5A0C-E64B-AFF5-B21D20FCA825}">
      <dsp:nvSpPr>
        <dsp:cNvPr id="0" name=""/>
        <dsp:cNvSpPr/>
      </dsp:nvSpPr>
      <dsp:spPr>
        <a:xfrm>
          <a:off x="-8" y="3679483"/>
          <a:ext cx="1529595" cy="990288"/>
        </a:xfrm>
        <a:prstGeom prst="roundRect">
          <a:avLst>
            <a:gd name="adj" fmla="val 10000"/>
          </a:avLst>
        </a:prstGeom>
        <a:solidFill>
          <a:schemeClr val="accent2">
            <a:hueOff val="0"/>
            <a:satOff val="0"/>
            <a:lumOff val="0"/>
            <a:alphaOff val="0"/>
          </a:schemeClr>
        </a:solidFill>
        <a:ln w="3175" cap="flat" cmpd="dbl" algn="ctr">
          <a:solidFill>
            <a:schemeClr val="accent2"/>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Examine QRIS standard LD1. </a:t>
          </a:r>
        </a:p>
      </dsp:txBody>
      <dsp:txXfrm>
        <a:off x="-8" y="3679483"/>
        <a:ext cx="1529595" cy="990288"/>
      </dsp:txXfrm>
    </dsp:sp>
    <dsp:sp modelId="{71FE60D0-6E1E-404B-937C-2076EFE97BD0}">
      <dsp:nvSpPr>
        <dsp:cNvPr id="0" name=""/>
        <dsp:cNvSpPr/>
      </dsp:nvSpPr>
      <dsp:spPr>
        <a:xfrm rot="11805541">
          <a:off x="878482" y="2235206"/>
          <a:ext cx="1789796" cy="634599"/>
        </a:xfrm>
        <a:prstGeom prst="leftArrow">
          <a:avLst>
            <a:gd name="adj1" fmla="val 60000"/>
            <a:gd name="adj2" fmla="val 50000"/>
          </a:avLst>
        </a:prstGeom>
        <a:solidFill>
          <a:schemeClr val="accent3">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3D3BDCD2-0457-428D-9563-AF89B606FB33}">
      <dsp:nvSpPr>
        <dsp:cNvPr id="0" name=""/>
        <dsp:cNvSpPr/>
      </dsp:nvSpPr>
      <dsp:spPr>
        <a:xfrm>
          <a:off x="0" y="1851556"/>
          <a:ext cx="2125535" cy="1258428"/>
        </a:xfrm>
        <a:prstGeom prst="roundRect">
          <a:avLst>
            <a:gd name="adj" fmla="val 10000"/>
          </a:avLst>
        </a:prstGeom>
        <a:solidFill>
          <a:schemeClr val="accent3">
            <a:hueOff val="0"/>
            <a:satOff val="0"/>
            <a:lumOff val="0"/>
            <a:alphaOff val="0"/>
          </a:schemeClr>
        </a:solidFill>
        <a:ln w="3175" cap="flat" cmpd="dbl" algn="ctr">
          <a:solidFill>
            <a:schemeClr val="accent3"/>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Discuss how this standard can be applied in your program.</a:t>
          </a:r>
          <a:endParaRPr lang="en-US" sz="1800" b="0" kern="1200" dirty="0">
            <a:solidFill>
              <a:schemeClr val="tx1"/>
            </a:solidFill>
          </a:endParaRPr>
        </a:p>
      </dsp:txBody>
      <dsp:txXfrm>
        <a:off x="0" y="1851556"/>
        <a:ext cx="2125535" cy="1258428"/>
      </dsp:txXfrm>
    </dsp:sp>
    <dsp:sp modelId="{25D9ABEE-4784-2247-8AA3-9B67C9DF7E1B}">
      <dsp:nvSpPr>
        <dsp:cNvPr id="0" name=""/>
        <dsp:cNvSpPr/>
      </dsp:nvSpPr>
      <dsp:spPr>
        <a:xfrm rot="14352395">
          <a:off x="2339511" y="1360419"/>
          <a:ext cx="1349681" cy="634599"/>
        </a:xfrm>
        <a:prstGeom prst="leftArrow">
          <a:avLst>
            <a:gd name="adj1" fmla="val 60000"/>
            <a:gd name="adj2" fmla="val 50000"/>
          </a:avLst>
        </a:prstGeom>
        <a:solidFill>
          <a:schemeClr val="accent4">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AEB08C33-2388-AE4A-9E87-792F7C5E8063}">
      <dsp:nvSpPr>
        <dsp:cNvPr id="0" name=""/>
        <dsp:cNvSpPr/>
      </dsp:nvSpPr>
      <dsp:spPr>
        <a:xfrm>
          <a:off x="1043310" y="276476"/>
          <a:ext cx="2649216" cy="1239400"/>
        </a:xfrm>
        <a:prstGeom prst="roundRect">
          <a:avLst>
            <a:gd name="adj" fmla="val 10000"/>
          </a:avLst>
        </a:prstGeom>
        <a:solidFill>
          <a:schemeClr val="accent4">
            <a:hueOff val="0"/>
            <a:satOff val="0"/>
            <a:lumOff val="0"/>
            <a:alphaOff val="0"/>
          </a:schemeClr>
        </a:solidFill>
        <a:ln w="3175" cap="flat" cmpd="dbl" algn="ctr">
          <a:solidFill>
            <a:schemeClr val="bg2"/>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Examine key elements of philosophy statements and apply your discoveries to your own statement. </a:t>
          </a:r>
          <a:endParaRPr lang="en-US" sz="1600" kern="1200" dirty="0">
            <a:solidFill>
              <a:schemeClr val="tx1"/>
            </a:solidFill>
          </a:endParaRPr>
        </a:p>
      </dsp:txBody>
      <dsp:txXfrm>
        <a:off x="1043310" y="276476"/>
        <a:ext cx="2649216" cy="1239400"/>
      </dsp:txXfrm>
    </dsp:sp>
    <dsp:sp modelId="{1D81189D-EFFE-F443-BACB-4CA60328CD18}">
      <dsp:nvSpPr>
        <dsp:cNvPr id="0" name=""/>
        <dsp:cNvSpPr/>
      </dsp:nvSpPr>
      <dsp:spPr>
        <a:xfrm rot="18122181">
          <a:off x="4137171" y="1362242"/>
          <a:ext cx="1434882" cy="634599"/>
        </a:xfrm>
        <a:prstGeom prst="leftArrow">
          <a:avLst>
            <a:gd name="adj1" fmla="val 60000"/>
            <a:gd name="adj2" fmla="val 50000"/>
          </a:avLst>
        </a:prstGeom>
        <a:solidFill>
          <a:schemeClr val="accent5">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E6A491BB-1345-CD46-AC1D-456C30825200}">
      <dsp:nvSpPr>
        <dsp:cNvPr id="0" name=""/>
        <dsp:cNvSpPr/>
      </dsp:nvSpPr>
      <dsp:spPr>
        <a:xfrm>
          <a:off x="4114332" y="285988"/>
          <a:ext cx="2453463" cy="1128959"/>
        </a:xfrm>
        <a:prstGeom prst="roundRect">
          <a:avLst>
            <a:gd name="adj" fmla="val 10000"/>
          </a:avLst>
        </a:prstGeom>
        <a:solidFill>
          <a:schemeClr val="accent5">
            <a:hueOff val="0"/>
            <a:satOff val="0"/>
            <a:lumOff val="0"/>
            <a:alphaOff val="0"/>
          </a:schemeClr>
        </a:solidFill>
        <a:ln w="3175" cap="flat" cmpd="dbl" algn="ctr">
          <a:solidFill>
            <a:schemeClr val="accent5"/>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Write a statement of  your care giving and education philosophy.</a:t>
          </a:r>
        </a:p>
      </dsp:txBody>
      <dsp:txXfrm>
        <a:off x="4114332" y="285988"/>
        <a:ext cx="2453463" cy="1128959"/>
      </dsp:txXfrm>
    </dsp:sp>
    <dsp:sp modelId="{74E0C72A-7703-354C-B9FF-5715AE33FBE9}">
      <dsp:nvSpPr>
        <dsp:cNvPr id="0" name=""/>
        <dsp:cNvSpPr/>
      </dsp:nvSpPr>
      <dsp:spPr>
        <a:xfrm rot="20568965">
          <a:off x="4984539" y="2328164"/>
          <a:ext cx="1883501" cy="634599"/>
        </a:xfrm>
        <a:prstGeom prst="leftArrow">
          <a:avLst>
            <a:gd name="adj1" fmla="val 60000"/>
            <a:gd name="adj2" fmla="val 50000"/>
          </a:avLst>
        </a:prstGeom>
        <a:solidFill>
          <a:schemeClr val="accent6">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60471B75-1F7C-7C4F-8FC3-2E0D09CC56D4}">
      <dsp:nvSpPr>
        <dsp:cNvPr id="0" name=""/>
        <dsp:cNvSpPr/>
      </dsp:nvSpPr>
      <dsp:spPr>
        <a:xfrm>
          <a:off x="5589853" y="1620911"/>
          <a:ext cx="2948900" cy="1354592"/>
        </a:xfrm>
        <a:prstGeom prst="roundRect">
          <a:avLst>
            <a:gd name="adj" fmla="val 10000"/>
          </a:avLst>
        </a:prstGeom>
        <a:solidFill>
          <a:schemeClr val="accent6">
            <a:hueOff val="0"/>
            <a:satOff val="0"/>
            <a:lumOff val="0"/>
            <a:alphaOff val="0"/>
          </a:schemeClr>
        </a:solidFill>
        <a:ln w="3175" cap="flat" cmpd="dbl" algn="ctr">
          <a:solidFill>
            <a:schemeClr val="bg2"/>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Discuss ways to ensure that your philosophy statement guides your care giving and teaching decisions.  </a:t>
          </a:r>
          <a:endParaRPr lang="en-US" sz="1800" kern="1200" dirty="0">
            <a:solidFill>
              <a:schemeClr val="tx1"/>
            </a:solidFill>
          </a:endParaRPr>
        </a:p>
      </dsp:txBody>
      <dsp:txXfrm>
        <a:off x="5589853" y="1620911"/>
        <a:ext cx="2948900" cy="1354592"/>
      </dsp:txXfrm>
    </dsp:sp>
    <dsp:sp modelId="{EBFF71E0-1895-CC44-A2C8-608320987AEE}">
      <dsp:nvSpPr>
        <dsp:cNvPr id="0" name=""/>
        <dsp:cNvSpPr/>
      </dsp:nvSpPr>
      <dsp:spPr>
        <a:xfrm rot="809815">
          <a:off x="5036483" y="3560420"/>
          <a:ext cx="2296630" cy="634599"/>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CC15F05E-F6A5-D74F-9BA2-8164D45C7328}">
      <dsp:nvSpPr>
        <dsp:cNvPr id="0" name=""/>
        <dsp:cNvSpPr/>
      </dsp:nvSpPr>
      <dsp:spPr>
        <a:xfrm>
          <a:off x="5619332" y="3238405"/>
          <a:ext cx="2919441" cy="1707910"/>
        </a:xfrm>
        <a:prstGeom prst="roundRect">
          <a:avLst>
            <a:gd name="adj" fmla="val 10000"/>
          </a:avLst>
        </a:prstGeom>
        <a:solidFill>
          <a:schemeClr val="accent2">
            <a:hueOff val="0"/>
            <a:satOff val="0"/>
            <a:lumOff val="0"/>
            <a:alphaOff val="0"/>
          </a:schemeClr>
        </a:solidFill>
        <a:ln w="3175" cap="flat" cmpd="dbl" algn="ctr">
          <a:solidFill>
            <a:schemeClr val="accent2"/>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Decide on action steps toward achieving program-wide alignment of care giving and teaching decisions with your program's philosophy statement.</a:t>
          </a:r>
          <a:endParaRPr lang="en-US" sz="1800" kern="1200" dirty="0">
            <a:solidFill>
              <a:schemeClr val="tx1"/>
            </a:solidFill>
          </a:endParaRPr>
        </a:p>
      </dsp:txBody>
      <dsp:txXfrm>
        <a:off x="5619332" y="3238405"/>
        <a:ext cx="2919441" cy="170791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The program has a written philosophy that is available to staff, families, and visitors that states the program’s values, beliefs, and program goals for children and families.</a:t>
          </a:r>
          <a:endParaRPr lang="en-US" sz="20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The program’s philosophy explicitly ensures the inclusion of all children (this means children with special needs).</a:t>
          </a:r>
          <a:endParaRPr lang="en-US" sz="20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The program’s philosophy is used to guide decisions, including decisions related to curricular activities, activities to promote partnerships with families, professional development, and hiring of staff.</a:t>
          </a:r>
          <a:endParaRPr lang="en-US" sz="20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65" y="3583290"/>
        <a:ext cx="3238532" cy="145074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Copy of the program’s philosophy, which demonstrates the criteria.</a:t>
          </a:r>
          <a:endParaRPr lang="en-US" sz="2000" kern="1200" dirty="0"/>
        </a:p>
        <a:p>
          <a:pPr marL="228600" lvl="1" indent="-228600" algn="l" defTabSz="889000">
            <a:lnSpc>
              <a:spcPct val="90000"/>
            </a:lnSpc>
            <a:spcBef>
              <a:spcPct val="0"/>
            </a:spcBef>
            <a:spcAft>
              <a:spcPct val="15000"/>
            </a:spcAft>
            <a:buChar char="••"/>
          </a:pPr>
          <a:r>
            <a:rPr lang="en-US" sz="2000" kern="1200" dirty="0" smtClean="0"/>
            <a:t>Average score of 3 or higher on question #10 on the Family Survey.</a:t>
          </a:r>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Copy of program’s philosophy that ensures the inclusion of all children.</a:t>
          </a:r>
          <a:endParaRPr lang="en-US" sz="2000" kern="1200" dirty="0"/>
        </a:p>
        <a:p>
          <a:pPr marL="228600" lvl="1" indent="-228600" algn="l" defTabSz="889000">
            <a:lnSpc>
              <a:spcPct val="90000"/>
            </a:lnSpc>
            <a:spcBef>
              <a:spcPct val="0"/>
            </a:spcBef>
            <a:spcAft>
              <a:spcPct val="15000"/>
            </a:spcAft>
            <a:buChar char="••"/>
          </a:pPr>
          <a:r>
            <a:rPr lang="en-US" sz="2000" kern="1200" dirty="0"/>
            <a:t>Written example of how the program has implemented its inclusive philosophy.</a:t>
          </a:r>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Written description of how the program uses its philosophy to guide program decisions in the areas listed in the portfolio.</a:t>
          </a:r>
          <a:endParaRPr lang="en-US" sz="20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65" y="3583290"/>
        <a:ext cx="3238532" cy="1450742"/>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sz="1400" dirty="0"/>
          </a:p>
        </p:txBody>
      </p:sp>
      <p:sp>
        <p:nvSpPr>
          <p:cNvPr id="3" name="Date Placeholder 2"/>
          <p:cNvSpPr>
            <a:spLocks noGrp="1"/>
          </p:cNvSpPr>
          <p:nvPr>
            <p:ph type="dt" sz="quarter" idx="1"/>
          </p:nvPr>
        </p:nvSpPr>
        <p:spPr>
          <a:xfrm>
            <a:off x="3956551" y="0"/>
            <a:ext cx="3026833" cy="464185"/>
          </a:xfrm>
          <a:prstGeom prst="rect">
            <a:avLst/>
          </a:prstGeom>
        </p:spPr>
        <p:txBody>
          <a:bodyPr vert="horz" lIns="92872" tIns="46435" rIns="92872" bIns="46435" rtlCol="0"/>
          <a:lstStyle>
            <a:lvl1pPr algn="r">
              <a:defRPr sz="1200"/>
            </a:lvl1pPr>
          </a:lstStyle>
          <a:p>
            <a:endParaRPr lang="en-US" dirty="0"/>
          </a:p>
        </p:txBody>
      </p:sp>
      <p:sp>
        <p:nvSpPr>
          <p:cNvPr id="4" name="Footer Placeholder 3"/>
          <p:cNvSpPr>
            <a:spLocks noGrp="1"/>
          </p:cNvSpPr>
          <p:nvPr>
            <p:ph type="ftr" sz="quarter" idx="2"/>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sz="1400"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a:p>
        </p:txBody>
      </p:sp>
    </p:spTree>
    <p:extLst>
      <p:ext uri="{BB962C8B-B14F-4D97-AF65-F5344CB8AC3E}">
        <p14:creationId xmlns="" xmlns:p14="http://schemas.microsoft.com/office/powerpoint/2010/main"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2872" tIns="46435" rIns="92872" bIns="46435" rtlCol="0"/>
          <a:lstStyle>
            <a:lvl1pPr algn="r">
              <a:defRPr sz="1200"/>
            </a:lvl1pPr>
          </a:lstStyle>
          <a:p>
            <a:fld id="{0CAD7CA0-8A39-F048-ADE9-439157D5A4B0}" type="datetimeFigureOut">
              <a:rPr lang="en-US" smtClean="0"/>
              <a:pPr/>
              <a:t>8/18/2015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72" tIns="46435" rIns="92872" bIns="46435"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72" tIns="46435" rIns="92872" bIns="46435"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a:p>
        </p:txBody>
      </p:sp>
    </p:spTree>
    <p:extLst>
      <p:ext uri="{BB962C8B-B14F-4D97-AF65-F5344CB8AC3E}">
        <p14:creationId xmlns="" xmlns:p14="http://schemas.microsoft.com/office/powerpoint/2010/main"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400" kern="1200">
        <a:solidFill>
          <a:schemeClr val="tx1"/>
        </a:solidFill>
        <a:latin typeface="+mn-lt"/>
        <a:ea typeface="+mn-ea"/>
        <a:cs typeface="+mn-cs"/>
      </a:defRPr>
    </a:lvl2pPr>
    <a:lvl3pPr marL="914400" algn="l" defTabSz="457200" rtl="0" eaLnBrk="1" latinLnBrk="0" hangingPunct="1">
      <a:defRPr sz="1400" kern="1200">
        <a:solidFill>
          <a:schemeClr val="tx1"/>
        </a:solidFill>
        <a:latin typeface="+mn-lt"/>
        <a:ea typeface="+mn-ea"/>
        <a:cs typeface="+mn-cs"/>
      </a:defRPr>
    </a:lvl3pPr>
    <a:lvl4pPr marL="1371600" algn="l" defTabSz="457200" rtl="0" eaLnBrk="1" latinLnBrk="0" hangingPunct="1">
      <a:defRPr sz="1400" kern="1200">
        <a:solidFill>
          <a:schemeClr val="tx1"/>
        </a:solidFill>
        <a:latin typeface="+mn-lt"/>
        <a:ea typeface="+mn-ea"/>
        <a:cs typeface="+mn-cs"/>
      </a:defRPr>
    </a:lvl4pPr>
    <a:lvl5pPr marL="1828800" algn="l" defTabSz="457200" rtl="0" eaLnBrk="1" latinLnBrk="0" hangingPunct="1">
      <a:defRPr sz="14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This session</a:t>
            </a:r>
            <a:r>
              <a:rPr lang="en-US" baseline="0" dirty="0" smtClean="0"/>
              <a:t> is approved for 3-6 hours. This includes 3 hours of in-class time (the entire </a:t>
            </a:r>
            <a:r>
              <a:rPr lang="en-US" baseline="0" dirty="0" err="1" smtClean="0"/>
              <a:t>powerpoint</a:t>
            </a:r>
            <a:r>
              <a:rPr lang="en-US" baseline="0" dirty="0" smtClean="0"/>
              <a:t> presentation is to be completed in 3 hours), and 3 hours for individual work so that participants can work on their own to complete their philosophy statement. Focused Networks and similar groups may want to conduct the 3 hours of individual work during meeting time, or in another format. Participants must complete a philosophy statement and explain how they make it available to families, visitors, and staff (as required for QRIS standard LD1) in order to receive a certificate.</a:t>
            </a:r>
            <a:endParaRPr lang="en-US" dirty="0" smtClean="0"/>
          </a:p>
          <a:p>
            <a:endParaRPr lang="en-US" dirty="0" smtClean="0"/>
          </a:p>
          <a:p>
            <a:r>
              <a:rPr lang="en-US" dirty="0" smtClean="0"/>
              <a:t>Materials for training session:</a:t>
            </a:r>
          </a:p>
          <a:p>
            <a:r>
              <a:rPr lang="en-US" b="0" dirty="0" smtClean="0"/>
              <a:t>All participants should bring their Portfolio or </a:t>
            </a:r>
            <a:r>
              <a:rPr lang="en-US" b="0" dirty="0" err="1" smtClean="0"/>
              <a:t>QIP</a:t>
            </a:r>
            <a:r>
              <a:rPr lang="en-US" b="0" dirty="0" smtClean="0"/>
              <a:t> to the training session.</a:t>
            </a:r>
          </a:p>
          <a:p>
            <a:r>
              <a:rPr lang="en-US" dirty="0" smtClean="0"/>
              <a:t>Dry erase board or flip chart, markers</a:t>
            </a:r>
          </a:p>
          <a:p>
            <a:r>
              <a:rPr lang="en-US" dirty="0" smtClean="0"/>
              <a:t>Optional – laptop computers or thumb drive if the class (or individual work time) will be held in a computer lab.</a:t>
            </a:r>
          </a:p>
          <a:p>
            <a:endParaRPr lang="en-US" dirty="0" smtClean="0"/>
          </a:p>
          <a:p>
            <a:r>
              <a:rPr lang="en-US" dirty="0" smtClean="0"/>
              <a:t>Handouts: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Agenda</a:t>
            </a:r>
          </a:p>
          <a:p>
            <a:r>
              <a:rPr lang="en-US" dirty="0" smtClean="0"/>
              <a:t>Sample philosophy statements</a:t>
            </a:r>
          </a:p>
          <a:p>
            <a:r>
              <a:rPr lang="en-US" dirty="0" smtClean="0"/>
              <a:t>“We believe that</a:t>
            </a:r>
            <a:r>
              <a:rPr lang="en-US" baseline="0" dirty="0" smtClean="0"/>
              <a:t> children should”</a:t>
            </a:r>
          </a:p>
          <a:p>
            <a:r>
              <a:rPr lang="en-US" baseline="0" dirty="0" smtClean="0"/>
              <a:t>“Suggestions for writing a philosophy statement”</a:t>
            </a:r>
            <a:endParaRPr lang="en-US" dirty="0" smtClean="0"/>
          </a:p>
          <a:p>
            <a:endParaRPr lang="en-US" dirty="0" smtClean="0"/>
          </a:p>
          <a:p>
            <a:r>
              <a:rPr lang="en-US" dirty="0" smtClean="0"/>
              <a:t>Introduce trainers, </a:t>
            </a:r>
          </a:p>
          <a:p>
            <a:r>
              <a:rPr lang="en-US" dirty="0" smtClean="0"/>
              <a:t>Ask participants to introduce themselves</a:t>
            </a:r>
          </a:p>
          <a:p>
            <a:endParaRPr lang="en-US" dirty="0" smtClean="0"/>
          </a:p>
          <a:p>
            <a:r>
              <a:rPr lang="en-US" dirty="0" smtClean="0"/>
              <a:t>Optional: Ice breaker activity chosen by the trainer</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 xmlns:p14="http://schemas.microsoft.com/office/powerpoint/2010/main"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 5 minutes</a:t>
            </a:r>
          </a:p>
          <a:p>
            <a:endParaRPr lang="en-US" dirty="0" smtClean="0"/>
          </a:p>
          <a:p>
            <a:r>
              <a:rPr lang="en-US" dirty="0" smtClean="0"/>
              <a:t>Allow participants time to read the objectives, discuss as needed</a:t>
            </a:r>
          </a:p>
          <a:p>
            <a:endParaRPr lang="en-US" dirty="0" smtClean="0"/>
          </a:p>
          <a:p>
            <a:pPr lvl="0"/>
            <a:r>
              <a:rPr lang="en-US" sz="1800" b="0" dirty="0" smtClean="0">
                <a:solidFill>
                  <a:schemeClr val="tx1"/>
                </a:solidFill>
              </a:rPr>
              <a:t>Objectives:</a:t>
            </a:r>
          </a:p>
          <a:p>
            <a:pPr marL="182880" lvl="1" indent="-182880">
              <a:buFont typeface="+mj-lt"/>
              <a:buAutoNum type="arabicPeriod"/>
            </a:pPr>
            <a:r>
              <a:rPr lang="en-US" sz="1800" dirty="0" smtClean="0">
                <a:solidFill>
                  <a:schemeClr val="tx1"/>
                </a:solidFill>
              </a:rPr>
              <a:t>Examine QRIS standard LD1. </a:t>
            </a:r>
          </a:p>
          <a:p>
            <a:pPr marL="182880" lvl="1" indent="-182880">
              <a:buFont typeface="+mj-lt"/>
              <a:buAutoNum type="arabicPeriod"/>
            </a:pPr>
            <a:r>
              <a:rPr lang="en-US" sz="1800" dirty="0" smtClean="0">
                <a:solidFill>
                  <a:schemeClr val="tx1"/>
                </a:solidFill>
              </a:rPr>
              <a:t>Discuss how this standard can be applied in your program.</a:t>
            </a:r>
            <a:endParaRPr lang="en-US" sz="1800" b="0" dirty="0" smtClean="0">
              <a:solidFill>
                <a:schemeClr val="tx1"/>
              </a:solidFill>
            </a:endParaRPr>
          </a:p>
          <a:p>
            <a:pPr marL="182880" lvl="1" indent="-182880">
              <a:buFont typeface="+mj-lt"/>
              <a:buAutoNum type="arabicPeriod"/>
            </a:pPr>
            <a:r>
              <a:rPr lang="en-US" sz="1800" dirty="0" smtClean="0">
                <a:solidFill>
                  <a:schemeClr val="tx1"/>
                </a:solidFill>
              </a:rPr>
              <a:t>Examine key elements of philosophy statements and apply your discoveries to your own statement. </a:t>
            </a:r>
            <a:endParaRPr lang="en-US" sz="1600" dirty="0" smtClean="0">
              <a:solidFill>
                <a:schemeClr val="tx1"/>
              </a:solidFill>
            </a:endParaRPr>
          </a:p>
          <a:p>
            <a:pPr marL="182880" lvl="1" indent="-182880">
              <a:buFont typeface="+mj-lt"/>
              <a:buAutoNum type="arabicPeriod"/>
            </a:pPr>
            <a:r>
              <a:rPr lang="en-US" sz="1800" dirty="0" smtClean="0">
                <a:solidFill>
                  <a:schemeClr val="tx1"/>
                </a:solidFill>
              </a:rPr>
              <a:t>Write a statement of  your care giving and education philosophy.</a:t>
            </a:r>
          </a:p>
          <a:p>
            <a:pPr marL="182880" lvl="1" indent="-182880">
              <a:buFont typeface="+mj-lt"/>
              <a:buAutoNum type="arabicPeriod"/>
            </a:pPr>
            <a:r>
              <a:rPr lang="en-US" sz="1800" dirty="0" smtClean="0">
                <a:solidFill>
                  <a:schemeClr val="tx1"/>
                </a:solidFill>
              </a:rPr>
              <a:t>Discuss ways to ensure that your philosophy statement guides your care giving and teaching decisions.  </a:t>
            </a:r>
          </a:p>
          <a:p>
            <a:pPr marL="182880" lvl="1" indent="-182880">
              <a:buFont typeface="+mj-lt"/>
              <a:buAutoNum type="arabicPeriod"/>
            </a:pPr>
            <a:r>
              <a:rPr lang="en-US" sz="1800" dirty="0" smtClean="0">
                <a:solidFill>
                  <a:schemeClr val="tx1"/>
                </a:solidFill>
              </a:rPr>
              <a:t>Decide on action steps toward achieving program-wide alignment of care giving and teaching decisions with your program's philosophy statement.</a:t>
            </a:r>
          </a:p>
          <a:p>
            <a:pPr lvl="0"/>
            <a:endParaRPr lang="en-US" sz="1400" b="0" dirty="0" smtClean="0">
              <a:solidFill>
                <a:schemeClr val="tx1"/>
              </a:solidFill>
            </a:endParaRPr>
          </a:p>
          <a:p>
            <a:pPr lvl="0"/>
            <a:r>
              <a:rPr lang="en-US" sz="1400" b="0" dirty="0" smtClean="0">
                <a:solidFill>
                  <a:schemeClr val="tx1"/>
                </a:solidFill>
              </a:rPr>
              <a:t>Outcome:</a:t>
            </a:r>
          </a:p>
          <a:p>
            <a:pPr lvl="0"/>
            <a:r>
              <a:rPr lang="en-US" sz="1400" b="0" dirty="0" smtClean="0">
                <a:solidFill>
                  <a:schemeClr val="tx1"/>
                </a:solidFill>
              </a:rPr>
              <a:t>Gain the knowledge and tools needed to write a statement of your program’s philosophy.</a:t>
            </a:r>
          </a:p>
          <a:p>
            <a:pPr lvl="0"/>
            <a:endParaRPr lang="en-US" sz="1400" b="0" dirty="0" smtClean="0">
              <a:solidFill>
                <a:schemeClr val="tx1"/>
              </a:solidFill>
            </a:endParaRPr>
          </a:p>
          <a:p>
            <a:pPr lvl="0"/>
            <a:r>
              <a:rPr lang="en-US" sz="1400" b="0" dirty="0" smtClean="0">
                <a:solidFill>
                  <a:schemeClr val="tx1"/>
                </a:solidFill>
              </a:rPr>
              <a:t>Mini</a:t>
            </a:r>
            <a:r>
              <a:rPr lang="en-US" sz="1400" b="0" baseline="0" dirty="0" smtClean="0">
                <a:solidFill>
                  <a:schemeClr val="tx1"/>
                </a:solidFill>
              </a:rPr>
              <a:t> lecture:</a:t>
            </a:r>
          </a:p>
          <a:p>
            <a:pPr lvl="0"/>
            <a:r>
              <a:rPr lang="en-US" sz="1400" b="0" baseline="0" dirty="0" smtClean="0">
                <a:solidFill>
                  <a:schemeClr val="tx1"/>
                </a:solidFill>
              </a:rPr>
              <a:t>In this session, we are going to look at a few different resources to gather information that will help guide your work as you write a philosophy statement.</a:t>
            </a:r>
            <a:endParaRPr lang="en-US" sz="1400" b="0" dirty="0" smtClean="0">
              <a:solidFill>
                <a:schemeClr val="tx1"/>
              </a:solidFill>
            </a:endParaRPr>
          </a:p>
          <a:p>
            <a:pPr lvl="0"/>
            <a:endParaRPr lang="en-US" sz="1400" b="0" dirty="0" smtClean="0">
              <a:solidFill>
                <a:schemeClr val="tx1"/>
              </a:solidFill>
            </a:endParaRPr>
          </a:p>
          <a:p>
            <a:pPr lvl="0"/>
            <a:endParaRPr lang="en-US" b="0" dirty="0"/>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 xmlns:p14="http://schemas.microsoft.com/office/powerpoint/2010/main"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About 5 minutes</a:t>
            </a:r>
          </a:p>
          <a:p>
            <a:endParaRPr lang="en-US" dirty="0" smtClean="0"/>
          </a:p>
          <a:p>
            <a:r>
              <a:rPr lang="en-US" dirty="0" smtClean="0"/>
              <a:t>Materials: </a:t>
            </a:r>
          </a:p>
          <a:p>
            <a:r>
              <a:rPr lang="en-US" dirty="0" smtClean="0"/>
              <a:t>Dry</a:t>
            </a:r>
            <a:r>
              <a:rPr lang="en-US" baseline="0" dirty="0" smtClean="0"/>
              <a:t> erase board or flip chart, markers</a:t>
            </a:r>
          </a:p>
          <a:p>
            <a:endParaRPr lang="en-US" dirty="0" smtClean="0"/>
          </a:p>
          <a:p>
            <a:r>
              <a:rPr lang="en-US" dirty="0" smtClean="0"/>
              <a:t>Large group reflective</a:t>
            </a:r>
            <a:r>
              <a:rPr lang="en-US" baseline="0" dirty="0" smtClean="0"/>
              <a:t> discussion</a:t>
            </a:r>
            <a:endParaRPr lang="en-US" dirty="0" smtClean="0"/>
          </a:p>
          <a:p>
            <a:r>
              <a:rPr lang="en-US" dirty="0" smtClean="0"/>
              <a:t>Discuss this question as a large group. Write responses on flip chart or dry</a:t>
            </a:r>
            <a:r>
              <a:rPr lang="en-US" baseline="0" dirty="0" smtClean="0"/>
              <a:t> erase </a:t>
            </a:r>
            <a:r>
              <a:rPr lang="en-US" dirty="0" smtClean="0"/>
              <a:t>board </a:t>
            </a:r>
          </a:p>
          <a:p>
            <a:pPr lvl="0"/>
            <a:endParaRPr lang="en-US" sz="1400" kern="1200" dirty="0" smtClean="0">
              <a:solidFill>
                <a:schemeClr val="tx1"/>
              </a:solidFill>
              <a:latin typeface="+mn-lt"/>
              <a:ea typeface="+mn-ea"/>
              <a:cs typeface="+mn-cs"/>
            </a:endParaRPr>
          </a:p>
          <a:p>
            <a:pPr lvl="0"/>
            <a:r>
              <a:rPr lang="en-US" sz="1400" kern="1200" dirty="0" smtClean="0">
                <a:solidFill>
                  <a:schemeClr val="tx1"/>
                </a:solidFill>
                <a:latin typeface="+mn-lt"/>
                <a:ea typeface="+mn-ea"/>
                <a:cs typeface="+mn-cs"/>
              </a:rPr>
              <a:t>Some possible responses:</a:t>
            </a:r>
          </a:p>
          <a:p>
            <a:pPr marL="182880" lvl="0" indent="-182880">
              <a:buFont typeface="Arial" pitchFamily="34" charset="0"/>
              <a:buChar char="•"/>
            </a:pPr>
            <a:r>
              <a:rPr lang="en-US" sz="1400" kern="1200" dirty="0" smtClean="0">
                <a:solidFill>
                  <a:schemeClr val="tx1"/>
                </a:solidFill>
                <a:latin typeface="+mn-lt"/>
                <a:ea typeface="+mn-ea"/>
                <a:cs typeface="+mn-cs"/>
              </a:rPr>
              <a:t>to communicate the connection between caregiver practices and child development and learning </a:t>
            </a:r>
          </a:p>
          <a:p>
            <a:pPr marL="182880" lvl="0" indent="-182880">
              <a:buFont typeface="Arial" pitchFamily="34" charset="0"/>
              <a:buChar char="•"/>
            </a:pPr>
            <a:r>
              <a:rPr lang="en-US" sz="1400" kern="1200" dirty="0" smtClean="0">
                <a:solidFill>
                  <a:schemeClr val="tx1"/>
                </a:solidFill>
                <a:latin typeface="+mn-lt"/>
                <a:ea typeface="+mn-ea"/>
                <a:cs typeface="+mn-cs"/>
              </a:rPr>
              <a:t>to give parents an idea of what they can expect from the program</a:t>
            </a:r>
          </a:p>
          <a:p>
            <a:pPr marL="182880" lvl="0" indent="-182880">
              <a:buFont typeface="Arial" pitchFamily="34" charset="0"/>
              <a:buChar char="•"/>
            </a:pPr>
            <a:r>
              <a:rPr lang="en-US" sz="1400" kern="1200" dirty="0" smtClean="0">
                <a:solidFill>
                  <a:schemeClr val="tx1"/>
                </a:solidFill>
                <a:latin typeface="+mn-lt"/>
                <a:ea typeface="+mn-ea"/>
                <a:cs typeface="+mn-cs"/>
              </a:rPr>
              <a:t>to define and communicate the program’s core values to parents and staff</a:t>
            </a:r>
          </a:p>
          <a:p>
            <a:pPr marL="182880" indent="-182880">
              <a:buFont typeface="Arial" pitchFamily="34" charset="0"/>
              <a:buChar char="•"/>
            </a:pPr>
            <a:r>
              <a:rPr lang="en-US" sz="1400" kern="1200" dirty="0" smtClean="0">
                <a:solidFill>
                  <a:schemeClr val="tx1"/>
                </a:solidFill>
                <a:latin typeface="+mn-lt"/>
                <a:ea typeface="+mn-ea"/>
                <a:cs typeface="+mn-cs"/>
              </a:rPr>
              <a:t>to guide curriculum planning and other program decisions</a:t>
            </a:r>
            <a:endParaRPr lang="en-US" dirty="0" smtClean="0"/>
          </a:p>
          <a:p>
            <a:pPr marL="182880" indent="-182880">
              <a:buFont typeface="Arial" pitchFamily="34" charset="0"/>
              <a:buNone/>
            </a:pPr>
            <a:endParaRPr lang="en-US" dirty="0" smtClean="0"/>
          </a:p>
          <a:p>
            <a:r>
              <a:rPr lang="en-US" dirty="0" smtClean="0"/>
              <a:t>You might want to include some </a:t>
            </a:r>
            <a:r>
              <a:rPr lang="en-US" baseline="0" dirty="0" smtClean="0"/>
              <a:t>discussion of what a philosophy statement is not, and how long it should be.</a:t>
            </a:r>
            <a:endParaRPr lang="en-US"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2880" marR="0" lvl="0" indent="-182880" algn="l" defTabSz="457200" rtl="0" eaLnBrk="1" fontAlgn="auto" latinLnBrk="0" hangingPunct="1">
              <a:lnSpc>
                <a:spcPct val="100000"/>
              </a:lnSpc>
              <a:spcBef>
                <a:spcPts val="0"/>
              </a:spcBef>
              <a:spcAft>
                <a:spcPts val="0"/>
              </a:spcAft>
              <a:buClrTx/>
              <a:buSzTx/>
              <a:buFont typeface="+mj-lt"/>
              <a:buNone/>
              <a:tabLst/>
              <a:defRPr/>
            </a:pPr>
            <a:r>
              <a:rPr lang="en-US" sz="1400" dirty="0" smtClean="0"/>
              <a:t>About 5 minutes</a:t>
            </a:r>
          </a:p>
          <a:p>
            <a:pPr marL="182880" marR="0" lvl="0" indent="-182880" algn="l" defTabSz="457200" rtl="0" eaLnBrk="1" fontAlgn="auto" latinLnBrk="0" hangingPunct="1">
              <a:lnSpc>
                <a:spcPct val="100000"/>
              </a:lnSpc>
              <a:spcBef>
                <a:spcPts val="0"/>
              </a:spcBef>
              <a:spcAft>
                <a:spcPts val="0"/>
              </a:spcAft>
              <a:buClrTx/>
              <a:buSzTx/>
              <a:buFont typeface="+mj-lt"/>
              <a:buNone/>
              <a:tabLst/>
              <a:defRPr/>
            </a:pPr>
            <a:endParaRPr lang="en-US" sz="1400" dirty="0" smtClean="0"/>
          </a:p>
          <a:p>
            <a:pPr marL="182880" marR="0" lvl="0" indent="-182880" algn="l" defTabSz="457200" rtl="0" eaLnBrk="1" fontAlgn="auto" latinLnBrk="0" hangingPunct="1">
              <a:lnSpc>
                <a:spcPct val="100000"/>
              </a:lnSpc>
              <a:spcBef>
                <a:spcPts val="0"/>
              </a:spcBef>
              <a:spcAft>
                <a:spcPts val="0"/>
              </a:spcAft>
              <a:buClrTx/>
              <a:buSzTx/>
              <a:buFont typeface="+mj-lt"/>
              <a:buNone/>
              <a:tabLst/>
              <a:defRPr/>
            </a:pPr>
            <a:r>
              <a:rPr lang="en-US" sz="1400" dirty="0" smtClean="0"/>
              <a:t>Materials: Standard LD1 from </a:t>
            </a:r>
            <a:r>
              <a:rPr lang="en-US" sz="1400" dirty="0" err="1" smtClean="0"/>
              <a:t>QIP</a:t>
            </a:r>
            <a:r>
              <a:rPr lang="en-US" sz="1400" dirty="0" smtClean="0"/>
              <a:t> or Portfolio</a:t>
            </a:r>
          </a:p>
          <a:p>
            <a:pPr marL="182880" marR="0" lvl="0" indent="-182880" algn="l" defTabSz="457200" rtl="0" eaLnBrk="1" fontAlgn="auto" latinLnBrk="0" hangingPunct="1">
              <a:lnSpc>
                <a:spcPct val="100000"/>
              </a:lnSpc>
              <a:spcBef>
                <a:spcPts val="0"/>
              </a:spcBef>
              <a:spcAft>
                <a:spcPts val="0"/>
              </a:spcAft>
              <a:buClrTx/>
              <a:buSzTx/>
              <a:buFont typeface="+mj-lt"/>
              <a:buNone/>
              <a:tabLst/>
              <a:defRPr/>
            </a:pPr>
            <a:endParaRPr lang="en-US" sz="1400" dirty="0" smtClean="0"/>
          </a:p>
          <a:p>
            <a:pPr marL="0" marR="0" lvl="0" indent="0" algn="l" defTabSz="457200" rtl="0" eaLnBrk="1" fontAlgn="auto" latinLnBrk="0" hangingPunct="1">
              <a:lnSpc>
                <a:spcPct val="100000"/>
              </a:lnSpc>
              <a:spcBef>
                <a:spcPts val="0"/>
              </a:spcBef>
              <a:spcAft>
                <a:spcPts val="0"/>
              </a:spcAft>
              <a:buClrTx/>
              <a:buSzTx/>
              <a:buFont typeface="+mj-lt"/>
              <a:buNone/>
              <a:tabLst/>
              <a:defRPr/>
            </a:pPr>
            <a:r>
              <a:rPr lang="en-US" sz="1400" dirty="0" smtClean="0"/>
              <a:t>Ask participants to volunteer</a:t>
            </a:r>
            <a:r>
              <a:rPr lang="en-US" sz="1400" baseline="0" dirty="0" smtClean="0"/>
              <a:t> to read aloud</a:t>
            </a:r>
            <a:r>
              <a:rPr lang="en-US" sz="1400" dirty="0" smtClean="0"/>
              <a:t> the indicators for each star-level. Discuss as needed to make sure participants understand what the standard is (and is not</a:t>
            </a:r>
            <a:r>
              <a:rPr lang="en-US" sz="1400" baseline="0" dirty="0" smtClean="0"/>
              <a:t>) asking for.</a:t>
            </a:r>
            <a:endParaRPr lang="en-US" sz="1400" dirty="0" smtClean="0"/>
          </a:p>
          <a:p>
            <a:pPr marL="182880" marR="0" lvl="0" indent="-182880" algn="l" defTabSz="457200" rtl="0" eaLnBrk="1" fontAlgn="auto" latinLnBrk="0" hangingPunct="1">
              <a:lnSpc>
                <a:spcPct val="100000"/>
              </a:lnSpc>
              <a:spcBef>
                <a:spcPts val="0"/>
              </a:spcBef>
              <a:spcAft>
                <a:spcPts val="0"/>
              </a:spcAft>
              <a:buClrTx/>
              <a:buSzTx/>
              <a:buFont typeface="+mj-lt"/>
              <a:buAutoNum type="arabicPeriod" startAt="3"/>
              <a:tabLst/>
              <a:defRPr/>
            </a:pPr>
            <a:endParaRPr lang="en-US" sz="1400" dirty="0" smtClean="0"/>
          </a:p>
          <a:p>
            <a:pPr marL="182880" marR="0" lvl="0" indent="-182880" algn="l" defTabSz="457200" rtl="0" eaLnBrk="1" fontAlgn="auto" latinLnBrk="0" hangingPunct="1">
              <a:lnSpc>
                <a:spcPct val="100000"/>
              </a:lnSpc>
              <a:spcBef>
                <a:spcPts val="1200"/>
              </a:spcBef>
              <a:spcAft>
                <a:spcPts val="0"/>
              </a:spcAft>
              <a:buClrTx/>
              <a:buSzTx/>
              <a:buFont typeface="+mj-lt"/>
              <a:buAutoNum type="arabicPeriod" startAt="3"/>
              <a:tabLst/>
              <a:defRPr/>
            </a:pPr>
            <a:r>
              <a:rPr lang="en-US" sz="1400" dirty="0" smtClean="0"/>
              <a:t>The program has a written philosophy that is available to staff, families, and visitors that states the program’s values, beliefs, and program goals for children and families.</a:t>
            </a:r>
          </a:p>
          <a:p>
            <a:pPr marL="182880" marR="0" lvl="0" indent="-182880" algn="l" defTabSz="457200" rtl="0" eaLnBrk="1" fontAlgn="auto" latinLnBrk="0" hangingPunct="1">
              <a:lnSpc>
                <a:spcPct val="100000"/>
              </a:lnSpc>
              <a:spcBef>
                <a:spcPts val="1200"/>
              </a:spcBef>
              <a:spcAft>
                <a:spcPts val="0"/>
              </a:spcAft>
              <a:buClrTx/>
              <a:buSzTx/>
              <a:buFont typeface="+mj-lt"/>
              <a:buAutoNum type="arabicPeriod" startAt="3"/>
              <a:tabLst/>
              <a:defRPr/>
            </a:pPr>
            <a:endParaRPr lang="en-US" sz="1400" dirty="0" smtClean="0"/>
          </a:p>
          <a:p>
            <a:pPr marL="182880" marR="0" lvl="0" indent="-182880" algn="l" defTabSz="457200" rtl="0" eaLnBrk="1" fontAlgn="auto" latinLnBrk="0" hangingPunct="1">
              <a:lnSpc>
                <a:spcPct val="100000"/>
              </a:lnSpc>
              <a:spcBef>
                <a:spcPts val="1200"/>
              </a:spcBef>
              <a:spcAft>
                <a:spcPts val="0"/>
              </a:spcAft>
              <a:buClrTx/>
              <a:buSzTx/>
              <a:buFont typeface="+mj-lt"/>
              <a:buAutoNum type="arabicPeriod" startAt="3"/>
              <a:tabLst/>
              <a:defRPr/>
            </a:pPr>
            <a:r>
              <a:rPr lang="en-US" sz="1400" dirty="0" smtClean="0"/>
              <a:t>The program’s philosophy explicitly ensures the inclusion of all children (this means children with special needs).</a:t>
            </a:r>
          </a:p>
          <a:p>
            <a:pPr marL="182880" marR="0" lvl="0" indent="-182880" algn="l" defTabSz="457200" rtl="0" eaLnBrk="1" fontAlgn="auto" latinLnBrk="0" hangingPunct="1">
              <a:lnSpc>
                <a:spcPct val="100000"/>
              </a:lnSpc>
              <a:spcBef>
                <a:spcPts val="1200"/>
              </a:spcBef>
              <a:spcAft>
                <a:spcPts val="0"/>
              </a:spcAft>
              <a:buClrTx/>
              <a:buSzTx/>
              <a:buFont typeface="+mj-lt"/>
              <a:buAutoNum type="arabicPeriod" startAt="3"/>
              <a:tabLst/>
              <a:defRPr/>
            </a:pPr>
            <a:endParaRPr lang="en-US" sz="1400" dirty="0" smtClean="0"/>
          </a:p>
          <a:p>
            <a:pPr marL="182880" marR="0" lvl="0" indent="-182880" algn="l" defTabSz="457200" rtl="0" eaLnBrk="1" fontAlgn="auto" latinLnBrk="0" hangingPunct="1">
              <a:lnSpc>
                <a:spcPct val="100000"/>
              </a:lnSpc>
              <a:spcBef>
                <a:spcPts val="1200"/>
              </a:spcBef>
              <a:spcAft>
                <a:spcPts val="0"/>
              </a:spcAft>
              <a:buClrTx/>
              <a:buSzTx/>
              <a:buFont typeface="+mj-lt"/>
              <a:buAutoNum type="arabicPeriod" startAt="3"/>
              <a:tabLst/>
              <a:defRPr/>
            </a:pPr>
            <a:r>
              <a:rPr lang="en-US" sz="1400" dirty="0" smtClean="0"/>
              <a:t>The program’s philosophy is used to guide decisions, including decisions related to curricular activities, activities to promote partnerships with families, professional development, and hiring of staff.</a:t>
            </a:r>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4</a:t>
            </a:fld>
            <a:endParaRPr lang="en-US">
              <a:solidFill>
                <a:prstClr val="black"/>
              </a:solidFill>
              <a:latin typeface="Calibri"/>
            </a:endParaRPr>
          </a:p>
        </p:txBody>
      </p:sp>
    </p:spTree>
    <p:extLst>
      <p:ext uri="{BB962C8B-B14F-4D97-AF65-F5344CB8AC3E}">
        <p14:creationId xmlns:p14="http://schemas.microsoft.com/office/powerpoint/2010/main" xmlns="" val="329517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About 15 minutes</a:t>
            </a:r>
          </a:p>
          <a:p>
            <a:endParaRPr lang="en-US" dirty="0" smtClean="0"/>
          </a:p>
          <a:p>
            <a:r>
              <a:rPr lang="en-US" dirty="0" smtClean="0"/>
              <a:t>Materials:</a:t>
            </a:r>
          </a:p>
          <a:p>
            <a:r>
              <a:rPr lang="en-US" dirty="0" smtClean="0"/>
              <a:t>Dry erase board or flipchart, markers</a:t>
            </a:r>
          </a:p>
          <a:p>
            <a:endParaRPr lang="en-US" dirty="0" smtClean="0"/>
          </a:p>
          <a:p>
            <a:r>
              <a:rPr lang="en-US" dirty="0" smtClean="0"/>
              <a:t>Handout: </a:t>
            </a:r>
          </a:p>
          <a:p>
            <a:r>
              <a:rPr lang="en-US" dirty="0" smtClean="0"/>
              <a:t>“We believe that children should…”</a:t>
            </a:r>
          </a:p>
          <a:p>
            <a:endParaRPr lang="en-US" dirty="0" smtClean="0"/>
          </a:p>
          <a:p>
            <a:r>
              <a:rPr lang="en-US" dirty="0" smtClean="0"/>
              <a:t>Mini lecture:</a:t>
            </a:r>
          </a:p>
          <a:p>
            <a:r>
              <a:rPr lang="en-US" dirty="0" smtClean="0"/>
              <a:t>The statements on the handout are</a:t>
            </a:r>
            <a:r>
              <a:rPr lang="en-US" baseline="0" dirty="0" smtClean="0"/>
              <a:t> too numerous to include them all in a philosophy statement. They reflect widely held beliefs in the </a:t>
            </a:r>
            <a:r>
              <a:rPr lang="en-US" baseline="0" dirty="0" err="1" smtClean="0"/>
              <a:t>ECE</a:t>
            </a:r>
            <a:r>
              <a:rPr lang="en-US" baseline="0" dirty="0" smtClean="0"/>
              <a:t> profession.</a:t>
            </a:r>
          </a:p>
          <a:p>
            <a:endParaRPr lang="en-US" baseline="0" dirty="0" smtClean="0"/>
          </a:p>
          <a:p>
            <a:r>
              <a:rPr lang="en-US" baseline="0" dirty="0" smtClean="0"/>
              <a:t>Dyad work followed by large group discussion:</a:t>
            </a:r>
          </a:p>
          <a:p>
            <a:r>
              <a:rPr lang="en-US" baseline="0" dirty="0" smtClean="0"/>
              <a:t>Ask participants to work with a partner. Each person will choose 3 (or more) statements that reflect his or her beliefs about children. Some may wish to write their own statement, or re-write one or more of the existing statements. Dyads will discuss their choices (5 minutes), then share their thoughts with the full group.</a:t>
            </a:r>
          </a:p>
          <a:p>
            <a:endParaRPr lang="en-US" baseline="0" dirty="0" smtClean="0"/>
          </a:p>
          <a:p>
            <a:r>
              <a:rPr lang="en-US" baseline="0" dirty="0" smtClean="0"/>
              <a:t>End the discussion with a transition to the next activity – participants will be reading philosophy statements from other </a:t>
            </a:r>
            <a:r>
              <a:rPr lang="en-US" baseline="0" dirty="0" err="1" smtClean="0"/>
              <a:t>ECE</a:t>
            </a:r>
            <a:r>
              <a:rPr lang="en-US" baseline="0" dirty="0" smtClean="0"/>
              <a:t> programs, followed by discussion of what beliefs each program holds.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About </a:t>
            </a:r>
            <a:r>
              <a:rPr lang="en-US" dirty="0" smtClean="0"/>
              <a:t>30 </a:t>
            </a:r>
            <a:r>
              <a:rPr lang="en-US" dirty="0" smtClean="0"/>
              <a:t>minutes</a:t>
            </a:r>
          </a:p>
          <a:p>
            <a:endParaRPr lang="en-US" dirty="0" smtClean="0"/>
          </a:p>
          <a:p>
            <a:r>
              <a:rPr lang="en-US" dirty="0" smtClean="0"/>
              <a:t>Handouts:</a:t>
            </a:r>
          </a:p>
          <a:p>
            <a:r>
              <a:rPr lang="en-US" dirty="0" smtClean="0"/>
              <a:t>Sample philosophy statements </a:t>
            </a:r>
          </a:p>
          <a:p>
            <a:endParaRPr lang="en-US" dirty="0" smtClean="0"/>
          </a:p>
          <a:p>
            <a:r>
              <a:rPr lang="en-US" dirty="0" smtClean="0"/>
              <a:t>Note: you</a:t>
            </a:r>
            <a:r>
              <a:rPr lang="en-US" baseline="0" dirty="0" smtClean="0"/>
              <a:t> may want to ask QRIS-rated programs in your area for permission to include their philosophy statement in this training. Please consider sharing them with other trainers (with permission). This activity would be improved by the addition of a more diverse selection of philosophy statements.</a:t>
            </a:r>
            <a:endParaRPr lang="en-US" dirty="0" smtClean="0"/>
          </a:p>
          <a:p>
            <a:endParaRPr lang="en-US" dirty="0" smtClean="0"/>
          </a:p>
          <a:p>
            <a:r>
              <a:rPr lang="en-US" dirty="0" smtClean="0"/>
              <a:t>Mini lecture:</a:t>
            </a:r>
          </a:p>
          <a:p>
            <a:r>
              <a:rPr lang="en-US" dirty="0" smtClean="0"/>
              <a:t>The philosophy statements we</a:t>
            </a:r>
            <a:r>
              <a:rPr lang="en-US" baseline="0" dirty="0" smtClean="0"/>
              <a:t> are going to look at are from QRIS-rated programs. Because programs do not need to meet 100% of the indicators, we don’t know whether each statement “passed.” Can you see each of the indicators reflected in each statement?</a:t>
            </a:r>
            <a:endParaRPr lang="en-US" dirty="0" smtClean="0"/>
          </a:p>
          <a:p>
            <a:endParaRPr lang="en-US" dirty="0" smtClean="0"/>
          </a:p>
          <a:p>
            <a:r>
              <a:rPr lang="en-US" dirty="0" smtClean="0"/>
              <a:t>Large group reading:</a:t>
            </a:r>
          </a:p>
          <a:p>
            <a:r>
              <a:rPr lang="en-US" dirty="0" smtClean="0"/>
              <a:t>Ask for</a:t>
            </a:r>
            <a:r>
              <a:rPr lang="en-US" baseline="0" dirty="0" smtClean="0"/>
              <a:t> volunteers to read parts (or all) of one statement aloud for the large group. </a:t>
            </a:r>
            <a:r>
              <a:rPr lang="en-US" dirty="0" smtClean="0"/>
              <a:t>Follow each reading with a brief large-group discussion. Are</a:t>
            </a:r>
            <a:r>
              <a:rPr lang="en-US" baseline="0" dirty="0" smtClean="0"/>
              <a:t> all of the indicators for LD1 present in the statement? What do you learn about a program from reading its philosophy statement? Who might find this information useful?</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About </a:t>
            </a:r>
            <a:r>
              <a:rPr lang="en-US" dirty="0" smtClean="0"/>
              <a:t>30 </a:t>
            </a:r>
            <a:r>
              <a:rPr lang="en-US" dirty="0" smtClean="0"/>
              <a:t>minutes</a:t>
            </a:r>
          </a:p>
          <a:p>
            <a:endParaRPr lang="en-US" dirty="0" smtClean="0"/>
          </a:p>
          <a:p>
            <a:r>
              <a:rPr lang="en-US" dirty="0" smtClean="0"/>
              <a:t>Handout:</a:t>
            </a:r>
          </a:p>
          <a:p>
            <a:r>
              <a:rPr lang="en-US" dirty="0" smtClean="0"/>
              <a:t>“Suggestions</a:t>
            </a:r>
            <a:r>
              <a:rPr lang="en-US" baseline="0" dirty="0" smtClean="0"/>
              <a:t> for writing a philosophy statement”</a:t>
            </a:r>
          </a:p>
          <a:p>
            <a:endParaRPr lang="en-US" baseline="0" dirty="0" smtClean="0"/>
          </a:p>
          <a:p>
            <a:r>
              <a:rPr lang="en-US" baseline="0" dirty="0" smtClean="0"/>
              <a:t>Large group:</a:t>
            </a:r>
          </a:p>
          <a:p>
            <a:r>
              <a:rPr lang="en-US" baseline="0" dirty="0" smtClean="0"/>
              <a:t>Ask participants to take a look at the handout, and tell them it is </a:t>
            </a:r>
            <a:r>
              <a:rPr lang="en-US" baseline="0" dirty="0" smtClean="0"/>
              <a:t>meant as a </a:t>
            </a:r>
            <a:r>
              <a:rPr lang="en-US" baseline="0" dirty="0" smtClean="0"/>
              <a:t>guide </a:t>
            </a:r>
            <a:r>
              <a:rPr lang="en-US" baseline="0" dirty="0" smtClean="0"/>
              <a:t>and a way to help them organize their thoughts about philosophy. </a:t>
            </a:r>
            <a:r>
              <a:rPr lang="en-US" baseline="0" dirty="0" smtClean="0"/>
              <a:t>It addresses </a:t>
            </a:r>
            <a:r>
              <a:rPr lang="en-US" baseline="0" dirty="0" smtClean="0"/>
              <a:t>more than needs to be included in their philosophy statement. </a:t>
            </a:r>
            <a:r>
              <a:rPr lang="en-US" baseline="0" dirty="0" smtClean="0"/>
              <a:t>Give participants time </a:t>
            </a:r>
            <a:r>
              <a:rPr lang="en-US" baseline="0" dirty="0" smtClean="0"/>
              <a:t>to work on answering the questions on the handout. If they write in complete sentences, it may be easier for them to use their work later in writing a philosophy statement.</a:t>
            </a:r>
          </a:p>
          <a:p>
            <a:endParaRPr lang="en-US" baseline="0" dirty="0" smtClean="0"/>
          </a:p>
          <a:p>
            <a:r>
              <a:rPr lang="en-US" baseline="0" dirty="0" smtClean="0"/>
              <a:t>Small group / dyad / individual work:</a:t>
            </a:r>
          </a:p>
          <a:p>
            <a:r>
              <a:rPr lang="en-US" baseline="0" dirty="0" smtClean="0"/>
              <a:t>Ask participants to work alone or with others, as they wish. Ask them to answer as many of the questions as they wish</a:t>
            </a:r>
            <a:r>
              <a:rPr lang="en-US" baseline="0" dirty="0" smtClean="0"/>
              <a:t>.  If time permits, invite participants to share their work with the large group.</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About 15 minutes</a:t>
            </a:r>
          </a:p>
          <a:p>
            <a:endParaRPr lang="en-US" dirty="0" smtClean="0"/>
          </a:p>
          <a:p>
            <a:r>
              <a:rPr lang="en-US" dirty="0" smtClean="0"/>
              <a:t>Large </a:t>
            </a:r>
            <a:r>
              <a:rPr lang="en-US" dirty="0" smtClean="0"/>
              <a:t>group </a:t>
            </a:r>
            <a:r>
              <a:rPr lang="en-US" dirty="0" smtClean="0"/>
              <a:t>brainstorming:</a:t>
            </a:r>
          </a:p>
          <a:p>
            <a:r>
              <a:rPr lang="en-US" dirty="0" smtClean="0"/>
              <a:t>Work together to make a list of things</a:t>
            </a:r>
            <a:r>
              <a:rPr lang="en-US" baseline="0" dirty="0" smtClean="0"/>
              <a:t> to include in a philosophy statement. Make sure that all of the elements called for in QRIS standard LD1 are addressed. Write participants’ ideas on dry erase board or flip chart.</a:t>
            </a:r>
            <a:endParaRPr lang="en-US" dirty="0" smtClean="0"/>
          </a:p>
          <a:p>
            <a:endParaRPr lang="en-US" dirty="0" smtClean="0"/>
          </a:p>
          <a:p>
            <a:r>
              <a:rPr lang="en-US" dirty="0" smtClean="0"/>
              <a:t>Follow with large group collaboration to write a sample philosophy statement</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About 30 minutes</a:t>
            </a:r>
          </a:p>
          <a:p>
            <a:endParaRPr lang="en-US" dirty="0" smtClean="0"/>
          </a:p>
          <a:p>
            <a:r>
              <a:rPr lang="en-US" dirty="0" smtClean="0"/>
              <a:t>Large </a:t>
            </a:r>
            <a:r>
              <a:rPr lang="en-US" dirty="0" smtClean="0"/>
              <a:t>group reflection</a:t>
            </a:r>
          </a:p>
          <a:p>
            <a:endParaRPr lang="en-US" dirty="0" smtClean="0"/>
          </a:p>
          <a:p>
            <a:endParaRPr lang="en-US" dirty="0" smtClean="0"/>
          </a:p>
          <a:p>
            <a:endParaRPr lang="en-US"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 20 minutes</a:t>
            </a:r>
          </a:p>
          <a:p>
            <a:endParaRPr lang="en-US" dirty="0" smtClean="0"/>
          </a:p>
          <a:p>
            <a:r>
              <a:rPr lang="en-US" dirty="0" smtClean="0"/>
              <a:t>Materials</a:t>
            </a:r>
            <a:r>
              <a:rPr lang="en-US" dirty="0" smtClean="0"/>
              <a:t>:</a:t>
            </a:r>
          </a:p>
          <a:p>
            <a:r>
              <a:rPr lang="en-US" dirty="0" smtClean="0"/>
              <a:t>Family survey</a:t>
            </a:r>
          </a:p>
          <a:p>
            <a:endParaRPr lang="en-US" dirty="0" smtClean="0"/>
          </a:p>
          <a:p>
            <a:r>
              <a:rPr lang="en-US" dirty="0" smtClean="0"/>
              <a:t>Large group discussion:</a:t>
            </a:r>
          </a:p>
          <a:p>
            <a:r>
              <a:rPr lang="en-US" dirty="0" smtClean="0"/>
              <a:t>Discuss </a:t>
            </a:r>
            <a:r>
              <a:rPr lang="en-US" dirty="0" smtClean="0"/>
              <a:t>the evidence</a:t>
            </a:r>
            <a:r>
              <a:rPr lang="en-US" baseline="0" dirty="0" smtClean="0"/>
              <a:t> needed for all star </a:t>
            </a:r>
            <a:r>
              <a:rPr lang="en-US" baseline="0" dirty="0" smtClean="0"/>
              <a:t>ratings. If needed, include discussion of how to conduct the family survey.</a:t>
            </a:r>
          </a:p>
          <a:p>
            <a:endParaRPr lang="en-US" baseline="0" dirty="0" smtClean="0"/>
          </a:p>
          <a:p>
            <a:r>
              <a:rPr lang="en-US" dirty="0" smtClean="0"/>
              <a:t>Individual work:</a:t>
            </a:r>
          </a:p>
          <a:p>
            <a:r>
              <a:rPr lang="en-US" dirty="0" smtClean="0"/>
              <a:t>Allow about 10-15 minutes for participants</a:t>
            </a:r>
            <a:r>
              <a:rPr lang="en-US" baseline="0" dirty="0" smtClean="0"/>
              <a:t> to write an example or description for the 4-star and 5-star indicators, or to begin a rough draft of their philosophy statement.</a:t>
            </a:r>
          </a:p>
          <a:p>
            <a:endParaRPr lang="en-US" baseline="0" dirty="0" smtClean="0"/>
          </a:p>
          <a:p>
            <a:pPr lvl="0"/>
            <a:r>
              <a:rPr lang="en-US" sz="1400" dirty="0" smtClean="0"/>
              <a:t>3-Star:</a:t>
            </a:r>
            <a:r>
              <a:rPr lang="en-US" sz="1400" baseline="0" dirty="0" smtClean="0"/>
              <a:t> </a:t>
            </a:r>
            <a:r>
              <a:rPr lang="en-US" sz="1400" dirty="0" smtClean="0"/>
              <a:t>Copy of the program’s philosophy, which demonstrates the criteria.</a:t>
            </a:r>
          </a:p>
          <a:p>
            <a:pPr lvl="0"/>
            <a:r>
              <a:rPr lang="en-US" sz="1400" dirty="0" smtClean="0"/>
              <a:t>	Average score of 3 or higher on question #10 on the Family Survey.</a:t>
            </a:r>
          </a:p>
          <a:p>
            <a:pPr lvl="0"/>
            <a:endParaRPr lang="en-US" sz="1400" dirty="0" smtClean="0"/>
          </a:p>
          <a:p>
            <a:pPr lvl="0"/>
            <a:r>
              <a:rPr lang="en-US" sz="1400" dirty="0" smtClean="0"/>
              <a:t>4-Star: Copy of program’s philosophy that ensures the inclusion of all children.</a:t>
            </a:r>
          </a:p>
          <a:p>
            <a:pPr lvl="0"/>
            <a:r>
              <a:rPr lang="en-US" sz="1400" dirty="0" smtClean="0"/>
              <a:t>	Written example of how the program has implemented its inclusive philosophy.</a:t>
            </a:r>
          </a:p>
          <a:p>
            <a:pPr lvl="0"/>
            <a:endParaRPr lang="en-US" sz="140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smtClean="0"/>
              <a:t>5-Star: Written description of how the program uses its philosophy to guide program decisions in the areas listed in the portfolio.</a:t>
            </a:r>
          </a:p>
          <a:p>
            <a:pPr lvl="0"/>
            <a:endParaRPr lang="en-US" sz="1400"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xmlns="" val="3295171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About 5 minutes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Make </a:t>
            </a:r>
            <a:r>
              <a:rPr lang="en-US" baseline="0" dirty="0" smtClean="0"/>
              <a:t>sure participants understand that philosophy statement needs to be available to families, staff, visitors, and evidence should include information about where it is available.</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About 10 minutes</a:t>
            </a:r>
          </a:p>
          <a:p>
            <a:endParaRPr lang="en-US" dirty="0" smtClean="0"/>
          </a:p>
          <a:p>
            <a:r>
              <a:rPr lang="en-US" dirty="0" smtClean="0"/>
              <a:t>Materials</a:t>
            </a:r>
            <a:r>
              <a:rPr lang="en-US" dirty="0" smtClean="0"/>
              <a:t>:</a:t>
            </a:r>
          </a:p>
          <a:p>
            <a:r>
              <a:rPr lang="en-US" dirty="0" smtClean="0"/>
              <a:t>“Distance learning portion” handout</a:t>
            </a:r>
          </a:p>
          <a:p>
            <a:endParaRPr lang="en-US" dirty="0" smtClean="0"/>
          </a:p>
          <a:p>
            <a:r>
              <a:rPr lang="en-US" dirty="0" smtClean="0"/>
              <a:t>Discuss the </a:t>
            </a:r>
            <a:r>
              <a:rPr lang="en-US" dirty="0" smtClean="0"/>
              <a:t>expectations for the distance learning portion of the </a:t>
            </a:r>
            <a:r>
              <a:rPr lang="en-US" dirty="0" smtClean="0"/>
              <a:t>class, including what participants need to do to receive a certificate</a:t>
            </a:r>
            <a:endParaRPr lang="en-US" dirty="0" smtClean="0"/>
          </a:p>
        </p:txBody>
      </p:sp>
      <p:sp>
        <p:nvSpPr>
          <p:cNvPr id="4" name="Slide Number Placeholder 3"/>
          <p:cNvSpPr>
            <a:spLocks noGrp="1"/>
          </p:cNvSpPr>
          <p:nvPr>
            <p:ph type="sldNum" sz="quarter" idx="10"/>
          </p:nvPr>
        </p:nvSpPr>
        <p:spPr/>
        <p:txBody>
          <a:bodyPr/>
          <a:lstStyle/>
          <a:p>
            <a:fld id="{B7FC117F-9C20-5F4F-A638-56BA5BAADFB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 xmlns:p14="http://schemas.microsoft.com/office/powerpoint/2010/main" val="2008314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 5 minutes</a:t>
            </a:r>
          </a:p>
          <a:p>
            <a:endParaRPr lang="en-US" dirty="0" smtClean="0"/>
          </a:p>
          <a:p>
            <a:r>
              <a:rPr lang="en-US" dirty="0" smtClean="0"/>
              <a:t>Materials:</a:t>
            </a:r>
          </a:p>
          <a:p>
            <a:r>
              <a:rPr lang="en-US" smtClean="0"/>
              <a:t>Evaluation form</a:t>
            </a:r>
            <a:endParaRPr lang="en-US" dirty="0" smtClean="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 xmlns:p14="http://schemas.microsoft.com/office/powerpoint/2010/main" val="547047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8/18/2015</a:t>
            </a:fld>
            <a:endParaRPr lang="en-US">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a:solidFill>
                <a:srgbClr val="3C6E79"/>
              </a:solidFill>
              <a:latin typeface="Tw Cen MT"/>
            </a:endParaRPr>
          </a:p>
        </p:txBody>
      </p:sp>
    </p:spTree>
    <p:extLst>
      <p:ext uri="{BB962C8B-B14F-4D97-AF65-F5344CB8AC3E}">
        <p14:creationId xmlns="" xmlns:p14="http://schemas.microsoft.com/office/powerpoint/2010/main"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8/18/2015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8/18/2015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p:txBody>
          <a:bodyPr/>
          <a:lstStyle/>
          <a:p>
            <a:endParaRPr lang="en-US">
              <a:solidFill>
                <a:srgbClr val="404037"/>
              </a:solidFill>
              <a:latin typeface="Tw Cen MT"/>
            </a:endParaRPr>
          </a:p>
        </p:txBody>
      </p:sp>
    </p:spTree>
    <p:extLst>
      <p:ext uri="{BB962C8B-B14F-4D97-AF65-F5344CB8AC3E}">
        <p14:creationId xmlns="" xmlns:p14="http://schemas.microsoft.com/office/powerpoint/2010/main"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8/18/2015</a:t>
            </a:fld>
            <a:endParaRPr lang="en-US">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2" name="Footer Placeholder 11"/>
          <p:cNvSpPr>
            <a:spLocks noGrp="1"/>
          </p:cNvSpPr>
          <p:nvPr>
            <p:ph type="ftr" sz="quarter" idx="17"/>
          </p:nvPr>
        </p:nvSpPr>
        <p:spPr/>
        <p:txBody>
          <a:bodyPr rtlCol="0"/>
          <a:lstStyle/>
          <a:p>
            <a:endParaRPr lang="en-US">
              <a:solidFill>
                <a:srgbClr val="404037"/>
              </a:solidFill>
              <a:latin typeface="Tw Cen MT"/>
            </a:endParaRPr>
          </a:p>
        </p:txBody>
      </p:sp>
    </p:spTree>
    <p:extLst>
      <p:ext uri="{BB962C8B-B14F-4D97-AF65-F5344CB8AC3E}">
        <p14:creationId xmlns="" xmlns:p14="http://schemas.microsoft.com/office/powerpoint/2010/main"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8/18/2015</a:t>
            </a:fld>
            <a:endParaRPr lang="en-US">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7"/>
          </p:nvPr>
        </p:nvSpPr>
        <p:spPr/>
        <p:txBody>
          <a:bodyPr rtlCol="0"/>
          <a:lstStyle/>
          <a:p>
            <a:endParaRPr lang="en-US">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 xmlns:p14="http://schemas.microsoft.com/office/powerpoint/2010/main"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8/18/2015</a:t>
            </a:fld>
            <a:endParaRPr lang="en-US">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8/18/2015</a:t>
            </a:fld>
            <a:endParaRPr lang="en-US">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a:solidFill>
                <a:srgbClr val="404037"/>
              </a:solidFill>
              <a:latin typeface="Tw Cen MT"/>
            </a:endParaRPr>
          </a:p>
        </p:txBody>
      </p:sp>
    </p:spTree>
    <p:extLst>
      <p:ext uri="{BB962C8B-B14F-4D97-AF65-F5344CB8AC3E}">
        <p14:creationId xmlns="" xmlns:p14="http://schemas.microsoft.com/office/powerpoint/2010/main"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8/18/2015</a:t>
            </a:fld>
            <a:endParaRPr lang="en-US">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8/18/2015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 xmlns:p14="http://schemas.microsoft.com/office/powerpoint/2010/main"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8/18/2015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8/18/2015</a:t>
            </a:fld>
            <a:endParaRPr lang="en-US">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8/18/2015</a:t>
            </a:fld>
            <a:endParaRPr lang="en-US">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7"/>
            <a:ext cx="8032840" cy="1828800"/>
          </a:xfrm>
        </p:spPr>
        <p:txBody>
          <a:bodyPr>
            <a:normAutofit/>
          </a:bodyPr>
          <a:lstStyle/>
          <a:p>
            <a:r>
              <a:rPr lang="en-US" sz="3600" dirty="0" smtClean="0">
                <a:solidFill>
                  <a:schemeClr val="accent1"/>
                </a:solidFill>
                <a:latin typeface="GeoSlab703 Md BT Medium"/>
                <a:cs typeface="GeoSlab703 Md BT Medium"/>
              </a:rPr>
              <a:t>Portfolio Building: </a:t>
            </a:r>
            <a:br>
              <a:rPr lang="en-US" sz="3600" dirty="0" smtClean="0">
                <a:solidFill>
                  <a:schemeClr val="accent1"/>
                </a:solidFill>
                <a:latin typeface="GeoSlab703 Md BT Medium"/>
                <a:cs typeface="GeoSlab703 Md BT Medium"/>
              </a:rPr>
            </a:br>
            <a:r>
              <a:rPr lang="en-US" sz="3600" dirty="0" smtClean="0">
                <a:solidFill>
                  <a:schemeClr val="accent1"/>
                </a:solidFill>
                <a:latin typeface="GeoSlab703 Md BT Medium"/>
                <a:cs typeface="GeoSlab703 Md BT Medium"/>
              </a:rPr>
              <a:t>Writing a Statement of your program’s philosophy</a:t>
            </a:r>
            <a:endParaRPr lang="en-US" sz="3600" dirty="0">
              <a:solidFill>
                <a:schemeClr val="accent1"/>
              </a:solidFill>
              <a:latin typeface="GeoSlab703 Md BT Medium"/>
              <a:cs typeface="GeoSlab703 Md BT Medium"/>
            </a:endParaRPr>
          </a:p>
        </p:txBody>
      </p:sp>
      <p:sp>
        <p:nvSpPr>
          <p:cNvPr id="3" name="Subtitle 2"/>
          <p:cNvSpPr>
            <a:spLocks noGrp="1"/>
          </p:cNvSpPr>
          <p:nvPr>
            <p:ph type="subTitle" idx="1"/>
          </p:nvPr>
        </p:nvSpPr>
        <p:spPr>
          <a:xfrm>
            <a:off x="2096104" y="3352798"/>
            <a:ext cx="6705600" cy="2077963"/>
          </a:xfrm>
        </p:spPr>
        <p:txBody>
          <a:bodyPr>
            <a:normAutofit/>
          </a:bodyPr>
          <a:lstStyle/>
          <a:p>
            <a:pPr algn="r"/>
            <a:r>
              <a:rPr lang="en-US" sz="2000" dirty="0" smtClean="0"/>
              <a:t>Date</a:t>
            </a:r>
          </a:p>
          <a:p>
            <a:pPr algn="r"/>
            <a:r>
              <a:rPr lang="en-US" sz="2000" dirty="0" smtClean="0"/>
              <a:t>Trainer Name</a:t>
            </a:r>
          </a:p>
          <a:p>
            <a:pPr algn="r"/>
            <a:r>
              <a:rPr lang="en-US" sz="2000" dirty="0" smtClean="0"/>
              <a:t>Contact info</a:t>
            </a:r>
          </a:p>
          <a:p>
            <a:pPr algn="r"/>
            <a:r>
              <a:rPr lang="en-US" sz="2000" smtClean="0"/>
              <a:t>Agency Name</a:t>
            </a:r>
            <a:endParaRPr lang="en-US" sz="2000" dirty="0" smtClean="0"/>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a:solidFill>
                <a:srgbClr val="3C6E79"/>
              </a:solidFill>
              <a:latin typeface="Tw Cen MT"/>
            </a:endParaRPr>
          </a:p>
        </p:txBody>
      </p:sp>
    </p:spTree>
    <p:extLst>
      <p:ext uri="{BB962C8B-B14F-4D97-AF65-F5344CB8AC3E}">
        <p14:creationId xmlns="" xmlns:p14="http://schemas.microsoft.com/office/powerpoint/2010/main"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Session Outcome and Objectives</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189434145"/>
              </p:ext>
            </p:extLst>
          </p:nvPr>
        </p:nvGraphicFramePr>
        <p:xfrm>
          <a:off x="352425"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a:latin typeface="Tw Cen MT"/>
            </a:endParaRPr>
          </a:p>
        </p:txBody>
      </p:sp>
    </p:spTree>
    <p:extLst>
      <p:ext uri="{BB962C8B-B14F-4D97-AF65-F5344CB8AC3E}">
        <p14:creationId xmlns="" xmlns:p14="http://schemas.microsoft.com/office/powerpoint/2010/main"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 philosophy statement?</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a:latin typeface="Tw Cen MT"/>
            </a:endParaRPr>
          </a:p>
        </p:txBody>
      </p:sp>
      <p:sp>
        <p:nvSpPr>
          <p:cNvPr id="4" name="Content Placeholder 3"/>
          <p:cNvSpPr>
            <a:spLocks noGrp="1"/>
          </p:cNvSpPr>
          <p:nvPr>
            <p:ph sz="quarter" idx="1"/>
          </p:nvPr>
        </p:nvSpPr>
        <p:spPr/>
        <p:txBody>
          <a:bodyPr/>
          <a:lstStyle/>
          <a:p>
            <a:r>
              <a:rPr lang="en-US" sz="3200" dirty="0" smtClean="0"/>
              <a:t>And what is it for?</a:t>
            </a:r>
          </a:p>
          <a:p>
            <a:pPr lvl="1"/>
            <a:r>
              <a:rPr lang="en-US" dirty="0" smtClean="0"/>
              <a:t>Curriculum and activities</a:t>
            </a:r>
          </a:p>
          <a:p>
            <a:pPr lvl="1"/>
            <a:r>
              <a:rPr lang="en-US" dirty="0" smtClean="0"/>
              <a:t>Developing relationships with families</a:t>
            </a:r>
          </a:p>
          <a:p>
            <a:pPr lvl="1"/>
            <a:r>
              <a:rPr lang="en-US" dirty="0" smtClean="0"/>
              <a:t>Your professional growth</a:t>
            </a:r>
          </a:p>
          <a:p>
            <a:pPr lvl="1"/>
            <a:r>
              <a:rPr lang="en-US" dirty="0" smtClean="0"/>
              <a:t>Hiring staff</a:t>
            </a:r>
          </a:p>
          <a:p>
            <a:pPr lvl="1"/>
            <a:r>
              <a:rPr lang="en-US" dirty="0" smtClean="0"/>
              <a:t>Including children with special needs in your program</a:t>
            </a:r>
            <a:endParaRPr lang="en-US" sz="4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n-US" sz="3800" dirty="0" smtClean="0">
                <a:solidFill>
                  <a:srgbClr val="000000"/>
                </a:solidFill>
                <a:latin typeface="Calibri" pitchFamily="34" charset="0"/>
                <a:ea typeface="Calibri" pitchFamily="34" charset="0"/>
                <a:cs typeface="Century Gothic" pitchFamily="34" charset="0"/>
              </a:rPr>
              <a:t>LD1 - </a:t>
            </a:r>
            <a:r>
              <a:rPr lang="en-US" sz="3800" dirty="0" smtClean="0"/>
              <a:t>The program is guided by a written statement of philosophy. </a:t>
            </a:r>
            <a:r>
              <a:rPr lang="en-US" sz="3800" dirty="0" smtClean="0">
                <a:solidFill>
                  <a:srgbClr val="000000"/>
                </a:solidFill>
                <a:latin typeface="Calibri" pitchFamily="34" charset="0"/>
                <a:ea typeface="Calibri" pitchFamily="34" charset="0"/>
                <a:cs typeface="Century Gothic" pitchFamily="34" charset="0"/>
              </a:rPr>
              <a:t> </a:t>
            </a:r>
            <a:endParaRPr lang="en-US" sz="3800"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a:t>
            </a:fld>
            <a:endParaRPr lang="en-US">
              <a:latin typeface="Tw Cen MT"/>
            </a:endParaRPr>
          </a:p>
        </p:txBody>
      </p:sp>
    </p:spTree>
    <p:extLst>
      <p:ext uri="{BB962C8B-B14F-4D97-AF65-F5344CB8AC3E}">
        <p14:creationId xmlns:p14="http://schemas.microsoft.com/office/powerpoint/2010/main" xmlns="" val="1396244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endParaRPr lang="en-US" dirty="0"/>
          </a:p>
        </p:txBody>
      </p:sp>
      <p:sp>
        <p:nvSpPr>
          <p:cNvPr id="5" name="Title 4"/>
          <p:cNvSpPr>
            <a:spLocks noGrp="1"/>
          </p:cNvSpPr>
          <p:nvPr>
            <p:ph type="title"/>
          </p:nvPr>
        </p:nvSpPr>
        <p:spPr/>
        <p:txBody>
          <a:bodyPr/>
          <a:lstStyle/>
          <a:p>
            <a:r>
              <a:rPr lang="en-US" dirty="0" smtClean="0"/>
              <a:t>What we believe</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5</a:t>
            </a:fld>
            <a:endParaRPr lang="en-US">
              <a:latin typeface="Tw Cen M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body" idx="1"/>
          </p:nvPr>
        </p:nvSpPr>
        <p:spPr>
          <a:xfrm>
            <a:off x="1371600" y="2743200"/>
            <a:ext cx="7123113" cy="3028950"/>
          </a:xfrm>
        </p:spPr>
        <p:txBody>
          <a:bodyPr>
            <a:normAutofit/>
          </a:bodyPr>
          <a:lstStyle/>
          <a:p>
            <a:pPr>
              <a:spcAft>
                <a:spcPts val="3000"/>
              </a:spcAft>
            </a:pPr>
            <a:r>
              <a:rPr lang="en-US" dirty="0" smtClean="0"/>
              <a:t>What can you learn about a family child care program by reading a philosophy statement?</a:t>
            </a:r>
          </a:p>
        </p:txBody>
      </p:sp>
      <p:sp>
        <p:nvSpPr>
          <p:cNvPr id="2" name="Title 1"/>
          <p:cNvSpPr>
            <a:spLocks noGrp="1"/>
          </p:cNvSpPr>
          <p:nvPr>
            <p:ph type="title"/>
          </p:nvPr>
        </p:nvSpPr>
        <p:spPr/>
        <p:txBody>
          <a:bodyPr/>
          <a:lstStyle/>
          <a:p>
            <a:r>
              <a:rPr lang="en-US" dirty="0" smtClean="0"/>
              <a:t>Sample Philosophy Statements</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6</a:t>
            </a:fld>
            <a:endParaRPr lang="en-US">
              <a:latin typeface="Tw Cen M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smtClean="0"/>
              <a:t>What do you want people to know about your program?</a:t>
            </a:r>
            <a:endParaRPr lang="en-US" dirty="0"/>
          </a:p>
        </p:txBody>
      </p:sp>
      <p:sp>
        <p:nvSpPr>
          <p:cNvPr id="5" name="Title 4"/>
          <p:cNvSpPr>
            <a:spLocks noGrp="1"/>
          </p:cNvSpPr>
          <p:nvPr>
            <p:ph type="title"/>
          </p:nvPr>
        </p:nvSpPr>
        <p:spPr/>
        <p:txBody>
          <a:bodyPr/>
          <a:lstStyle/>
          <a:p>
            <a:r>
              <a:rPr lang="en-US" dirty="0" smtClean="0"/>
              <a:t>Organizing </a:t>
            </a:r>
            <a:r>
              <a:rPr lang="en-US" smtClean="0"/>
              <a:t>your thoughts</a:t>
            </a:r>
            <a:endParaRPr lang="en-US"/>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7</a:t>
            </a:fld>
            <a:endParaRPr lang="en-US">
              <a:latin typeface="Tw Cen M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will we include?</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8</a:t>
            </a:fld>
            <a:endParaRPr lang="en-US">
              <a:latin typeface="Tw Cen MT"/>
            </a:endParaRPr>
          </a:p>
        </p:txBody>
      </p:sp>
      <p:sp>
        <p:nvSpPr>
          <p:cNvPr id="2" name="Text Placeholder 1"/>
          <p:cNvSpPr>
            <a:spLocks noGrp="1"/>
          </p:cNvSpPr>
          <p:nvPr>
            <p:ph sz="quarter" idx="1"/>
          </p:nvPr>
        </p:nvSpPr>
        <p:spPr/>
        <p:txBody>
          <a:bodyPr>
            <a:normAutofit/>
          </a:bodyPr>
          <a:lstStyle/>
          <a:p>
            <a:pPr lvl="0"/>
            <a:r>
              <a:rPr lang="en-US" sz="4000" dirty="0" smtClean="0"/>
              <a:t>The program is guided by a written statement of philosophy that states the program’s values, beliefs, and program goals for children and families.</a:t>
            </a:r>
          </a:p>
          <a:p>
            <a:pPr lvl="0"/>
            <a:r>
              <a:rPr lang="en-US" sz="4000" dirty="0" smtClean="0"/>
              <a:t>The program’s philosophy explicitly ensures the inclusion of all children.</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9</a:t>
            </a:fld>
            <a:endParaRPr lang="en-US">
              <a:latin typeface="Tw Cen MT"/>
            </a:endParaRPr>
          </a:p>
        </p:txBody>
      </p:sp>
      <p:sp>
        <p:nvSpPr>
          <p:cNvPr id="4" name="Content Placeholder 3"/>
          <p:cNvSpPr>
            <a:spLocks noGrp="1"/>
          </p:cNvSpPr>
          <p:nvPr>
            <p:ph sz="quarter" idx="1"/>
          </p:nvPr>
        </p:nvSpPr>
        <p:spPr/>
        <p:txBody>
          <a:bodyPr/>
          <a:lstStyle/>
          <a:p>
            <a:r>
              <a:rPr lang="en-US" sz="3200" dirty="0" smtClean="0"/>
              <a:t>How can I use a philosophy statement to improve my program</a:t>
            </a:r>
            <a:r>
              <a:rPr lang="en-US" sz="3200" dirty="0" smtClean="0"/>
              <a:t>?</a:t>
            </a:r>
            <a:endParaRPr lang="en-US" dirty="0" smtClean="0"/>
          </a:p>
          <a:p>
            <a:pPr lvl="1"/>
            <a:r>
              <a:rPr lang="en-US" dirty="0" smtClean="0"/>
              <a:t>Curriculum</a:t>
            </a:r>
          </a:p>
          <a:p>
            <a:pPr lvl="1"/>
            <a:r>
              <a:rPr lang="en-US" dirty="0" smtClean="0"/>
              <a:t>Environment (indoors and outdoors)</a:t>
            </a:r>
            <a:endParaRPr lang="en-US" dirty="0" smtClean="0"/>
          </a:p>
          <a:p>
            <a:pPr lvl="1"/>
            <a:r>
              <a:rPr lang="en-US" dirty="0" smtClean="0"/>
              <a:t>Activities to promote partnerships with families</a:t>
            </a:r>
          </a:p>
          <a:p>
            <a:pPr lvl="1"/>
            <a:r>
              <a:rPr lang="en-US" dirty="0" smtClean="0"/>
              <a:t>Professional development</a:t>
            </a:r>
          </a:p>
          <a:p>
            <a:pPr lvl="1"/>
            <a:r>
              <a:rPr lang="en-US" dirty="0" smtClean="0"/>
              <a:t>Hiring staff</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n-US" sz="3800" dirty="0" smtClean="0">
                <a:solidFill>
                  <a:srgbClr val="000000"/>
                </a:solidFill>
                <a:latin typeface="Calibri" pitchFamily="34" charset="0"/>
                <a:ea typeface="Calibri" pitchFamily="34" charset="0"/>
                <a:cs typeface="Century Gothic" pitchFamily="34" charset="0"/>
              </a:rPr>
              <a:t>LD1 - </a:t>
            </a:r>
            <a:r>
              <a:rPr lang="en-US" sz="3800" dirty="0" smtClean="0"/>
              <a:t>Evidence</a:t>
            </a:r>
            <a:endParaRPr lang="en-US" sz="3800"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10</a:t>
            </a:fld>
            <a:endParaRPr lang="en-US">
              <a:latin typeface="Tw Cen MT"/>
            </a:endParaRPr>
          </a:p>
        </p:txBody>
      </p:sp>
    </p:spTree>
    <p:extLst>
      <p:ext uri="{BB962C8B-B14F-4D97-AF65-F5344CB8AC3E}">
        <p14:creationId xmlns:p14="http://schemas.microsoft.com/office/powerpoint/2010/main" xmlns="" val="13962448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latin typeface="Calibri" pitchFamily="34" charset="0"/>
                <a:ea typeface="Calibri" pitchFamily="34" charset="0"/>
                <a:cs typeface="Century Gothic" pitchFamily="34" charset="0"/>
              </a:rPr>
              <a:t>LD1 - </a:t>
            </a:r>
            <a:r>
              <a:rPr lang="en-US" dirty="0" smtClean="0"/>
              <a:t>The program is guided by a written statement of philosophy.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11</a:t>
            </a:fld>
            <a:endParaRPr lang="en-US">
              <a:latin typeface="Tw Cen MT"/>
            </a:endParaRPr>
          </a:p>
        </p:txBody>
      </p:sp>
      <p:sp>
        <p:nvSpPr>
          <p:cNvPr id="4" name="Content Placeholder 3"/>
          <p:cNvSpPr>
            <a:spLocks noGrp="1"/>
          </p:cNvSpPr>
          <p:nvPr>
            <p:ph sz="quarter" idx="1"/>
          </p:nvPr>
        </p:nvSpPr>
        <p:spPr/>
        <p:txBody>
          <a:bodyPr/>
          <a:lstStyle/>
          <a:p>
            <a:pPr lvl="0"/>
            <a:r>
              <a:rPr lang="en-US" sz="3200" dirty="0" smtClean="0"/>
              <a:t>The program has a written philosophy that is available to staff, families, and visitors…</a:t>
            </a:r>
          </a:p>
          <a:p>
            <a:pPr lvl="1"/>
            <a:r>
              <a:rPr lang="en-US" dirty="0" smtClean="0"/>
              <a:t>How can you make your philosophy statement available to staff?</a:t>
            </a:r>
          </a:p>
          <a:p>
            <a:pPr lvl="1"/>
            <a:r>
              <a:rPr lang="en-US" dirty="0" smtClean="0"/>
              <a:t>to families?</a:t>
            </a:r>
          </a:p>
          <a:p>
            <a:pPr lvl="1"/>
            <a:r>
              <a:rPr lang="en-US" dirty="0" smtClean="0"/>
              <a:t>to visitors?</a:t>
            </a:r>
          </a:p>
          <a:p>
            <a:r>
              <a:rPr lang="en-US" sz="3200" dirty="0" smtClean="0"/>
              <a:t>In your portfolio, clearly state all of the places a staff member, family, or visitor could find your philosophy statement.</a:t>
            </a:r>
          </a:p>
          <a:p>
            <a:pPr lvl="1"/>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smtClean="0"/>
              <a:t>Self-Study portion of the class</a:t>
            </a:r>
            <a:endParaRPr lang="en-US" dirty="0"/>
          </a:p>
        </p:txBody>
      </p:sp>
      <p:sp>
        <p:nvSpPr>
          <p:cNvPr id="2" name="Title 1"/>
          <p:cNvSpPr>
            <a:spLocks noGrp="1"/>
          </p:cNvSpPr>
          <p:nvPr>
            <p:ph type="title"/>
          </p:nvPr>
        </p:nvSpPr>
        <p:spPr/>
        <p:txBody>
          <a:bodyPr/>
          <a:lstStyle/>
          <a:p>
            <a:r>
              <a:rPr lang="en-US" dirty="0" smtClean="0"/>
              <a:t>You’re not quite done yet!</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12</a:t>
            </a:fld>
            <a:endParaRPr lang="en-US">
              <a:latin typeface="Tw Cen M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a:t>
            </a:r>
            <a:endParaRPr lang="en-US" dirty="0"/>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 xmlns:a14="http://schemas.microsoft.com/office/drawing/2010/main" val="0"/>
              </a:ext>
            </a:extLst>
          </a:blip>
          <a:stretch>
            <a:fillRect/>
          </a:stretch>
        </p:blipFill>
        <p:spPr>
          <a:xfrm>
            <a:off x="2862413"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13</a:t>
            </a:fld>
            <a:endParaRPr lang="en-US">
              <a:latin typeface="Tw Cen MT"/>
            </a:endParaRPr>
          </a:p>
        </p:txBody>
      </p:sp>
    </p:spTree>
    <p:extLst>
      <p:ext uri="{BB962C8B-B14F-4D97-AF65-F5344CB8AC3E}">
        <p14:creationId xmlns="" xmlns:p14="http://schemas.microsoft.com/office/powerpoint/2010/main" val="36847345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7"/>
            <a:ext cx="8032840" cy="1828800"/>
          </a:xfrm>
        </p:spPr>
        <p:txBody>
          <a:bodyPr>
            <a:normAutofit/>
          </a:bodyPr>
          <a:lstStyle/>
          <a:p>
            <a:r>
              <a:rPr lang="en-US" sz="3600" dirty="0" smtClean="0">
                <a:solidFill>
                  <a:schemeClr val="accent1"/>
                </a:solidFill>
                <a:latin typeface="GeoSlab703 Md BT Medium"/>
                <a:cs typeface="GeoSlab703 Md BT Medium"/>
              </a:rPr>
              <a:t>Portfolio Completion: Writing a Statement of your program’s philosophy</a:t>
            </a:r>
            <a:endParaRPr lang="en-US" sz="3600" dirty="0">
              <a:solidFill>
                <a:schemeClr val="accent1"/>
              </a:solidFill>
              <a:latin typeface="GeoSlab703 Md BT Medium"/>
              <a:cs typeface="GeoSlab703 Md BT Medium"/>
            </a:endParaRPr>
          </a:p>
        </p:txBody>
      </p:sp>
      <p:sp>
        <p:nvSpPr>
          <p:cNvPr id="3" name="Subtitle 2"/>
          <p:cNvSpPr>
            <a:spLocks noGrp="1"/>
          </p:cNvSpPr>
          <p:nvPr>
            <p:ph type="subTitle" idx="1"/>
          </p:nvPr>
        </p:nvSpPr>
        <p:spPr>
          <a:xfrm>
            <a:off x="5139558" y="3352798"/>
            <a:ext cx="3662145" cy="2077963"/>
          </a:xfrm>
        </p:spPr>
        <p:txBody>
          <a:bodyPr>
            <a:normAutofit/>
          </a:bodyPr>
          <a:lstStyle/>
          <a:p>
            <a:pPr algn="r"/>
            <a:r>
              <a:rPr lang="en-US" sz="2000" dirty="0" smtClean="0"/>
              <a:t>Date</a:t>
            </a:r>
          </a:p>
          <a:p>
            <a:pPr algn="r"/>
            <a:r>
              <a:rPr lang="en-US" sz="2000" dirty="0" smtClean="0"/>
              <a:t>Trainer Name</a:t>
            </a:r>
          </a:p>
          <a:p>
            <a:pPr algn="r"/>
            <a:r>
              <a:rPr lang="en-US" sz="2000" dirty="0" smtClean="0"/>
              <a:t>Contact info</a:t>
            </a:r>
          </a:p>
          <a:p>
            <a:pPr algn="r"/>
            <a:r>
              <a:rPr lang="en-US" sz="2000" dirty="0" smtClean="0"/>
              <a:t>CCR&amp;R of Multnomah County</a:t>
            </a:r>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14</a:t>
            </a:fld>
            <a:endParaRPr lang="en-US">
              <a:solidFill>
                <a:srgbClr val="3C6E79"/>
              </a:solidFill>
              <a:latin typeface="Tw Cen MT"/>
            </a:endParaRPr>
          </a:p>
        </p:txBody>
      </p:sp>
      <p:sp>
        <p:nvSpPr>
          <p:cNvPr id="5" name="TextBox 4"/>
          <p:cNvSpPr txBox="1"/>
          <p:nvPr/>
        </p:nvSpPr>
        <p:spPr>
          <a:xfrm>
            <a:off x="2559175" y="6093400"/>
            <a:ext cx="4025649" cy="646331"/>
          </a:xfrm>
          <a:prstGeom prst="rect">
            <a:avLst/>
          </a:prstGeom>
          <a:noFill/>
        </p:spPr>
        <p:txBody>
          <a:bodyPr wrap="square" rtlCol="0" anchor="ctr">
            <a:spAutoFit/>
          </a:bodyPr>
          <a:lstStyle/>
          <a:p>
            <a:r>
              <a:rPr lang="en-US" sz="3600" dirty="0" smtClean="0"/>
              <a:t>Evaluations</a:t>
            </a:r>
            <a:endParaRPr lang="en-US" sz="3600" dirty="0"/>
          </a:p>
        </p:txBody>
      </p:sp>
    </p:spTree>
    <p:extLst>
      <p:ext uri="{BB962C8B-B14F-4D97-AF65-F5344CB8AC3E}">
        <p14:creationId xmlns="" xmlns:p14="http://schemas.microsoft.com/office/powerpoint/2010/main" val="32065354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
      <a:dk1>
        <a:srgbClr val="1D1B16"/>
      </a:dk1>
      <a:lt1>
        <a:sysClr val="window" lastClr="FFFFFF"/>
      </a:lt1>
      <a:dk2>
        <a:srgbClr val="303029"/>
      </a:dk2>
      <a:lt2>
        <a:srgbClr val="3C6E79"/>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FFCB0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6483</TotalTime>
  <Words>1823</Words>
  <Application>Microsoft Office PowerPoint</Application>
  <PresentationFormat>On-screen Show (4:3)</PresentationFormat>
  <Paragraphs>248</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Median</vt:lpstr>
      <vt:lpstr>Portfolio Building:  Writing a Statement of your program’s philosophy</vt:lpstr>
      <vt:lpstr>Session Outcome and Objectives</vt:lpstr>
      <vt:lpstr>What is a philosophy statement?</vt:lpstr>
      <vt:lpstr>LD1 - The program is guided by a written statement of philosophy.  </vt:lpstr>
      <vt:lpstr>What we believe</vt:lpstr>
      <vt:lpstr>Sample Philosophy Statements</vt:lpstr>
      <vt:lpstr>Organizing your thoughts</vt:lpstr>
      <vt:lpstr>What will we include?</vt:lpstr>
      <vt:lpstr>Discussion</vt:lpstr>
      <vt:lpstr>LD1 - Evidence</vt:lpstr>
      <vt:lpstr>LD1 - The program is guided by a written statement of philosophy. </vt:lpstr>
      <vt:lpstr>You’re not quite done yet!</vt:lpstr>
      <vt:lpstr>Questions?</vt:lpstr>
      <vt:lpstr>Portfolio Completion: Writing a Statement of your program’s philosophy</vt:lpstr>
    </vt:vector>
  </TitlesOfParts>
  <Company>CCR&amp;R Multnomah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CCR&amp;R Multnomah County</dc:creator>
  <cp:lastModifiedBy>Heather Irace</cp:lastModifiedBy>
  <cp:revision>351</cp:revision>
  <cp:lastPrinted>2015-08-07T18:49:35Z</cp:lastPrinted>
  <dcterms:created xsi:type="dcterms:W3CDTF">2014-02-11T16:58:11Z</dcterms:created>
  <dcterms:modified xsi:type="dcterms:W3CDTF">2015-08-18T21:40:50Z</dcterms:modified>
</cp:coreProperties>
</file>