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Default Extension="png" ContentType="image/png"/>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diagrams/layout8.xml" ContentType="application/vnd.openxmlformats-officedocument.drawingml.diagramLayout+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diagrams/data9.xml" ContentType="application/vnd.openxmlformats-officedocument.drawingml.diagramData+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22.xml" ContentType="application/vnd.openxmlformats-officedocument.presentationml.notesSlide+xml"/>
  <Override PartName="/ppt/diagrams/colors9.xml" ContentType="application/vnd.openxmlformats-officedocument.drawingml.diagramColors+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Default Extension="gif" ContentType="image/gif"/>
  <Override PartName="/ppt/diagrams/colors7.xml" ContentType="application/vnd.openxmlformats-officedocument.drawingml.diagramColors+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handoutMasterIdLst>
    <p:handoutMasterId r:id="rId38"/>
  </p:handoutMasterIdLst>
  <p:sldIdLst>
    <p:sldId id="257" r:id="rId2"/>
    <p:sldId id="258" r:id="rId3"/>
    <p:sldId id="384" r:id="rId4"/>
    <p:sldId id="328" r:id="rId5"/>
    <p:sldId id="329" r:id="rId6"/>
    <p:sldId id="330" r:id="rId7"/>
    <p:sldId id="331" r:id="rId8"/>
    <p:sldId id="334" r:id="rId9"/>
    <p:sldId id="337" r:id="rId10"/>
    <p:sldId id="284" r:id="rId11"/>
    <p:sldId id="379" r:id="rId12"/>
    <p:sldId id="358" r:id="rId13"/>
    <p:sldId id="359" r:id="rId14"/>
    <p:sldId id="360" r:id="rId15"/>
    <p:sldId id="380" r:id="rId16"/>
    <p:sldId id="352" r:id="rId17"/>
    <p:sldId id="376" r:id="rId18"/>
    <p:sldId id="361" r:id="rId19"/>
    <p:sldId id="365" r:id="rId20"/>
    <p:sldId id="369" r:id="rId21"/>
    <p:sldId id="381" r:id="rId22"/>
    <p:sldId id="353" r:id="rId23"/>
    <p:sldId id="377" r:id="rId24"/>
    <p:sldId id="371" r:id="rId25"/>
    <p:sldId id="372" r:id="rId26"/>
    <p:sldId id="373" r:id="rId27"/>
    <p:sldId id="382" r:id="rId28"/>
    <p:sldId id="355" r:id="rId29"/>
    <p:sldId id="378" r:id="rId30"/>
    <p:sldId id="375" r:id="rId31"/>
    <p:sldId id="367" r:id="rId32"/>
    <p:sldId id="370" r:id="rId33"/>
    <p:sldId id="383" r:id="rId34"/>
    <p:sldId id="273" r:id="rId35"/>
    <p:sldId id="349" r:id="rId36"/>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2B635"/>
    <a:srgbClr val="D02027"/>
    <a:srgbClr val="40766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197" autoAdjust="0"/>
  </p:normalViewPr>
  <p:slideViewPr>
    <p:cSldViewPr snapToGrid="0" snapToObjects="1">
      <p:cViewPr>
        <p:scale>
          <a:sx n="70" d="100"/>
          <a:sy n="70" d="100"/>
        </p:scale>
        <p:origin x="-1164" y="150"/>
      </p:cViewPr>
      <p:guideLst>
        <p:guide orient="horz" pos="2160"/>
        <p:guide pos="2880"/>
      </p:guideLst>
    </p:cSldViewPr>
  </p:slideViewPr>
  <p:notesTextViewPr>
    <p:cViewPr>
      <p:scale>
        <a:sx n="100" d="100"/>
        <a:sy n="100" d="100"/>
      </p:scale>
      <p:origin x="0" y="204"/>
    </p:cViewPr>
  </p:notesTextViewPr>
  <p:sorterViewPr>
    <p:cViewPr>
      <p:scale>
        <a:sx n="90" d="100"/>
        <a:sy n="90" d="100"/>
      </p:scale>
      <p:origin x="0" y="10428"/>
    </p:cViewPr>
  </p:sorterViewPr>
  <p:notesViewPr>
    <p:cSldViewPr snapToGrid="0" snapToObjects="1" showGuides="1">
      <p:cViewPr varScale="1">
        <p:scale>
          <a:sx n="81" d="100"/>
          <a:sy n="81" d="100"/>
        </p:scale>
        <p:origin x="-2004"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en-US"/>
        </a:p>
      </dgm:t>
    </dgm:pt>
    <dgm:pt modelId="{0D519068-69A4-094E-9A13-2E925E69079F}">
      <dgm:prSet phldrT="[Text]"/>
      <dgm:spPr/>
      <dgm:t>
        <a:bodyPr/>
        <a:lstStyle/>
        <a:p>
          <a:r>
            <a:rPr lang="en-US" dirty="0" smtClean="0">
              <a:solidFill>
                <a:schemeClr val="tx1"/>
              </a:solidFill>
            </a:rPr>
            <a:t>Examine the QRIS Family Partnerships standards and apply the standards in your program</a:t>
          </a:r>
          <a:endParaRPr lang="en-US"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C4AEC787-CBC6-4996-98AE-486256A06482}">
      <dgm:prSet phldrT="[Text]"/>
      <dgm:spPr/>
      <dgm:t>
        <a:bodyPr/>
        <a:lstStyle/>
        <a:p>
          <a:r>
            <a:rPr lang="en-US" dirty="0" smtClean="0">
              <a:solidFill>
                <a:schemeClr val="tx1"/>
              </a:solidFill>
            </a:rPr>
            <a:t>Discuss program-wide implementation of family partnership policies and procedures, while creating documentation for your QRIS portfolio.</a:t>
          </a:r>
          <a:endParaRPr lang="en-US" dirty="0">
            <a:solidFill>
              <a:schemeClr val="tx1"/>
            </a:solidFill>
          </a:endParaRPr>
        </a:p>
      </dgm:t>
    </dgm:pt>
    <dgm:pt modelId="{4CD8EED3-D526-4029-996D-5AD4F4A3D7BB}" type="parTrans" cxnId="{2007E4D3-56FF-423E-80D0-F4DE009E89D5}">
      <dgm:prSet/>
      <dgm:spPr/>
      <dgm:t>
        <a:bodyPr/>
        <a:lstStyle/>
        <a:p>
          <a:endParaRPr lang="en-US"/>
        </a:p>
      </dgm:t>
    </dgm:pt>
    <dgm:pt modelId="{141197A7-6EDC-4D13-A198-D38DC57524B5}" type="sibTrans" cxnId="{2007E4D3-56FF-423E-80D0-F4DE009E89D5}">
      <dgm:prSet/>
      <dgm:spPr/>
      <dgm:t>
        <a:bodyPr/>
        <a:lstStyle/>
        <a:p>
          <a:endParaRPr lang="en-US"/>
        </a:p>
      </dgm:t>
    </dgm:pt>
    <dgm:pt modelId="{BB517F9B-B5BA-49D0-82F4-35CEFCF82505}">
      <dgm:prSet phldrT="[Text]"/>
      <dgm:spPr/>
      <dgm:t>
        <a:bodyPr/>
        <a:lstStyle/>
        <a:p>
          <a:r>
            <a:rPr lang="en-US" dirty="0" smtClean="0">
              <a:solidFill>
                <a:schemeClr val="tx1"/>
              </a:solidFill>
            </a:rPr>
            <a:t>Work toward completing the “Family Partnerships” portion of your QRIS Portfolio</a:t>
          </a:r>
          <a:endParaRPr lang="en-US" dirty="0">
            <a:solidFill>
              <a:schemeClr val="tx1"/>
            </a:solidFill>
          </a:endParaRPr>
        </a:p>
      </dgm:t>
    </dgm:pt>
    <dgm:pt modelId="{CB1D6D87-94C4-4843-B3D8-5BDC1076D6A8}" type="parTrans" cxnId="{67C77CF4-95C2-4A7B-AF91-07C6E1C3F8D0}">
      <dgm:prSet/>
      <dgm:spPr/>
      <dgm:t>
        <a:bodyPr/>
        <a:lstStyle/>
        <a:p>
          <a:endParaRPr lang="en-US"/>
        </a:p>
      </dgm:t>
    </dgm:pt>
    <dgm:pt modelId="{8169F39C-A175-456F-BC97-84E493C872E2}" type="sibTrans" cxnId="{67C77CF4-95C2-4A7B-AF91-07C6E1C3F8D0}">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D92FF57C-DB7C-4DA4-B9BF-7497C784A856}" type="pres">
      <dgm:prSet presAssocID="{BB517F9B-B5BA-49D0-82F4-35CEFCF82505}" presName="centerShape" presStyleLbl="node0" presStyleIdx="0" presStyleCnt="1"/>
      <dgm:spPr/>
      <dgm:t>
        <a:bodyPr/>
        <a:lstStyle/>
        <a:p>
          <a:endParaRPr lang="en-US"/>
        </a:p>
      </dgm:t>
    </dgm:pt>
    <dgm:pt modelId="{5186B71D-01FE-4DF6-9F7C-77C355D31455}" type="pres">
      <dgm:prSet presAssocID="{E1CAC231-8DF5-814D-A155-8E995D7B8356}" presName="parTrans" presStyleLbl="bgSibTrans2D1" presStyleIdx="0" presStyleCnt="2"/>
      <dgm:spPr/>
      <dgm:t>
        <a:bodyPr/>
        <a:lstStyle/>
        <a:p>
          <a:endParaRPr lang="en-US"/>
        </a:p>
      </dgm:t>
    </dgm:pt>
    <dgm:pt modelId="{25EA2F8A-8E69-4533-A51A-FC0EDE011A2B}" type="pres">
      <dgm:prSet presAssocID="{0D519068-69A4-094E-9A13-2E925E69079F}" presName="node" presStyleLbl="node1" presStyleIdx="0" presStyleCnt="2">
        <dgm:presLayoutVars>
          <dgm:bulletEnabled val="1"/>
        </dgm:presLayoutVars>
      </dgm:prSet>
      <dgm:spPr/>
      <dgm:t>
        <a:bodyPr/>
        <a:lstStyle/>
        <a:p>
          <a:endParaRPr lang="en-US"/>
        </a:p>
      </dgm:t>
    </dgm:pt>
    <dgm:pt modelId="{4DBE83A5-F7A2-45EA-9691-19E870260D49}" type="pres">
      <dgm:prSet presAssocID="{4CD8EED3-D526-4029-996D-5AD4F4A3D7BB}" presName="parTrans" presStyleLbl="bgSibTrans2D1" presStyleIdx="1" presStyleCnt="2"/>
      <dgm:spPr/>
      <dgm:t>
        <a:bodyPr/>
        <a:lstStyle/>
        <a:p>
          <a:endParaRPr lang="en-US"/>
        </a:p>
      </dgm:t>
    </dgm:pt>
    <dgm:pt modelId="{7CF3EC4D-86A9-416A-AE29-016DB8F31B07}" type="pres">
      <dgm:prSet presAssocID="{C4AEC787-CBC6-4996-98AE-486256A06482}" presName="node" presStyleLbl="node1" presStyleIdx="1" presStyleCnt="2">
        <dgm:presLayoutVars>
          <dgm:bulletEnabled val="1"/>
        </dgm:presLayoutVars>
      </dgm:prSet>
      <dgm:spPr/>
      <dgm:t>
        <a:bodyPr/>
        <a:lstStyle/>
        <a:p>
          <a:endParaRPr lang="en-US"/>
        </a:p>
      </dgm:t>
    </dgm:pt>
  </dgm:ptLst>
  <dgm:cxnLst>
    <dgm:cxn modelId="{BE2CC34F-6BCB-473B-9C0D-CA188ADD9B19}" type="presOf" srcId="{4CD8EED3-D526-4029-996D-5AD4F4A3D7BB}" destId="{4DBE83A5-F7A2-45EA-9691-19E870260D49}" srcOrd="0" destOrd="0" presId="urn:microsoft.com/office/officeart/2005/8/layout/radial4"/>
    <dgm:cxn modelId="{2007E4D3-56FF-423E-80D0-F4DE009E89D5}" srcId="{BB517F9B-B5BA-49D0-82F4-35CEFCF82505}" destId="{C4AEC787-CBC6-4996-98AE-486256A06482}" srcOrd="1" destOrd="0" parTransId="{4CD8EED3-D526-4029-996D-5AD4F4A3D7BB}" sibTransId="{141197A7-6EDC-4D13-A198-D38DC57524B5}"/>
    <dgm:cxn modelId="{63173BBF-933A-4333-8F40-649FF623827D}" type="presOf" srcId="{E1CAC231-8DF5-814D-A155-8E995D7B8356}" destId="{5186B71D-01FE-4DF6-9F7C-77C355D31455}" srcOrd="0" destOrd="0" presId="urn:microsoft.com/office/officeart/2005/8/layout/radial4"/>
    <dgm:cxn modelId="{2B265F7E-B528-4833-9A02-845EADCBA200}" type="presOf" srcId="{0D519068-69A4-094E-9A13-2E925E69079F}" destId="{25EA2F8A-8E69-4533-A51A-FC0EDE011A2B}" srcOrd="0" destOrd="0" presId="urn:microsoft.com/office/officeart/2005/8/layout/radial4"/>
    <dgm:cxn modelId="{DD7EF457-C24E-45C9-A3C5-07EA1DEF7144}" type="presOf" srcId="{C4AEC787-CBC6-4996-98AE-486256A06482}" destId="{7CF3EC4D-86A9-416A-AE29-016DB8F31B07}" srcOrd="0" destOrd="0" presId="urn:microsoft.com/office/officeart/2005/8/layout/radial4"/>
    <dgm:cxn modelId="{EF2A7A0F-1E7D-9745-905F-2A699DC7198A}" srcId="{BB517F9B-B5BA-49D0-82F4-35CEFCF82505}" destId="{0D519068-69A4-094E-9A13-2E925E69079F}" srcOrd="0" destOrd="0" parTransId="{E1CAC231-8DF5-814D-A155-8E995D7B8356}" sibTransId="{3DAAF729-72CE-ED41-A433-7A6F983CDE29}"/>
    <dgm:cxn modelId="{67C77CF4-95C2-4A7B-AF91-07C6E1C3F8D0}" srcId="{8CC376E2-A192-F746-B61E-7ED1422F1AEB}" destId="{BB517F9B-B5BA-49D0-82F4-35CEFCF82505}" srcOrd="0" destOrd="0" parTransId="{CB1D6D87-94C4-4843-B3D8-5BDC1076D6A8}" sibTransId="{8169F39C-A175-456F-BC97-84E493C872E2}"/>
    <dgm:cxn modelId="{9CC71500-A60E-5546-BE4A-F098047489BD}" type="presOf" srcId="{8CC376E2-A192-F746-B61E-7ED1422F1AEB}" destId="{00E5D53C-E5BD-FD44-852B-CFF991FE8CAF}" srcOrd="0" destOrd="0" presId="urn:microsoft.com/office/officeart/2005/8/layout/radial4"/>
    <dgm:cxn modelId="{53976A97-B71D-4983-8AD6-DF5BEDB3FDBB}" type="presOf" srcId="{BB517F9B-B5BA-49D0-82F4-35CEFCF82505}" destId="{D92FF57C-DB7C-4DA4-B9BF-7497C784A856}" srcOrd="0" destOrd="0" presId="urn:microsoft.com/office/officeart/2005/8/layout/radial4"/>
    <dgm:cxn modelId="{4159AAE7-5C0F-4FC4-9E28-DF9C02A64DC2}" type="presParOf" srcId="{00E5D53C-E5BD-FD44-852B-CFF991FE8CAF}" destId="{D92FF57C-DB7C-4DA4-B9BF-7497C784A856}" srcOrd="0" destOrd="0" presId="urn:microsoft.com/office/officeart/2005/8/layout/radial4"/>
    <dgm:cxn modelId="{9AC1E926-7096-4617-ADD4-699E77B421D9}" type="presParOf" srcId="{00E5D53C-E5BD-FD44-852B-CFF991FE8CAF}" destId="{5186B71D-01FE-4DF6-9F7C-77C355D31455}" srcOrd="1" destOrd="0" presId="urn:microsoft.com/office/officeart/2005/8/layout/radial4"/>
    <dgm:cxn modelId="{AB8BF92E-B29E-41A8-AFB9-0E5F7AFEEEDA}" type="presParOf" srcId="{00E5D53C-E5BD-FD44-852B-CFF991FE8CAF}" destId="{25EA2F8A-8E69-4533-A51A-FC0EDE011A2B}" srcOrd="2" destOrd="0" presId="urn:microsoft.com/office/officeart/2005/8/layout/radial4"/>
    <dgm:cxn modelId="{99661F02-A31A-4F2C-9D3F-6F5FDF9A1B61}" type="presParOf" srcId="{00E5D53C-E5BD-FD44-852B-CFF991FE8CAF}" destId="{4DBE83A5-F7A2-45EA-9691-19E870260D49}" srcOrd="3" destOrd="0" presId="urn:microsoft.com/office/officeart/2005/8/layout/radial4"/>
    <dgm:cxn modelId="{18F84CD4-33F1-4390-AF05-3D4B78D45546}" type="presParOf" srcId="{00E5D53C-E5BD-FD44-852B-CFF991FE8CAF}" destId="{7CF3EC4D-86A9-416A-AE29-016DB8F31B07}" srcOrd="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9ED39C-F68D-4642-9934-8731F69BDA2D}" type="doc">
      <dgm:prSet loTypeId="urn:microsoft.com/office/officeart/2005/8/layout/vList6" loCatId="process" qsTypeId="urn:microsoft.com/office/officeart/2005/8/quickstyle/simple1" qsCatId="simple" csTypeId="urn:microsoft.com/office/officeart/2005/8/colors/colorful1#9" csCatId="colorful" phldr="1"/>
      <dgm:spPr/>
      <dgm:t>
        <a:bodyPr/>
        <a:lstStyle/>
        <a:p>
          <a:endParaRPr lang="en-US"/>
        </a:p>
      </dgm:t>
    </dgm:pt>
    <dgm:pt modelId="{41865BCF-C6E0-47BD-B6CC-C342F963CF3A}">
      <dgm:prSet phldrT="[Text]"/>
      <dgm:spPr>
        <a:solidFill>
          <a:srgbClr val="92B635"/>
        </a:solidFill>
        <a:ln>
          <a:noFill/>
        </a:ln>
      </dgm:spPr>
      <dgm:t>
        <a:bodyPr/>
        <a:lstStyle/>
        <a:p>
          <a:pPr>
            <a:lnSpc>
              <a:spcPct val="100000"/>
            </a:lnSpc>
            <a:spcAft>
              <a:spcPts val="0"/>
            </a:spcAft>
          </a:pPr>
          <a:r>
            <a:rPr lang="en-US" b="1" dirty="0" smtClean="0">
              <a:solidFill>
                <a:schemeClr val="tx1"/>
              </a:solidFill>
            </a:rPr>
            <a:t>Some standards are classroom-specific</a:t>
          </a:r>
          <a:endParaRPr lang="en-US" b="1" dirty="0">
            <a:solidFill>
              <a:schemeClr val="tx1"/>
            </a:solidFill>
          </a:endParaRPr>
        </a:p>
      </dgm:t>
    </dgm:pt>
    <dgm:pt modelId="{5D632DC3-80FF-4EDE-BE85-ED0F3297EAD2}" type="parTrans" cxnId="{F2423F6E-E306-428B-85F3-79EC6F265EB4}">
      <dgm:prSet/>
      <dgm:spPr/>
      <dgm:t>
        <a:bodyPr/>
        <a:lstStyle/>
        <a:p>
          <a:endParaRPr lang="en-US"/>
        </a:p>
      </dgm:t>
    </dgm:pt>
    <dgm:pt modelId="{AFA20DB6-B88F-4D95-BBA6-0E725D535F55}" type="sibTrans" cxnId="{F2423F6E-E306-428B-85F3-79EC6F265EB4}">
      <dgm:prSet/>
      <dgm:spPr/>
      <dgm:t>
        <a:bodyPr/>
        <a:lstStyle/>
        <a:p>
          <a:endParaRPr lang="en-US"/>
        </a:p>
      </dgm:t>
    </dgm:pt>
    <dgm:pt modelId="{0C7DF161-4B21-4D75-9C5E-8A9E6AD3A2DB}">
      <dgm:prSet phldrT="[Text]"/>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pPr marL="231775" marR="0" indent="-231775" defTabSz="914400" eaLnBrk="1" fontAlgn="auto" latinLnBrk="0" hangingPunct="1">
            <a:lnSpc>
              <a:spcPct val="100000"/>
            </a:lnSpc>
            <a:spcBef>
              <a:spcPts val="0"/>
            </a:spcBef>
            <a:spcAft>
              <a:spcPts val="0"/>
            </a:spcAft>
            <a:buClrTx/>
            <a:buSzTx/>
            <a:buFontTx/>
            <a:buNone/>
            <a:tabLst/>
            <a:defRPr/>
          </a:pPr>
          <a:r>
            <a:rPr lang="en-US" dirty="0" smtClean="0"/>
            <a:t>Programs with multiple classrooms need to submit evidence for each classroom</a:t>
          </a:r>
          <a:endParaRPr lang="en-US" dirty="0"/>
        </a:p>
      </dgm:t>
    </dgm:pt>
    <dgm:pt modelId="{3063C8A9-44D1-4CC6-BC31-0E04F0C2B75E}" type="parTrans" cxnId="{4096532A-AB80-4B03-A72B-7B698E3B4C30}">
      <dgm:prSet/>
      <dgm:spPr/>
      <dgm:t>
        <a:bodyPr/>
        <a:lstStyle/>
        <a:p>
          <a:endParaRPr lang="en-US"/>
        </a:p>
      </dgm:t>
    </dgm:pt>
    <dgm:pt modelId="{6CE9B6E3-7923-4E82-BB35-4051152086B4}" type="sibTrans" cxnId="{4096532A-AB80-4B03-A72B-7B698E3B4C30}">
      <dgm:prSet/>
      <dgm:spPr/>
      <dgm:t>
        <a:bodyPr/>
        <a:lstStyle/>
        <a:p>
          <a:endParaRPr lang="en-US"/>
        </a:p>
      </dgm:t>
    </dgm:pt>
    <dgm:pt modelId="{8189D6AA-3110-48D8-B944-23E0AC76ECB6}">
      <dgm:prSet phldrT="[Text]"/>
      <dgm:spPr>
        <a:solidFill>
          <a:srgbClr val="40766F"/>
        </a:solidFill>
        <a:ln>
          <a:noFill/>
        </a:ln>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Some standards are age-specific</a:t>
          </a:r>
        </a:p>
      </dgm:t>
    </dgm:pt>
    <dgm:pt modelId="{4D2B37E8-6964-4A84-9BDA-59DEBB74D26F}" type="parTrans" cxnId="{8F6ADF61-F14D-43F4-81D7-6C7B118872C8}">
      <dgm:prSet/>
      <dgm:spPr/>
      <dgm:t>
        <a:bodyPr/>
        <a:lstStyle/>
        <a:p>
          <a:endParaRPr lang="en-US"/>
        </a:p>
      </dgm:t>
    </dgm:pt>
    <dgm:pt modelId="{2547B5DF-E2ED-4E38-82A1-E36373D8DA46}" type="sibTrans" cxnId="{8F6ADF61-F14D-43F4-81D7-6C7B118872C8}">
      <dgm:prSet/>
      <dgm:spPr/>
      <dgm:t>
        <a:bodyPr/>
        <a:lstStyle/>
        <a:p>
          <a:endParaRPr lang="en-US"/>
        </a:p>
      </dgm:t>
    </dgm:pt>
    <dgm:pt modelId="{B891FBD6-C16C-4010-9EA9-55B9C80BA02D}">
      <dgm:prSet/>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dirty="0" smtClean="0"/>
            <a:t>Programs with multiple age groups will need to submit evidence for each age group</a:t>
          </a:r>
          <a:endParaRPr lang="en-US" dirty="0"/>
        </a:p>
      </dgm:t>
    </dgm:pt>
    <dgm:pt modelId="{86B065CC-4A3E-413A-AAD9-94A9A8A4D8F4}" type="parTrans" cxnId="{7EE2D2C5-5D8F-4609-B7B4-B19998944FE0}">
      <dgm:prSet/>
      <dgm:spPr/>
      <dgm:t>
        <a:bodyPr/>
        <a:lstStyle/>
        <a:p>
          <a:endParaRPr lang="en-US"/>
        </a:p>
      </dgm:t>
    </dgm:pt>
    <dgm:pt modelId="{01C941DE-D7AD-4852-B229-88B6E9699FAF}" type="sibTrans" cxnId="{7EE2D2C5-5D8F-4609-B7B4-B19998944FE0}">
      <dgm:prSet/>
      <dgm:spPr/>
      <dgm:t>
        <a:bodyPr/>
        <a:lstStyle/>
        <a:p>
          <a:endParaRPr lang="en-US"/>
        </a:p>
      </dgm:t>
    </dgm:pt>
    <dgm:pt modelId="{BF23F13C-04D1-4D10-AFC7-AA3D974C03FC}">
      <dgm:prSet/>
      <dgm:spPr>
        <a:solidFill>
          <a:srgbClr val="D02027"/>
        </a:solidFill>
      </dgm:spPr>
      <dgm:t>
        <a:bodyPr/>
        <a:lstStyle/>
        <a:p>
          <a:r>
            <a:rPr lang="en-US" b="1" dirty="0" smtClean="0">
              <a:solidFill>
                <a:schemeClr val="tx1"/>
              </a:solidFill>
            </a:rPr>
            <a:t>Multiple licensing locations</a:t>
          </a:r>
          <a:endParaRPr lang="en-US" b="1" dirty="0">
            <a:solidFill>
              <a:schemeClr val="tx1"/>
            </a:solidFill>
          </a:endParaRPr>
        </a:p>
      </dgm:t>
    </dgm:pt>
    <dgm:pt modelId="{8AFC51DD-D5B3-42F6-BF3F-153461EA2540}" type="parTrans" cxnId="{A433DE5C-4E3F-483C-8F89-48B5AD1C9EDC}">
      <dgm:prSet/>
      <dgm:spPr/>
      <dgm:t>
        <a:bodyPr/>
        <a:lstStyle/>
        <a:p>
          <a:endParaRPr lang="en-US"/>
        </a:p>
      </dgm:t>
    </dgm:pt>
    <dgm:pt modelId="{F795FC20-66B4-4502-9938-8C91085756CE}" type="sibTrans" cxnId="{A433DE5C-4E3F-483C-8F89-48B5AD1C9EDC}">
      <dgm:prSet/>
      <dgm:spPr/>
      <dgm:t>
        <a:bodyPr/>
        <a:lstStyle/>
        <a:p>
          <a:endParaRPr lang="en-US"/>
        </a:p>
      </dgm:t>
    </dgm:pt>
    <dgm:pt modelId="{7F7E4839-FBE0-41FB-BB09-487442BAF69F}">
      <dgm:prSet/>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dirty="0" smtClean="0"/>
            <a:t>Programs can choose whether to submit for one, some or all locations</a:t>
          </a:r>
          <a:endParaRPr lang="en-US" dirty="0"/>
        </a:p>
      </dgm:t>
    </dgm:pt>
    <dgm:pt modelId="{67A1E788-151A-49A4-9051-466B8923CED2}" type="parTrans" cxnId="{4E6D9AEE-2D02-4B6F-8E4E-65652D2DB337}">
      <dgm:prSet/>
      <dgm:spPr/>
      <dgm:t>
        <a:bodyPr/>
        <a:lstStyle/>
        <a:p>
          <a:endParaRPr lang="en-US"/>
        </a:p>
      </dgm:t>
    </dgm:pt>
    <dgm:pt modelId="{B9E4F878-A986-4853-8FE2-AE238D2A60F3}" type="sibTrans" cxnId="{4E6D9AEE-2D02-4B6F-8E4E-65652D2DB337}">
      <dgm:prSet/>
      <dgm:spPr/>
      <dgm:t>
        <a:bodyPr/>
        <a:lstStyle/>
        <a:p>
          <a:endParaRPr lang="en-US"/>
        </a:p>
      </dgm:t>
    </dgm:pt>
    <dgm:pt modelId="{175581C1-AA4F-4B4A-9353-FFCD2EA3AC6B}" type="pres">
      <dgm:prSet presAssocID="{A59ED39C-F68D-4642-9934-8731F69BDA2D}" presName="Name0" presStyleCnt="0">
        <dgm:presLayoutVars>
          <dgm:dir/>
          <dgm:animLvl val="lvl"/>
          <dgm:resizeHandles/>
        </dgm:presLayoutVars>
      </dgm:prSet>
      <dgm:spPr/>
      <dgm:t>
        <a:bodyPr/>
        <a:lstStyle/>
        <a:p>
          <a:endParaRPr lang="en-US"/>
        </a:p>
      </dgm:t>
    </dgm:pt>
    <dgm:pt modelId="{9AA4227F-9649-4E87-A0C3-4B3A6EBEB22D}" type="pres">
      <dgm:prSet presAssocID="{41865BCF-C6E0-47BD-B6CC-C342F963CF3A}" presName="linNode" presStyleCnt="0"/>
      <dgm:spPr/>
      <dgm:t>
        <a:bodyPr/>
        <a:lstStyle/>
        <a:p>
          <a:endParaRPr lang="en-US"/>
        </a:p>
      </dgm:t>
    </dgm:pt>
    <dgm:pt modelId="{44946FA0-ECE7-4944-88BA-91C26BA55E6C}" type="pres">
      <dgm:prSet presAssocID="{41865BCF-C6E0-47BD-B6CC-C342F963CF3A}" presName="parentShp" presStyleLbl="node1" presStyleIdx="0" presStyleCnt="3">
        <dgm:presLayoutVars>
          <dgm:bulletEnabled val="1"/>
        </dgm:presLayoutVars>
      </dgm:prSet>
      <dgm:spPr/>
      <dgm:t>
        <a:bodyPr/>
        <a:lstStyle/>
        <a:p>
          <a:endParaRPr lang="en-US"/>
        </a:p>
      </dgm:t>
    </dgm:pt>
    <dgm:pt modelId="{6771D1A4-3958-4BE5-9770-AB55F4136325}" type="pres">
      <dgm:prSet presAssocID="{41865BCF-C6E0-47BD-B6CC-C342F963CF3A}" presName="childShp" presStyleLbl="bgAccFollowNode1" presStyleIdx="0" presStyleCnt="3" custLinFactNeighborX="-6007">
        <dgm:presLayoutVars>
          <dgm:bulletEnabled val="1"/>
        </dgm:presLayoutVars>
      </dgm:prSet>
      <dgm:spPr/>
      <dgm:t>
        <a:bodyPr/>
        <a:lstStyle/>
        <a:p>
          <a:endParaRPr lang="en-US"/>
        </a:p>
      </dgm:t>
    </dgm:pt>
    <dgm:pt modelId="{0AF002CA-AB98-4393-9E08-03AAADD89C4E}" type="pres">
      <dgm:prSet presAssocID="{AFA20DB6-B88F-4D95-BBA6-0E725D535F55}" presName="spacing" presStyleCnt="0"/>
      <dgm:spPr/>
      <dgm:t>
        <a:bodyPr/>
        <a:lstStyle/>
        <a:p>
          <a:endParaRPr lang="en-US"/>
        </a:p>
      </dgm:t>
    </dgm:pt>
    <dgm:pt modelId="{E9B84D00-9B45-48E4-BB0F-3285DC70672D}" type="pres">
      <dgm:prSet presAssocID="{8189D6AA-3110-48D8-B944-23E0AC76ECB6}" presName="linNode" presStyleCnt="0"/>
      <dgm:spPr/>
      <dgm:t>
        <a:bodyPr/>
        <a:lstStyle/>
        <a:p>
          <a:endParaRPr lang="en-US"/>
        </a:p>
      </dgm:t>
    </dgm:pt>
    <dgm:pt modelId="{27B0298D-B688-40EF-8F89-4AAADACB1610}" type="pres">
      <dgm:prSet presAssocID="{8189D6AA-3110-48D8-B944-23E0AC76ECB6}" presName="parentShp" presStyleLbl="node1" presStyleIdx="1" presStyleCnt="3">
        <dgm:presLayoutVars>
          <dgm:bulletEnabled val="1"/>
        </dgm:presLayoutVars>
      </dgm:prSet>
      <dgm:spPr/>
      <dgm:t>
        <a:bodyPr/>
        <a:lstStyle/>
        <a:p>
          <a:endParaRPr lang="en-US"/>
        </a:p>
      </dgm:t>
    </dgm:pt>
    <dgm:pt modelId="{81D60BDD-505C-44DB-8DD7-2BBB259EF00A}" type="pres">
      <dgm:prSet presAssocID="{8189D6AA-3110-48D8-B944-23E0AC76ECB6}" presName="childShp" presStyleLbl="bgAccFollowNode1" presStyleIdx="1" presStyleCnt="3" custLinFactNeighborX="-5691" custLinFactNeighborY="-772">
        <dgm:presLayoutVars>
          <dgm:bulletEnabled val="1"/>
        </dgm:presLayoutVars>
      </dgm:prSet>
      <dgm:spPr/>
      <dgm:t>
        <a:bodyPr/>
        <a:lstStyle/>
        <a:p>
          <a:endParaRPr lang="en-US"/>
        </a:p>
      </dgm:t>
    </dgm:pt>
    <dgm:pt modelId="{D1C11053-1D69-477A-8874-1EBBDD7E70F6}" type="pres">
      <dgm:prSet presAssocID="{2547B5DF-E2ED-4E38-82A1-E36373D8DA46}" presName="spacing" presStyleCnt="0"/>
      <dgm:spPr/>
    </dgm:pt>
    <dgm:pt modelId="{9AD7C2B7-EC11-4DF1-8815-87846B123CA6}" type="pres">
      <dgm:prSet presAssocID="{BF23F13C-04D1-4D10-AFC7-AA3D974C03FC}" presName="linNode" presStyleCnt="0"/>
      <dgm:spPr/>
    </dgm:pt>
    <dgm:pt modelId="{DC19E00D-C11B-4CAD-A5A6-265F931DCC68}" type="pres">
      <dgm:prSet presAssocID="{BF23F13C-04D1-4D10-AFC7-AA3D974C03FC}" presName="parentShp" presStyleLbl="node1" presStyleIdx="2" presStyleCnt="3">
        <dgm:presLayoutVars>
          <dgm:bulletEnabled val="1"/>
        </dgm:presLayoutVars>
      </dgm:prSet>
      <dgm:spPr/>
      <dgm:t>
        <a:bodyPr/>
        <a:lstStyle/>
        <a:p>
          <a:endParaRPr lang="en-US"/>
        </a:p>
      </dgm:t>
    </dgm:pt>
    <dgm:pt modelId="{F047F317-C131-4A56-B668-38DAE633245B}" type="pres">
      <dgm:prSet presAssocID="{BF23F13C-04D1-4D10-AFC7-AA3D974C03FC}" presName="childShp" presStyleLbl="bgAccFollowNode1" presStyleIdx="2" presStyleCnt="3" custLinFactNeighborX="-4742" custLinFactNeighborY="0">
        <dgm:presLayoutVars>
          <dgm:bulletEnabled val="1"/>
        </dgm:presLayoutVars>
      </dgm:prSet>
      <dgm:spPr/>
      <dgm:t>
        <a:bodyPr/>
        <a:lstStyle/>
        <a:p>
          <a:endParaRPr lang="en-US"/>
        </a:p>
      </dgm:t>
    </dgm:pt>
  </dgm:ptLst>
  <dgm:cxnLst>
    <dgm:cxn modelId="{27A86DD7-2F13-5A4E-AC0A-D8F3A7F42F0C}" type="presOf" srcId="{0C7DF161-4B21-4D75-9C5E-8A9E6AD3A2DB}" destId="{6771D1A4-3958-4BE5-9770-AB55F4136325}" srcOrd="0" destOrd="0" presId="urn:microsoft.com/office/officeart/2005/8/layout/vList6"/>
    <dgm:cxn modelId="{BC436027-4CFF-0540-B438-4F2B7B5B0D86}" type="presOf" srcId="{B891FBD6-C16C-4010-9EA9-55B9C80BA02D}" destId="{81D60BDD-505C-44DB-8DD7-2BBB259EF00A}" srcOrd="0" destOrd="0" presId="urn:microsoft.com/office/officeart/2005/8/layout/vList6"/>
    <dgm:cxn modelId="{79E45B74-7A57-40CC-96B8-FD70B4AA3926}" type="presOf" srcId="{BF23F13C-04D1-4D10-AFC7-AA3D974C03FC}" destId="{DC19E00D-C11B-4CAD-A5A6-265F931DCC68}" srcOrd="0" destOrd="0" presId="urn:microsoft.com/office/officeart/2005/8/layout/vList6"/>
    <dgm:cxn modelId="{7EE2D2C5-5D8F-4609-B7B4-B19998944FE0}" srcId="{8189D6AA-3110-48D8-B944-23E0AC76ECB6}" destId="{B891FBD6-C16C-4010-9EA9-55B9C80BA02D}" srcOrd="0" destOrd="0" parTransId="{86B065CC-4A3E-413A-AAD9-94A9A8A4D8F4}" sibTransId="{01C941DE-D7AD-4852-B229-88B6E9699FAF}"/>
    <dgm:cxn modelId="{EA248C63-D41C-EB4B-9408-CBF71D27B9D8}" type="presOf" srcId="{A59ED39C-F68D-4642-9934-8731F69BDA2D}" destId="{175581C1-AA4F-4B4A-9353-FFCD2EA3AC6B}" srcOrd="0" destOrd="0" presId="urn:microsoft.com/office/officeart/2005/8/layout/vList6"/>
    <dgm:cxn modelId="{C505A9A4-04E7-014A-B482-248889ECA733}" type="presOf" srcId="{8189D6AA-3110-48D8-B944-23E0AC76ECB6}" destId="{27B0298D-B688-40EF-8F89-4AAADACB1610}" srcOrd="0" destOrd="0" presId="urn:microsoft.com/office/officeart/2005/8/layout/vList6"/>
    <dgm:cxn modelId="{A93CA054-6310-4F21-BC90-3861477BE304}" type="presOf" srcId="{7F7E4839-FBE0-41FB-BB09-487442BAF69F}" destId="{F047F317-C131-4A56-B668-38DAE633245B}" srcOrd="0" destOrd="0" presId="urn:microsoft.com/office/officeart/2005/8/layout/vList6"/>
    <dgm:cxn modelId="{A433DE5C-4E3F-483C-8F89-48B5AD1C9EDC}" srcId="{A59ED39C-F68D-4642-9934-8731F69BDA2D}" destId="{BF23F13C-04D1-4D10-AFC7-AA3D974C03FC}" srcOrd="2" destOrd="0" parTransId="{8AFC51DD-D5B3-42F6-BF3F-153461EA2540}" sibTransId="{F795FC20-66B4-4502-9938-8C91085756CE}"/>
    <dgm:cxn modelId="{4096532A-AB80-4B03-A72B-7B698E3B4C30}" srcId="{41865BCF-C6E0-47BD-B6CC-C342F963CF3A}" destId="{0C7DF161-4B21-4D75-9C5E-8A9E6AD3A2DB}" srcOrd="0" destOrd="0" parTransId="{3063C8A9-44D1-4CC6-BC31-0E04F0C2B75E}" sibTransId="{6CE9B6E3-7923-4E82-BB35-4051152086B4}"/>
    <dgm:cxn modelId="{8F6ADF61-F14D-43F4-81D7-6C7B118872C8}" srcId="{A59ED39C-F68D-4642-9934-8731F69BDA2D}" destId="{8189D6AA-3110-48D8-B944-23E0AC76ECB6}" srcOrd="1" destOrd="0" parTransId="{4D2B37E8-6964-4A84-9BDA-59DEBB74D26F}" sibTransId="{2547B5DF-E2ED-4E38-82A1-E36373D8DA46}"/>
    <dgm:cxn modelId="{4E6D9AEE-2D02-4B6F-8E4E-65652D2DB337}" srcId="{BF23F13C-04D1-4D10-AFC7-AA3D974C03FC}" destId="{7F7E4839-FBE0-41FB-BB09-487442BAF69F}" srcOrd="0" destOrd="0" parTransId="{67A1E788-151A-49A4-9051-466B8923CED2}" sibTransId="{B9E4F878-A986-4853-8FE2-AE238D2A60F3}"/>
    <dgm:cxn modelId="{D97B26CF-91CF-0547-8F29-BED5C3D19D5E}" type="presOf" srcId="{41865BCF-C6E0-47BD-B6CC-C342F963CF3A}" destId="{44946FA0-ECE7-4944-88BA-91C26BA55E6C}" srcOrd="0" destOrd="0" presId="urn:microsoft.com/office/officeart/2005/8/layout/vList6"/>
    <dgm:cxn modelId="{F2423F6E-E306-428B-85F3-79EC6F265EB4}" srcId="{A59ED39C-F68D-4642-9934-8731F69BDA2D}" destId="{41865BCF-C6E0-47BD-B6CC-C342F963CF3A}" srcOrd="0" destOrd="0" parTransId="{5D632DC3-80FF-4EDE-BE85-ED0F3297EAD2}" sibTransId="{AFA20DB6-B88F-4D95-BBA6-0E725D535F55}"/>
    <dgm:cxn modelId="{F715AD19-0095-3F46-93BF-A9FE19FEC6B3}" type="presParOf" srcId="{175581C1-AA4F-4B4A-9353-FFCD2EA3AC6B}" destId="{9AA4227F-9649-4E87-A0C3-4B3A6EBEB22D}" srcOrd="0" destOrd="0" presId="urn:microsoft.com/office/officeart/2005/8/layout/vList6"/>
    <dgm:cxn modelId="{4915ECFF-A4DB-D449-BC57-F71B26FFAE34}" type="presParOf" srcId="{9AA4227F-9649-4E87-A0C3-4B3A6EBEB22D}" destId="{44946FA0-ECE7-4944-88BA-91C26BA55E6C}" srcOrd="0" destOrd="0" presId="urn:microsoft.com/office/officeart/2005/8/layout/vList6"/>
    <dgm:cxn modelId="{EDAEE7CE-006A-904C-ACE6-1C5A8CAF5737}" type="presParOf" srcId="{9AA4227F-9649-4E87-A0C3-4B3A6EBEB22D}" destId="{6771D1A4-3958-4BE5-9770-AB55F4136325}" srcOrd="1" destOrd="0" presId="urn:microsoft.com/office/officeart/2005/8/layout/vList6"/>
    <dgm:cxn modelId="{A87AD9FB-74F6-E349-8280-8F5D354BA6F0}" type="presParOf" srcId="{175581C1-AA4F-4B4A-9353-FFCD2EA3AC6B}" destId="{0AF002CA-AB98-4393-9E08-03AAADD89C4E}" srcOrd="1" destOrd="0" presId="urn:microsoft.com/office/officeart/2005/8/layout/vList6"/>
    <dgm:cxn modelId="{7AF79C9F-D3FF-C44B-ADF4-697BDE65F8C4}" type="presParOf" srcId="{175581C1-AA4F-4B4A-9353-FFCD2EA3AC6B}" destId="{E9B84D00-9B45-48E4-BB0F-3285DC70672D}" srcOrd="2" destOrd="0" presId="urn:microsoft.com/office/officeart/2005/8/layout/vList6"/>
    <dgm:cxn modelId="{996BB818-2FC6-5E4D-B89C-76BA2904FE8B}" type="presParOf" srcId="{E9B84D00-9B45-48E4-BB0F-3285DC70672D}" destId="{27B0298D-B688-40EF-8F89-4AAADACB1610}" srcOrd="0" destOrd="0" presId="urn:microsoft.com/office/officeart/2005/8/layout/vList6"/>
    <dgm:cxn modelId="{E85BF833-E4C3-D442-9AC7-6DB06E002DE5}" type="presParOf" srcId="{E9B84D00-9B45-48E4-BB0F-3285DC70672D}" destId="{81D60BDD-505C-44DB-8DD7-2BBB259EF00A}" srcOrd="1" destOrd="0" presId="urn:microsoft.com/office/officeart/2005/8/layout/vList6"/>
    <dgm:cxn modelId="{4FDCD8B3-B251-4360-A467-4841A9588CC0}" type="presParOf" srcId="{175581C1-AA4F-4B4A-9353-FFCD2EA3AC6B}" destId="{D1C11053-1D69-477A-8874-1EBBDD7E70F6}" srcOrd="3" destOrd="0" presId="urn:microsoft.com/office/officeart/2005/8/layout/vList6"/>
    <dgm:cxn modelId="{F43F0EA3-02D2-40A1-B960-8695C5A08F49}" type="presParOf" srcId="{175581C1-AA4F-4B4A-9353-FFCD2EA3AC6B}" destId="{9AD7C2B7-EC11-4DF1-8815-87846B123CA6}" srcOrd="4" destOrd="0" presId="urn:microsoft.com/office/officeart/2005/8/layout/vList6"/>
    <dgm:cxn modelId="{C9113A1F-7EAF-4605-A507-5408E4CFC6DA}" type="presParOf" srcId="{9AD7C2B7-EC11-4DF1-8815-87846B123CA6}" destId="{DC19E00D-C11B-4CAD-A5A6-265F931DCC68}" srcOrd="0" destOrd="0" presId="urn:microsoft.com/office/officeart/2005/8/layout/vList6"/>
    <dgm:cxn modelId="{6804B33F-F341-4890-90C5-19A18214B4B5}" type="presParOf" srcId="{9AD7C2B7-EC11-4DF1-8815-87846B123CA6}" destId="{F047F317-C131-4A56-B668-38DAE633245B}"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343A85-1A0C-4CE1-97C5-6EACF90C3872}" type="doc">
      <dgm:prSet loTypeId="urn:microsoft.com/office/officeart/2005/8/layout/vProcess5" loCatId="process" qsTypeId="urn:microsoft.com/office/officeart/2005/8/quickstyle/simple1" qsCatId="simple" csTypeId="urn:microsoft.com/office/officeart/2005/8/colors/colorful1#10" csCatId="colorful" phldr="1"/>
      <dgm:spPr/>
      <dgm:t>
        <a:bodyPr/>
        <a:lstStyle/>
        <a:p>
          <a:endParaRPr lang="en-US"/>
        </a:p>
      </dgm:t>
    </dgm:pt>
    <dgm:pt modelId="{7691B9B0-DF9C-46F2-8E87-74B5B9EACAE2}">
      <dgm:prSet phldrT="[Text]"/>
      <dgm:spPr/>
      <dgm:t>
        <a:bodyPr/>
        <a:lstStyle/>
        <a:p>
          <a:r>
            <a:rPr lang="en-US" b="1" dirty="0" smtClean="0">
              <a:solidFill>
                <a:schemeClr val="tx1"/>
              </a:solidFill>
            </a:rPr>
            <a:t>Compile evidence for star level — evidence must be provided for EVERY indicator</a:t>
          </a:r>
          <a:endParaRPr lang="en-US" b="1" dirty="0">
            <a:solidFill>
              <a:schemeClr val="tx1"/>
            </a:solidFill>
          </a:endParaRPr>
        </a:p>
      </dgm:t>
    </dgm:pt>
    <dgm:pt modelId="{DEB79AD8-D6E5-49F7-943F-FDEC2069906D}" type="parTrans" cxnId="{4D1A82D9-8040-4E50-B533-FCC3CC719654}">
      <dgm:prSet/>
      <dgm:spPr/>
      <dgm:t>
        <a:bodyPr/>
        <a:lstStyle/>
        <a:p>
          <a:endParaRPr lang="en-US"/>
        </a:p>
      </dgm:t>
    </dgm:pt>
    <dgm:pt modelId="{09222AC6-FC39-45D5-8D23-C84A344D3FAA}" type="sibTrans" cxnId="{4D1A82D9-8040-4E50-B533-FCC3CC719654}">
      <dgm:prSet/>
      <dgm:spPr>
        <a:solidFill>
          <a:schemeClr val="accent2"/>
        </a:solidFill>
        <a:ln>
          <a:noFill/>
        </a:ln>
      </dgm:spPr>
      <dgm:t>
        <a:bodyPr/>
        <a:lstStyle/>
        <a:p>
          <a:endParaRPr lang="en-US" dirty="0"/>
        </a:p>
      </dgm:t>
    </dgm:pt>
    <dgm:pt modelId="{130204CB-3564-4FCC-8533-A9D02908D75A}">
      <dgm:prSet phldrT="[Text]"/>
      <dgm:spPr>
        <a:solidFill>
          <a:srgbClr val="92B635"/>
        </a:solidFill>
        <a:ln>
          <a:noFill/>
        </a:ln>
      </dgm:spPr>
      <dgm:t>
        <a:bodyPr/>
        <a:lstStyle/>
        <a:p>
          <a:r>
            <a:rPr lang="en-US" b="1" dirty="0" smtClean="0">
              <a:solidFill>
                <a:schemeClr val="tx1"/>
              </a:solidFill>
            </a:rPr>
            <a:t>Place labeled evidence in portfolio using included instructions and evidence pages</a:t>
          </a:r>
          <a:endParaRPr lang="en-US" b="1" dirty="0">
            <a:solidFill>
              <a:schemeClr val="tx1"/>
            </a:solidFill>
          </a:endParaRPr>
        </a:p>
      </dgm:t>
    </dgm:pt>
    <dgm:pt modelId="{4961E77F-B10A-4EF8-8206-1D4A88CE4329}" type="parTrans" cxnId="{6E9C9F4E-3AC1-4763-BEBF-6E67C10D046A}">
      <dgm:prSet/>
      <dgm:spPr/>
      <dgm:t>
        <a:bodyPr/>
        <a:lstStyle/>
        <a:p>
          <a:endParaRPr lang="en-US"/>
        </a:p>
      </dgm:t>
    </dgm:pt>
    <dgm:pt modelId="{CCFF5360-4E15-4D7E-807D-9D4785E650F0}" type="sibTrans" cxnId="{6E9C9F4E-3AC1-4763-BEBF-6E67C10D046A}">
      <dgm:prSet/>
      <dgm:spPr>
        <a:solidFill>
          <a:srgbClr val="92B635"/>
        </a:solidFill>
        <a:ln>
          <a:solidFill>
            <a:srgbClr val="92B635"/>
          </a:solidFill>
        </a:ln>
      </dgm:spPr>
      <dgm:t>
        <a:bodyPr/>
        <a:lstStyle/>
        <a:p>
          <a:endParaRPr lang="en-US" dirty="0"/>
        </a:p>
      </dgm:t>
    </dgm:pt>
    <dgm:pt modelId="{19D09FB1-7406-462D-BB04-06B998D9C21E}">
      <dgm:prSet/>
      <dgm:spPr>
        <a:ln>
          <a:noFill/>
        </a:ln>
      </dgm:spPr>
      <dgm:t>
        <a:bodyPr/>
        <a:lstStyle/>
        <a:p>
          <a:r>
            <a:rPr lang="en-US" b="1" dirty="0" smtClean="0">
              <a:solidFill>
                <a:schemeClr val="tx1"/>
              </a:solidFill>
            </a:rPr>
            <a:t>Check box indicating evidence has been provided</a:t>
          </a:r>
          <a:endParaRPr lang="en-US" b="1" dirty="0">
            <a:solidFill>
              <a:schemeClr val="tx1"/>
            </a:solidFill>
          </a:endParaRPr>
        </a:p>
      </dgm:t>
    </dgm:pt>
    <dgm:pt modelId="{D978D3C5-FBE3-4C13-913E-CA79F310CAD9}" type="parTrans" cxnId="{363D2519-2476-4AD8-B157-9D2D96B2A5C8}">
      <dgm:prSet/>
      <dgm:spPr/>
      <dgm:t>
        <a:bodyPr/>
        <a:lstStyle/>
        <a:p>
          <a:endParaRPr lang="en-US"/>
        </a:p>
      </dgm:t>
    </dgm:pt>
    <dgm:pt modelId="{56907693-D905-4972-9576-3D5B82FCDB53}" type="sibTrans" cxnId="{363D2519-2476-4AD8-B157-9D2D96B2A5C8}">
      <dgm:prSet/>
      <dgm:spPr>
        <a:solidFill>
          <a:schemeClr val="accent4"/>
        </a:solidFill>
        <a:ln>
          <a:noFill/>
        </a:ln>
      </dgm:spPr>
      <dgm:t>
        <a:bodyPr/>
        <a:lstStyle/>
        <a:p>
          <a:endParaRPr lang="en-US" dirty="0"/>
        </a:p>
      </dgm:t>
    </dgm:pt>
    <dgm:pt modelId="{F3D3E9AD-B4D1-48FE-848E-19BF3B21B582}">
      <dgm:prSet/>
      <dgm:spPr/>
      <dgm:t>
        <a:bodyPr/>
        <a:lstStyle/>
        <a:p>
          <a:r>
            <a:rPr lang="en-US" b="1" dirty="0" smtClean="0">
              <a:solidFill>
                <a:schemeClr val="tx1"/>
              </a:solidFill>
            </a:rPr>
            <a:t>Submit portfolio to the Teaching Research Institute for review</a:t>
          </a:r>
          <a:endParaRPr lang="en-US" b="1" dirty="0">
            <a:solidFill>
              <a:schemeClr val="tx1"/>
            </a:solidFill>
          </a:endParaRPr>
        </a:p>
      </dgm:t>
    </dgm:pt>
    <dgm:pt modelId="{358BFE0C-EA8F-4D68-BED5-761D19AF3762}" type="parTrans" cxnId="{85933F5E-8081-436D-A294-C45CDF31156C}">
      <dgm:prSet/>
      <dgm:spPr/>
      <dgm:t>
        <a:bodyPr/>
        <a:lstStyle/>
        <a:p>
          <a:endParaRPr lang="en-US"/>
        </a:p>
      </dgm:t>
    </dgm:pt>
    <dgm:pt modelId="{4F787375-F549-4C5B-BE3E-22BC016302F7}" type="sibTrans" cxnId="{85933F5E-8081-436D-A294-C45CDF31156C}">
      <dgm:prSet/>
      <dgm:spPr/>
      <dgm:t>
        <a:bodyPr/>
        <a:lstStyle/>
        <a:p>
          <a:endParaRPr lang="en-US"/>
        </a:p>
      </dgm:t>
    </dgm:pt>
    <dgm:pt modelId="{1DB9438A-F3B4-4363-BB95-25C544F35147}" type="pres">
      <dgm:prSet presAssocID="{0B343A85-1A0C-4CE1-97C5-6EACF90C3872}" presName="outerComposite" presStyleCnt="0">
        <dgm:presLayoutVars>
          <dgm:chMax val="5"/>
          <dgm:dir/>
          <dgm:resizeHandles val="exact"/>
        </dgm:presLayoutVars>
      </dgm:prSet>
      <dgm:spPr/>
      <dgm:t>
        <a:bodyPr/>
        <a:lstStyle/>
        <a:p>
          <a:endParaRPr lang="en-US"/>
        </a:p>
      </dgm:t>
    </dgm:pt>
    <dgm:pt modelId="{FA38F95F-E0C3-4CEA-A481-05DD8A348ACD}" type="pres">
      <dgm:prSet presAssocID="{0B343A85-1A0C-4CE1-97C5-6EACF90C3872}" presName="dummyMaxCanvas" presStyleCnt="0">
        <dgm:presLayoutVars/>
      </dgm:prSet>
      <dgm:spPr/>
    </dgm:pt>
    <dgm:pt modelId="{4E40C843-54A9-46A8-ACCB-E5A4FC2E79E0}" type="pres">
      <dgm:prSet presAssocID="{0B343A85-1A0C-4CE1-97C5-6EACF90C3872}" presName="FourNodes_1" presStyleLbl="node1" presStyleIdx="0" presStyleCnt="4">
        <dgm:presLayoutVars>
          <dgm:bulletEnabled val="1"/>
        </dgm:presLayoutVars>
      </dgm:prSet>
      <dgm:spPr/>
      <dgm:t>
        <a:bodyPr/>
        <a:lstStyle/>
        <a:p>
          <a:endParaRPr lang="en-US"/>
        </a:p>
      </dgm:t>
    </dgm:pt>
    <dgm:pt modelId="{1C77C5A5-BE71-4934-A9A1-890DE82A620B}" type="pres">
      <dgm:prSet presAssocID="{0B343A85-1A0C-4CE1-97C5-6EACF90C3872}" presName="FourNodes_2" presStyleLbl="node1" presStyleIdx="1" presStyleCnt="4">
        <dgm:presLayoutVars>
          <dgm:bulletEnabled val="1"/>
        </dgm:presLayoutVars>
      </dgm:prSet>
      <dgm:spPr/>
      <dgm:t>
        <a:bodyPr/>
        <a:lstStyle/>
        <a:p>
          <a:endParaRPr lang="en-US"/>
        </a:p>
      </dgm:t>
    </dgm:pt>
    <dgm:pt modelId="{AFE1210C-A4F7-45ED-A3E9-9E748E69DD5D}" type="pres">
      <dgm:prSet presAssocID="{0B343A85-1A0C-4CE1-97C5-6EACF90C3872}" presName="FourNodes_3" presStyleLbl="node1" presStyleIdx="2" presStyleCnt="4">
        <dgm:presLayoutVars>
          <dgm:bulletEnabled val="1"/>
        </dgm:presLayoutVars>
      </dgm:prSet>
      <dgm:spPr/>
      <dgm:t>
        <a:bodyPr/>
        <a:lstStyle/>
        <a:p>
          <a:endParaRPr lang="en-US"/>
        </a:p>
      </dgm:t>
    </dgm:pt>
    <dgm:pt modelId="{948BF65E-0200-4D26-A88C-CBC610D6255E}" type="pres">
      <dgm:prSet presAssocID="{0B343A85-1A0C-4CE1-97C5-6EACF90C3872}" presName="FourNodes_4" presStyleLbl="node1" presStyleIdx="3" presStyleCnt="4">
        <dgm:presLayoutVars>
          <dgm:bulletEnabled val="1"/>
        </dgm:presLayoutVars>
      </dgm:prSet>
      <dgm:spPr/>
      <dgm:t>
        <a:bodyPr/>
        <a:lstStyle/>
        <a:p>
          <a:endParaRPr lang="en-US"/>
        </a:p>
      </dgm:t>
    </dgm:pt>
    <dgm:pt modelId="{8F1E5541-E8D7-4631-A685-AA16E8F0943E}" type="pres">
      <dgm:prSet presAssocID="{0B343A85-1A0C-4CE1-97C5-6EACF90C3872}" presName="FourConn_1-2" presStyleLbl="fgAccFollowNode1" presStyleIdx="0" presStyleCnt="3" custLinFactNeighborX="20207">
        <dgm:presLayoutVars>
          <dgm:bulletEnabled val="1"/>
        </dgm:presLayoutVars>
      </dgm:prSet>
      <dgm:spPr/>
      <dgm:t>
        <a:bodyPr/>
        <a:lstStyle/>
        <a:p>
          <a:endParaRPr lang="en-US"/>
        </a:p>
      </dgm:t>
    </dgm:pt>
    <dgm:pt modelId="{AE0BEAAC-035F-40CC-9095-DDBAEF6A5540}" type="pres">
      <dgm:prSet presAssocID="{0B343A85-1A0C-4CE1-97C5-6EACF90C3872}" presName="FourConn_2-3" presStyleLbl="fgAccFollowNode1" presStyleIdx="1" presStyleCnt="3" custLinFactNeighborX="20207">
        <dgm:presLayoutVars>
          <dgm:bulletEnabled val="1"/>
        </dgm:presLayoutVars>
      </dgm:prSet>
      <dgm:spPr/>
      <dgm:t>
        <a:bodyPr/>
        <a:lstStyle/>
        <a:p>
          <a:endParaRPr lang="en-US"/>
        </a:p>
      </dgm:t>
    </dgm:pt>
    <dgm:pt modelId="{0301CE08-F808-458E-8FB4-DFE23DF41BC0}" type="pres">
      <dgm:prSet presAssocID="{0B343A85-1A0C-4CE1-97C5-6EACF90C3872}" presName="FourConn_3-4" presStyleLbl="fgAccFollowNode1" presStyleIdx="2" presStyleCnt="3" custLinFactNeighborX="20207">
        <dgm:presLayoutVars>
          <dgm:bulletEnabled val="1"/>
        </dgm:presLayoutVars>
      </dgm:prSet>
      <dgm:spPr/>
      <dgm:t>
        <a:bodyPr/>
        <a:lstStyle/>
        <a:p>
          <a:endParaRPr lang="en-US"/>
        </a:p>
      </dgm:t>
    </dgm:pt>
    <dgm:pt modelId="{7CFE0CF3-6C43-4106-8545-5E9D31EB673C}" type="pres">
      <dgm:prSet presAssocID="{0B343A85-1A0C-4CE1-97C5-6EACF90C3872}" presName="FourNodes_1_text" presStyleLbl="node1" presStyleIdx="3" presStyleCnt="4">
        <dgm:presLayoutVars>
          <dgm:bulletEnabled val="1"/>
        </dgm:presLayoutVars>
      </dgm:prSet>
      <dgm:spPr/>
      <dgm:t>
        <a:bodyPr/>
        <a:lstStyle/>
        <a:p>
          <a:endParaRPr lang="en-US"/>
        </a:p>
      </dgm:t>
    </dgm:pt>
    <dgm:pt modelId="{1A07B602-A9CF-40E1-9B16-B7155E45ADF9}" type="pres">
      <dgm:prSet presAssocID="{0B343A85-1A0C-4CE1-97C5-6EACF90C3872}" presName="FourNodes_2_text" presStyleLbl="node1" presStyleIdx="3" presStyleCnt="4">
        <dgm:presLayoutVars>
          <dgm:bulletEnabled val="1"/>
        </dgm:presLayoutVars>
      </dgm:prSet>
      <dgm:spPr/>
      <dgm:t>
        <a:bodyPr/>
        <a:lstStyle/>
        <a:p>
          <a:endParaRPr lang="en-US"/>
        </a:p>
      </dgm:t>
    </dgm:pt>
    <dgm:pt modelId="{3DCC3EF7-719A-4893-BB49-E95560181BB4}" type="pres">
      <dgm:prSet presAssocID="{0B343A85-1A0C-4CE1-97C5-6EACF90C3872}" presName="FourNodes_3_text" presStyleLbl="node1" presStyleIdx="3" presStyleCnt="4">
        <dgm:presLayoutVars>
          <dgm:bulletEnabled val="1"/>
        </dgm:presLayoutVars>
      </dgm:prSet>
      <dgm:spPr/>
      <dgm:t>
        <a:bodyPr/>
        <a:lstStyle/>
        <a:p>
          <a:endParaRPr lang="en-US"/>
        </a:p>
      </dgm:t>
    </dgm:pt>
    <dgm:pt modelId="{78A59846-3D92-4179-8035-24D009F58587}" type="pres">
      <dgm:prSet presAssocID="{0B343A85-1A0C-4CE1-97C5-6EACF90C3872}" presName="FourNodes_4_text" presStyleLbl="node1" presStyleIdx="3" presStyleCnt="4">
        <dgm:presLayoutVars>
          <dgm:bulletEnabled val="1"/>
        </dgm:presLayoutVars>
      </dgm:prSet>
      <dgm:spPr/>
      <dgm:t>
        <a:bodyPr/>
        <a:lstStyle/>
        <a:p>
          <a:endParaRPr lang="en-US"/>
        </a:p>
      </dgm:t>
    </dgm:pt>
  </dgm:ptLst>
  <dgm:cxnLst>
    <dgm:cxn modelId="{5E6FC593-6DD9-B746-8869-A16E6C2FB6CC}" type="presOf" srcId="{7691B9B0-DF9C-46F2-8E87-74B5B9EACAE2}" destId="{7CFE0CF3-6C43-4106-8545-5E9D31EB673C}" srcOrd="1" destOrd="0" presId="urn:microsoft.com/office/officeart/2005/8/layout/vProcess5"/>
    <dgm:cxn modelId="{6E9C9F4E-3AC1-4763-BEBF-6E67C10D046A}" srcId="{0B343A85-1A0C-4CE1-97C5-6EACF90C3872}" destId="{130204CB-3564-4FCC-8533-A9D02908D75A}" srcOrd="1" destOrd="0" parTransId="{4961E77F-B10A-4EF8-8206-1D4A88CE4329}" sibTransId="{CCFF5360-4E15-4D7E-807D-9D4785E650F0}"/>
    <dgm:cxn modelId="{85933F5E-8081-436D-A294-C45CDF31156C}" srcId="{0B343A85-1A0C-4CE1-97C5-6EACF90C3872}" destId="{F3D3E9AD-B4D1-48FE-848E-19BF3B21B582}" srcOrd="3" destOrd="0" parTransId="{358BFE0C-EA8F-4D68-BED5-761D19AF3762}" sibTransId="{4F787375-F549-4C5B-BE3E-22BC016302F7}"/>
    <dgm:cxn modelId="{84E5ED33-6AB6-FD4A-AFED-7596CA1E9CF1}" type="presOf" srcId="{09222AC6-FC39-45D5-8D23-C84A344D3FAA}" destId="{8F1E5541-E8D7-4631-A685-AA16E8F0943E}" srcOrd="0" destOrd="0" presId="urn:microsoft.com/office/officeart/2005/8/layout/vProcess5"/>
    <dgm:cxn modelId="{DEFE5BC3-833B-0D44-838C-56EF7EC057A4}" type="presOf" srcId="{CCFF5360-4E15-4D7E-807D-9D4785E650F0}" destId="{AE0BEAAC-035F-40CC-9095-DDBAEF6A5540}" srcOrd="0" destOrd="0" presId="urn:microsoft.com/office/officeart/2005/8/layout/vProcess5"/>
    <dgm:cxn modelId="{55F0E3B1-30E2-E947-A8E0-E73969DB8664}" type="presOf" srcId="{130204CB-3564-4FCC-8533-A9D02908D75A}" destId="{1A07B602-A9CF-40E1-9B16-B7155E45ADF9}" srcOrd="1" destOrd="0" presId="urn:microsoft.com/office/officeart/2005/8/layout/vProcess5"/>
    <dgm:cxn modelId="{01516B32-0B4A-7940-A9C4-35388BE84A9E}" type="presOf" srcId="{F3D3E9AD-B4D1-48FE-848E-19BF3B21B582}" destId="{78A59846-3D92-4179-8035-24D009F58587}" srcOrd="1" destOrd="0" presId="urn:microsoft.com/office/officeart/2005/8/layout/vProcess5"/>
    <dgm:cxn modelId="{FE6C2FB2-6047-0E4C-AB50-EC6CD0A264B9}" type="presOf" srcId="{19D09FB1-7406-462D-BB04-06B998D9C21E}" destId="{3DCC3EF7-719A-4893-BB49-E95560181BB4}" srcOrd="1" destOrd="0" presId="urn:microsoft.com/office/officeart/2005/8/layout/vProcess5"/>
    <dgm:cxn modelId="{D61EE404-06DA-8C49-97D6-0CA5C96B00E7}" type="presOf" srcId="{130204CB-3564-4FCC-8533-A9D02908D75A}" destId="{1C77C5A5-BE71-4934-A9A1-890DE82A620B}" srcOrd="0" destOrd="0" presId="urn:microsoft.com/office/officeart/2005/8/layout/vProcess5"/>
    <dgm:cxn modelId="{4D1A82D9-8040-4E50-B533-FCC3CC719654}" srcId="{0B343A85-1A0C-4CE1-97C5-6EACF90C3872}" destId="{7691B9B0-DF9C-46F2-8E87-74B5B9EACAE2}" srcOrd="0" destOrd="0" parTransId="{DEB79AD8-D6E5-49F7-943F-FDEC2069906D}" sibTransId="{09222AC6-FC39-45D5-8D23-C84A344D3FAA}"/>
    <dgm:cxn modelId="{363D2519-2476-4AD8-B157-9D2D96B2A5C8}" srcId="{0B343A85-1A0C-4CE1-97C5-6EACF90C3872}" destId="{19D09FB1-7406-462D-BB04-06B998D9C21E}" srcOrd="2" destOrd="0" parTransId="{D978D3C5-FBE3-4C13-913E-CA79F310CAD9}" sibTransId="{56907693-D905-4972-9576-3D5B82FCDB53}"/>
    <dgm:cxn modelId="{66A420CC-B15E-9E48-84D1-3A140E6F9C57}" type="presOf" srcId="{0B343A85-1A0C-4CE1-97C5-6EACF90C3872}" destId="{1DB9438A-F3B4-4363-BB95-25C544F35147}" srcOrd="0" destOrd="0" presId="urn:microsoft.com/office/officeart/2005/8/layout/vProcess5"/>
    <dgm:cxn modelId="{08905541-DCC4-3040-BC08-5552DF9EAD5D}" type="presOf" srcId="{7691B9B0-DF9C-46F2-8E87-74B5B9EACAE2}" destId="{4E40C843-54A9-46A8-ACCB-E5A4FC2E79E0}" srcOrd="0" destOrd="0" presId="urn:microsoft.com/office/officeart/2005/8/layout/vProcess5"/>
    <dgm:cxn modelId="{C451EC7E-4082-5F42-B5BB-1B050690BD41}" type="presOf" srcId="{F3D3E9AD-B4D1-48FE-848E-19BF3B21B582}" destId="{948BF65E-0200-4D26-A88C-CBC610D6255E}" srcOrd="0" destOrd="0" presId="urn:microsoft.com/office/officeart/2005/8/layout/vProcess5"/>
    <dgm:cxn modelId="{153FE05D-3644-794D-ADC2-5373CD17EC9D}" type="presOf" srcId="{56907693-D905-4972-9576-3D5B82FCDB53}" destId="{0301CE08-F808-458E-8FB4-DFE23DF41BC0}" srcOrd="0" destOrd="0" presId="urn:microsoft.com/office/officeart/2005/8/layout/vProcess5"/>
    <dgm:cxn modelId="{BE3FB882-04D8-B842-8FD7-80D40B54D06B}" type="presOf" srcId="{19D09FB1-7406-462D-BB04-06B998D9C21E}" destId="{AFE1210C-A4F7-45ED-A3E9-9E748E69DD5D}" srcOrd="0" destOrd="0" presId="urn:microsoft.com/office/officeart/2005/8/layout/vProcess5"/>
    <dgm:cxn modelId="{F9F366E1-32FA-444B-A1CC-77B2823A8C35}" type="presParOf" srcId="{1DB9438A-F3B4-4363-BB95-25C544F35147}" destId="{FA38F95F-E0C3-4CEA-A481-05DD8A348ACD}" srcOrd="0" destOrd="0" presId="urn:microsoft.com/office/officeart/2005/8/layout/vProcess5"/>
    <dgm:cxn modelId="{DB1279A2-FEDA-444D-A748-EBAD90EDD935}" type="presParOf" srcId="{1DB9438A-F3B4-4363-BB95-25C544F35147}" destId="{4E40C843-54A9-46A8-ACCB-E5A4FC2E79E0}" srcOrd="1" destOrd="0" presId="urn:microsoft.com/office/officeart/2005/8/layout/vProcess5"/>
    <dgm:cxn modelId="{F70A25AC-45A8-2149-AB00-E306A2C6378E}" type="presParOf" srcId="{1DB9438A-F3B4-4363-BB95-25C544F35147}" destId="{1C77C5A5-BE71-4934-A9A1-890DE82A620B}" srcOrd="2" destOrd="0" presId="urn:microsoft.com/office/officeart/2005/8/layout/vProcess5"/>
    <dgm:cxn modelId="{DBBDAF0E-9579-8549-8493-63ED7FD8130F}" type="presParOf" srcId="{1DB9438A-F3B4-4363-BB95-25C544F35147}" destId="{AFE1210C-A4F7-45ED-A3E9-9E748E69DD5D}" srcOrd="3" destOrd="0" presId="urn:microsoft.com/office/officeart/2005/8/layout/vProcess5"/>
    <dgm:cxn modelId="{5F782E5A-2312-DE4B-A556-63CE877DEA5E}" type="presParOf" srcId="{1DB9438A-F3B4-4363-BB95-25C544F35147}" destId="{948BF65E-0200-4D26-A88C-CBC610D6255E}" srcOrd="4" destOrd="0" presId="urn:microsoft.com/office/officeart/2005/8/layout/vProcess5"/>
    <dgm:cxn modelId="{CA020D04-BB68-CB48-BDFB-D7E585027B37}" type="presParOf" srcId="{1DB9438A-F3B4-4363-BB95-25C544F35147}" destId="{8F1E5541-E8D7-4631-A685-AA16E8F0943E}" srcOrd="5" destOrd="0" presId="urn:microsoft.com/office/officeart/2005/8/layout/vProcess5"/>
    <dgm:cxn modelId="{9790C5D6-D2DD-1447-AF06-86C827F84E78}" type="presParOf" srcId="{1DB9438A-F3B4-4363-BB95-25C544F35147}" destId="{AE0BEAAC-035F-40CC-9095-DDBAEF6A5540}" srcOrd="6" destOrd="0" presId="urn:microsoft.com/office/officeart/2005/8/layout/vProcess5"/>
    <dgm:cxn modelId="{CF1BC514-63B0-6540-8B36-60AEE5D715E7}" type="presParOf" srcId="{1DB9438A-F3B4-4363-BB95-25C544F35147}" destId="{0301CE08-F808-458E-8FB4-DFE23DF41BC0}" srcOrd="7" destOrd="0" presId="urn:microsoft.com/office/officeart/2005/8/layout/vProcess5"/>
    <dgm:cxn modelId="{25B70718-6FFF-A644-8FD3-2C1619B23119}" type="presParOf" srcId="{1DB9438A-F3B4-4363-BB95-25C544F35147}" destId="{7CFE0CF3-6C43-4106-8545-5E9D31EB673C}" srcOrd="8" destOrd="0" presId="urn:microsoft.com/office/officeart/2005/8/layout/vProcess5"/>
    <dgm:cxn modelId="{6167BAE4-C35D-3F44-8AC9-871148ADE393}" type="presParOf" srcId="{1DB9438A-F3B4-4363-BB95-25C544F35147}" destId="{1A07B602-A9CF-40E1-9B16-B7155E45ADF9}" srcOrd="9" destOrd="0" presId="urn:microsoft.com/office/officeart/2005/8/layout/vProcess5"/>
    <dgm:cxn modelId="{2C6B2A9D-8C12-4447-BD82-78FFBE16A545}" type="presParOf" srcId="{1DB9438A-F3B4-4363-BB95-25C544F35147}" destId="{3DCC3EF7-719A-4893-BB49-E95560181BB4}" srcOrd="10" destOrd="0" presId="urn:microsoft.com/office/officeart/2005/8/layout/vProcess5"/>
    <dgm:cxn modelId="{0CC8FED8-BFB1-B34C-9FF5-C48944295AAC}" type="presParOf" srcId="{1DB9438A-F3B4-4363-BB95-25C544F35147}" destId="{78A59846-3D92-4179-8035-24D009F58587}" srcOrd="11"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Families attend family meetings and/or serve on advisory groups to provide input on program and policy decisions.</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The program surveys families once a year in their preferred language and uses their input in making program and policy decisions.</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The program collects information on an ongoing basis to make program and policy decisions, using email, suggestion box, notebooks, etc.</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D0E1CAC2-EED9-DF4F-BE92-7632D49F9B3C}" type="presOf" srcId="{40AD2A2B-7EEC-4E48-A9F9-2D301F90A22F}" destId="{6E37CCFF-3A23-0642-9D00-EEF96B54ED0C}"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B751CB1F-5BF1-476A-98C9-04EC9778C560}" type="presOf" srcId="{D0D01A6E-9679-7942-9CD5-8F0CD00C1FE2}" destId="{4A3026D2-0489-BC42-948D-1014A8B91B65}" srcOrd="0" destOrd="0" presId="urn:microsoft.com/office/officeart/2005/8/layout/vList6"/>
    <dgm:cxn modelId="{D49182E2-6686-6E4D-9139-630B578048F3}" type="presOf" srcId="{C8F01D3C-9142-FB44-BE51-94470A5DAB50}" destId="{57A0C2F8-366D-BA47-B066-6BEF5ADF767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43DC83B0-4371-A144-BFC7-7907DD7B1EBE}" type="presOf" srcId="{A4271B27-25EF-EF43-8871-0F356A1B5E43}" destId="{906C1F50-CA77-634E-9691-F29D4FC9F4AC}" srcOrd="0" destOrd="0" presId="urn:microsoft.com/office/officeart/2005/8/layout/vList6"/>
    <dgm:cxn modelId="{CB93954F-7B4F-F247-AAD0-F4A5A6B66129}" type="presOf" srcId="{5EE33059-618B-544F-824E-3AD0CD43118B}" destId="{D896B76E-32EB-1140-B9DC-F57950572393}"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06B12246-5DF3-FA49-A93A-6C9E2E05F355}"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17725E18-EB16-B54B-8019-E2F55069261E}" type="presOf" srcId="{066A7990-AD35-3D42-A854-B39CAC6135D9}" destId="{4EAFE5B6-71B7-0B41-82EC-D08FCC16EF5A}" srcOrd="0" destOrd="0" presId="urn:microsoft.com/office/officeart/2005/8/layout/vList6"/>
    <dgm:cxn modelId="{5A17DEEE-538C-FE42-97A4-62702885D98D}" type="presParOf" srcId="{906C1F50-CA77-634E-9691-F29D4FC9F4AC}" destId="{142ABCC6-5E41-4A45-B444-6E2206D5BE05}" srcOrd="0" destOrd="0" presId="urn:microsoft.com/office/officeart/2005/8/layout/vList6"/>
    <dgm:cxn modelId="{BE474968-9F1E-4A4C-9E5C-9D3E4F6E989F}" type="presParOf" srcId="{142ABCC6-5E41-4A45-B444-6E2206D5BE05}" destId="{0F246E25-F403-5548-AF57-6DDA04A5A6A2}" srcOrd="0" destOrd="0" presId="urn:microsoft.com/office/officeart/2005/8/layout/vList6"/>
    <dgm:cxn modelId="{BC587DC9-55DA-2D42-87FA-5BED3D5B5449}" type="presParOf" srcId="{142ABCC6-5E41-4A45-B444-6E2206D5BE05}" destId="{4A3026D2-0489-BC42-948D-1014A8B91B65}" srcOrd="1" destOrd="0" presId="urn:microsoft.com/office/officeart/2005/8/layout/vList6"/>
    <dgm:cxn modelId="{472496E5-8D58-6046-9089-69B0FE51AB8C}" type="presParOf" srcId="{906C1F50-CA77-634E-9691-F29D4FC9F4AC}" destId="{A8AC7BFF-4C1C-684E-A61E-301854006E4C}" srcOrd="1" destOrd="0" presId="urn:microsoft.com/office/officeart/2005/8/layout/vList6"/>
    <dgm:cxn modelId="{2AAE9ED4-FAC2-3543-A6DF-D4C2213A8AA7}" type="presParOf" srcId="{906C1F50-CA77-634E-9691-F29D4FC9F4AC}" destId="{BEC9E9B9-33EA-314F-B9D1-359E56D852AA}" srcOrd="2" destOrd="0" presId="urn:microsoft.com/office/officeart/2005/8/layout/vList6"/>
    <dgm:cxn modelId="{395C0FE1-73DE-DB40-9EAC-217C3B39F420}" type="presParOf" srcId="{BEC9E9B9-33EA-314F-B9D1-359E56D852AA}" destId="{D896B76E-32EB-1140-B9DC-F57950572393}" srcOrd="0" destOrd="0" presId="urn:microsoft.com/office/officeart/2005/8/layout/vList6"/>
    <dgm:cxn modelId="{0B09A961-73BA-2249-927A-94AA765B88AC}" type="presParOf" srcId="{BEC9E9B9-33EA-314F-B9D1-359E56D852AA}" destId="{57A0C2F8-366D-BA47-B066-6BEF5ADF767A}" srcOrd="1" destOrd="0" presId="urn:microsoft.com/office/officeart/2005/8/layout/vList6"/>
    <dgm:cxn modelId="{F35918B0-DAEC-5A4D-8B89-A8AFBB560DA3}" type="presParOf" srcId="{906C1F50-CA77-634E-9691-F29D4FC9F4AC}" destId="{6702E53F-76E0-AD46-9052-BF399DC9ED74}" srcOrd="3" destOrd="0" presId="urn:microsoft.com/office/officeart/2005/8/layout/vList6"/>
    <dgm:cxn modelId="{3908C540-5E7E-7849-A40E-FDAD387EC559}" type="presParOf" srcId="{906C1F50-CA77-634E-9691-F29D4FC9F4AC}" destId="{2C1B8258-F120-7541-AE2F-0C266E05ED5B}" srcOrd="4" destOrd="0" presId="urn:microsoft.com/office/officeart/2005/8/layout/vList6"/>
    <dgm:cxn modelId="{B5BEDBC6-0020-0749-9DC9-8F613B616C2E}" type="presParOf" srcId="{2C1B8258-F120-7541-AE2F-0C266E05ED5B}" destId="{4EAFE5B6-71B7-0B41-82EC-D08FCC16EF5A}" srcOrd="0" destOrd="0" presId="urn:microsoft.com/office/officeart/2005/8/layout/vList6"/>
    <dgm:cxn modelId="{8AA742AF-AB40-1E48-9DD3-A99A88247DB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000" dirty="0" smtClean="0"/>
            <a:t>Program policy for including families in program advisory groups or meetings.</a:t>
          </a:r>
          <a:endParaRPr lang="en-US" sz="20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000" dirty="0" smtClean="0"/>
            <a:t>QRIS Family Survey Score Sheet.</a:t>
          </a:r>
          <a:endParaRPr lang="en-US" sz="20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000" dirty="0" smtClean="0"/>
            <a:t>Average score of 3 or higher on question #1 on the QRIS Family Survey.</a:t>
          </a:r>
          <a:endParaRPr lang="en-US" sz="20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E482A159-68BA-4D96-9D9D-535A73A2753B}">
      <dgm:prSet custT="1"/>
      <dgm:spPr/>
      <dgm:t>
        <a:bodyPr/>
        <a:lstStyle/>
        <a:p>
          <a:r>
            <a:rPr lang="en-US" sz="2000" dirty="0" smtClean="0"/>
            <a:t>Written example of how the program responded to family input from the survey.</a:t>
          </a:r>
        </a:p>
      </dgm:t>
    </dgm:pt>
    <dgm:pt modelId="{1C580C90-CB52-44D4-BF06-1E9B4DE3FC2A}" type="parTrans" cxnId="{E7D9E8CB-59AF-443A-A38B-C0FB7975577D}">
      <dgm:prSet/>
      <dgm:spPr/>
      <dgm:t>
        <a:bodyPr/>
        <a:lstStyle/>
        <a:p>
          <a:endParaRPr lang="en-US"/>
        </a:p>
      </dgm:t>
    </dgm:pt>
    <dgm:pt modelId="{9C87C720-A013-41DE-9F9F-BEF37FCC1B1C}" type="sibTrans" cxnId="{E7D9E8CB-59AF-443A-A38B-C0FB7975577D}">
      <dgm:prSet/>
      <dgm:spPr/>
      <dgm:t>
        <a:bodyPr/>
        <a:lstStyle/>
        <a:p>
          <a:endParaRPr lang="en-US"/>
        </a:p>
      </dgm:t>
    </dgm:pt>
    <dgm:pt modelId="{633CADD2-2C28-4C2D-BE93-7E170A0BB3E3}">
      <dgm:prSet custT="1"/>
      <dgm:spPr/>
      <dgm:t>
        <a:bodyPr/>
        <a:lstStyle/>
        <a:p>
          <a:r>
            <a:rPr lang="en-US" sz="2000" dirty="0" smtClean="0"/>
            <a:t>Written example of how the program responded to family input from information collected.</a:t>
          </a:r>
        </a:p>
      </dgm:t>
    </dgm:pt>
    <dgm:pt modelId="{F87ED031-C11E-44C2-9966-AFF6319584CB}" type="parTrans" cxnId="{638A5D38-C818-4AD6-9AB3-D4595C3071BD}">
      <dgm:prSet/>
      <dgm:spPr/>
      <dgm:t>
        <a:bodyPr/>
        <a:lstStyle/>
        <a:p>
          <a:endParaRPr lang="en-US"/>
        </a:p>
      </dgm:t>
    </dgm:pt>
    <dgm:pt modelId="{978FF12A-A43D-4303-8B21-1892B74CFC7E}" type="sibTrans" cxnId="{638A5D38-C818-4AD6-9AB3-D4595C3071BD}">
      <dgm:prSet/>
      <dgm:spPr/>
      <dgm:t>
        <a:bodyPr/>
        <a:lstStyle/>
        <a:p>
          <a:endParaRPr lang="en-US"/>
        </a:p>
      </dgm:t>
    </dgm:pt>
    <dgm:pt modelId="{652C8630-89D9-4D47-AE92-676AB6A8DCF1}">
      <dgm:prSet custT="1"/>
      <dgm:spPr/>
      <dgm:t>
        <a:bodyPr/>
        <a:lstStyle/>
        <a:p>
          <a:r>
            <a:rPr lang="en-US" sz="2000" dirty="0" smtClean="0"/>
            <a:t>Written example of how the program responded to family input from meetings or advisory groups.</a:t>
          </a:r>
        </a:p>
      </dgm:t>
    </dgm:pt>
    <dgm:pt modelId="{3781D151-8CDE-47E2-8E8E-FCC471ADE6E3}" type="parTrans" cxnId="{D3A831C9-1B45-40E7-8D00-B1CABAB7C14E}">
      <dgm:prSet/>
      <dgm:spPr/>
      <dgm:t>
        <a:bodyPr/>
        <a:lstStyle/>
        <a:p>
          <a:endParaRPr lang="en-US"/>
        </a:p>
      </dgm:t>
    </dgm:pt>
    <dgm:pt modelId="{DD8A00CE-7044-4F36-8D27-0637267C3C2C}" type="sibTrans" cxnId="{D3A831C9-1B45-40E7-8D00-B1CABAB7C14E}">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22873"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17424"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15572" custLinFactNeighborX="-3658" custLinFactNeighborY="0">
        <dgm:presLayoutVars>
          <dgm:bulletEnabled val="1"/>
        </dgm:presLayoutVars>
      </dgm:prSet>
      <dgm:spPr/>
      <dgm:t>
        <a:bodyPr/>
        <a:lstStyle/>
        <a:p>
          <a:endParaRPr lang="en-US"/>
        </a:p>
      </dgm:t>
    </dgm:pt>
  </dgm:ptLst>
  <dgm:cxnLst>
    <dgm:cxn modelId="{49815930-E362-4F29-B54F-AF3EE56401AA}" type="presOf" srcId="{066A7990-AD35-3D42-A854-B39CAC6135D9}" destId="{4EAFE5B6-71B7-0B41-82EC-D08FCC16EF5A}"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D4B98878-E6B4-4FD6-9E78-7296D8D97E89}" type="presOf" srcId="{5EE33059-618B-544F-824E-3AD0CD43118B}" destId="{D896B76E-32EB-1140-B9DC-F57950572393}" srcOrd="0" destOrd="0" presId="urn:microsoft.com/office/officeart/2005/8/layout/vList6"/>
    <dgm:cxn modelId="{2EE29EB7-E975-4261-AA0F-E5848A4F864E}" type="presOf" srcId="{A4271B27-25EF-EF43-8871-0F356A1B5E43}" destId="{906C1F50-CA77-634E-9691-F29D4FC9F4AC}" srcOrd="0" destOrd="0" presId="urn:microsoft.com/office/officeart/2005/8/layout/vList6"/>
    <dgm:cxn modelId="{EC9035A2-D513-4FF6-B099-042560BEE3A6}" type="presOf" srcId="{D0D01A6E-9679-7942-9CD5-8F0CD00C1FE2}" destId="{4A3026D2-0489-BC42-948D-1014A8B91B65}" srcOrd="0" destOrd="0" presId="urn:microsoft.com/office/officeart/2005/8/layout/vList6"/>
    <dgm:cxn modelId="{638A5D38-C818-4AD6-9AB3-D4595C3071BD}" srcId="{5EE33059-618B-544F-824E-3AD0CD43118B}" destId="{633CADD2-2C28-4C2D-BE93-7E170A0BB3E3}" srcOrd="1" destOrd="0" parTransId="{F87ED031-C11E-44C2-9966-AFF6319584CB}" sibTransId="{978FF12A-A43D-4303-8B21-1892B74CFC7E}"/>
    <dgm:cxn modelId="{23BE3C48-0E3E-2C42-9DB6-E996D12D38A7}" srcId="{5EE33059-618B-544F-824E-3AD0CD43118B}" destId="{C8F01D3C-9142-FB44-BE51-94470A5DAB50}" srcOrd="0" destOrd="0" parTransId="{6B13259D-9C25-0742-9C05-1E0031ADA313}" sibTransId="{610876A3-152A-EA4F-B928-A651F6AB65F1}"/>
    <dgm:cxn modelId="{A72235B8-72E1-44E8-B6FC-037C30E5A006}"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CCAFC955-46C7-46CC-8B9C-DBF486F6749D}" type="presOf" srcId="{C8F01D3C-9142-FB44-BE51-94470A5DAB50}" destId="{57A0C2F8-366D-BA47-B066-6BEF5ADF767A}"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BA301246-6BBB-4BBB-96AE-CDB5E78194FA}" type="presOf" srcId="{633CADD2-2C28-4C2D-BE93-7E170A0BB3E3}" destId="{57A0C2F8-366D-BA47-B066-6BEF5ADF767A}" srcOrd="0" destOrd="1" presId="urn:microsoft.com/office/officeart/2005/8/layout/vList6"/>
    <dgm:cxn modelId="{60F4A059-FB87-47DC-8D03-51DC29B49E53}" type="presOf" srcId="{40AD2A2B-7EEC-4E48-A9F9-2D301F90A22F}" destId="{6E37CCFF-3A23-0642-9D00-EEF96B54ED0C}" srcOrd="0" destOrd="0" presId="urn:microsoft.com/office/officeart/2005/8/layout/vList6"/>
    <dgm:cxn modelId="{2FC162F1-3C2B-4B40-95B6-E8573589B27A}" type="presOf" srcId="{652C8630-89D9-4D47-AE92-676AB6A8DCF1}" destId="{6E37CCFF-3A23-0642-9D00-EEF96B54ED0C}" srcOrd="0" destOrd="1"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E7D9E8CB-59AF-443A-A38B-C0FB7975577D}" srcId="{D715BB17-1654-6E40-A04A-C8A92CCDFBC8}" destId="{E482A159-68BA-4D96-9D9D-535A73A2753B}" srcOrd="1" destOrd="0" parTransId="{1C580C90-CB52-44D4-BF06-1E9B4DE3FC2A}" sibTransId="{9C87C720-A013-41DE-9F9F-BEF37FCC1B1C}"/>
    <dgm:cxn modelId="{D3A831C9-1B45-40E7-8D00-B1CABAB7C14E}" srcId="{066A7990-AD35-3D42-A854-B39CAC6135D9}" destId="{652C8630-89D9-4D47-AE92-676AB6A8DCF1}" srcOrd="1" destOrd="0" parTransId="{3781D151-8CDE-47E2-8E8E-FCC471ADE6E3}" sibTransId="{DD8A00CE-7044-4F36-8D27-0637267C3C2C}"/>
    <dgm:cxn modelId="{63BBE910-E649-4295-A780-560E6F5419B0}" type="presOf" srcId="{E482A159-68BA-4D96-9D9D-535A73A2753B}" destId="{4A3026D2-0489-BC42-948D-1014A8B91B65}" srcOrd="0" destOrd="1" presId="urn:microsoft.com/office/officeart/2005/8/layout/vList6"/>
    <dgm:cxn modelId="{AC9FEBCF-2651-4EC4-A2D2-4B6267FF5299}" type="presParOf" srcId="{906C1F50-CA77-634E-9691-F29D4FC9F4AC}" destId="{142ABCC6-5E41-4A45-B444-6E2206D5BE05}" srcOrd="0" destOrd="0" presId="urn:microsoft.com/office/officeart/2005/8/layout/vList6"/>
    <dgm:cxn modelId="{0669C9F3-BA2F-48B0-87B1-53D92D26A0C4}" type="presParOf" srcId="{142ABCC6-5E41-4A45-B444-6E2206D5BE05}" destId="{0F246E25-F403-5548-AF57-6DDA04A5A6A2}" srcOrd="0" destOrd="0" presId="urn:microsoft.com/office/officeart/2005/8/layout/vList6"/>
    <dgm:cxn modelId="{B3ACB255-F75D-4528-B355-216C9B110BDC}" type="presParOf" srcId="{142ABCC6-5E41-4A45-B444-6E2206D5BE05}" destId="{4A3026D2-0489-BC42-948D-1014A8B91B65}" srcOrd="1" destOrd="0" presId="urn:microsoft.com/office/officeart/2005/8/layout/vList6"/>
    <dgm:cxn modelId="{6BBF6B68-FC64-422A-8CB9-9DAEB7E62B5C}" type="presParOf" srcId="{906C1F50-CA77-634E-9691-F29D4FC9F4AC}" destId="{A8AC7BFF-4C1C-684E-A61E-301854006E4C}" srcOrd="1" destOrd="0" presId="urn:microsoft.com/office/officeart/2005/8/layout/vList6"/>
    <dgm:cxn modelId="{80FDD36A-CF4D-453B-A155-BB0682F5DB87}" type="presParOf" srcId="{906C1F50-CA77-634E-9691-F29D4FC9F4AC}" destId="{BEC9E9B9-33EA-314F-B9D1-359E56D852AA}" srcOrd="2" destOrd="0" presId="urn:microsoft.com/office/officeart/2005/8/layout/vList6"/>
    <dgm:cxn modelId="{DE9628CB-3E25-4D61-89FF-ABC4966A5911}" type="presParOf" srcId="{BEC9E9B9-33EA-314F-B9D1-359E56D852AA}" destId="{D896B76E-32EB-1140-B9DC-F57950572393}" srcOrd="0" destOrd="0" presId="urn:microsoft.com/office/officeart/2005/8/layout/vList6"/>
    <dgm:cxn modelId="{E99952A3-B22F-41B4-B0E4-2ABEFC31479C}" type="presParOf" srcId="{BEC9E9B9-33EA-314F-B9D1-359E56D852AA}" destId="{57A0C2F8-366D-BA47-B066-6BEF5ADF767A}" srcOrd="1" destOrd="0" presId="urn:microsoft.com/office/officeart/2005/8/layout/vList6"/>
    <dgm:cxn modelId="{0EBEB709-4803-49CA-9041-7D1978415FDB}" type="presParOf" srcId="{906C1F50-CA77-634E-9691-F29D4FC9F4AC}" destId="{6702E53F-76E0-AD46-9052-BF399DC9ED74}" srcOrd="3" destOrd="0" presId="urn:microsoft.com/office/officeart/2005/8/layout/vList6"/>
    <dgm:cxn modelId="{1198148A-03BC-4759-AF94-F4D39180EFD7}" type="presParOf" srcId="{906C1F50-CA77-634E-9691-F29D4FC9F4AC}" destId="{2C1B8258-F120-7541-AE2F-0C266E05ED5B}" srcOrd="4" destOrd="0" presId="urn:microsoft.com/office/officeart/2005/8/layout/vList6"/>
    <dgm:cxn modelId="{421A2E24-D4BD-4E9D-9569-4F7297E932C4}" type="presParOf" srcId="{2C1B8258-F120-7541-AE2F-0C266E05ED5B}" destId="{4EAFE5B6-71B7-0B41-82EC-D08FCC16EF5A}" srcOrd="0" destOrd="0" presId="urn:microsoft.com/office/officeart/2005/8/layout/vList6"/>
    <dgm:cxn modelId="{37A5949D-5B39-40EC-9059-91A2ECA6708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The program provides forms and essential program information in a manner that is understandable to all families in the program, regardless of differences in language, literacy, or ability. </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1800" dirty="0" smtClean="0"/>
            <a:t>The program collects information from families upon enrollment and provides a method for communicating changes.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Families are consulted about their child’s interests and preferences, informed about their child’s progress, and encouraged to contribute to learning and development goals, at least once a year.</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66A8D684-4951-45DF-A4A7-A308146BC95C}" type="presOf" srcId="{066A7990-AD35-3D42-A854-B39CAC6135D9}" destId="{4EAFE5B6-71B7-0B41-82EC-D08FCC16EF5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D7D71B64-F81A-41A6-A3E7-DF2EDE3331FB}"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D2924820-B439-42E4-BCAD-05ED62E1CDC1}" type="presOf" srcId="{40AD2A2B-7EEC-4E48-A9F9-2D301F90A22F}" destId="{6E37CCFF-3A23-0642-9D00-EEF96B54ED0C}" srcOrd="0" destOrd="0" presId="urn:microsoft.com/office/officeart/2005/8/layout/vList6"/>
    <dgm:cxn modelId="{0F1B97DF-2637-44D9-866C-A0FF52E5C317}"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67640DD1-F04C-4DB7-93AB-E2224B7546DF}"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0BF09AE6-8773-49F9-9609-1BD739A32DF6}" type="presOf" srcId="{D715BB17-1654-6E40-A04A-C8A92CCDFBC8}" destId="{0F246E25-F403-5548-AF57-6DDA04A5A6A2}" srcOrd="0" destOrd="0" presId="urn:microsoft.com/office/officeart/2005/8/layout/vList6"/>
    <dgm:cxn modelId="{D9B1F6B5-A587-4B14-8425-2C88407966B7}" type="presOf" srcId="{C8F01D3C-9142-FB44-BE51-94470A5DAB50}" destId="{57A0C2F8-366D-BA47-B066-6BEF5ADF767A}" srcOrd="0" destOrd="0" presId="urn:microsoft.com/office/officeart/2005/8/layout/vList6"/>
    <dgm:cxn modelId="{1C12A7BF-9627-4FE4-8DE5-EE1C33A5529E}" type="presParOf" srcId="{906C1F50-CA77-634E-9691-F29D4FC9F4AC}" destId="{142ABCC6-5E41-4A45-B444-6E2206D5BE05}" srcOrd="0" destOrd="0" presId="urn:microsoft.com/office/officeart/2005/8/layout/vList6"/>
    <dgm:cxn modelId="{89D6AB00-8A81-42B9-AA3D-CC34A59B65FE}" type="presParOf" srcId="{142ABCC6-5E41-4A45-B444-6E2206D5BE05}" destId="{0F246E25-F403-5548-AF57-6DDA04A5A6A2}" srcOrd="0" destOrd="0" presId="urn:microsoft.com/office/officeart/2005/8/layout/vList6"/>
    <dgm:cxn modelId="{4A81B9BE-941F-4F38-A293-48B317A67D3E}" type="presParOf" srcId="{142ABCC6-5E41-4A45-B444-6E2206D5BE05}" destId="{4A3026D2-0489-BC42-948D-1014A8B91B65}" srcOrd="1" destOrd="0" presId="urn:microsoft.com/office/officeart/2005/8/layout/vList6"/>
    <dgm:cxn modelId="{5F4F247B-E120-426E-B22D-A64EDC77E7E5}" type="presParOf" srcId="{906C1F50-CA77-634E-9691-F29D4FC9F4AC}" destId="{A8AC7BFF-4C1C-684E-A61E-301854006E4C}" srcOrd="1" destOrd="0" presId="urn:microsoft.com/office/officeart/2005/8/layout/vList6"/>
    <dgm:cxn modelId="{C114733E-14C2-43D3-B2BE-0EDA17927FBF}" type="presParOf" srcId="{906C1F50-CA77-634E-9691-F29D4FC9F4AC}" destId="{BEC9E9B9-33EA-314F-B9D1-359E56D852AA}" srcOrd="2" destOrd="0" presId="urn:microsoft.com/office/officeart/2005/8/layout/vList6"/>
    <dgm:cxn modelId="{203B68C8-49F5-496B-AD6E-4B2DA50ECCAF}" type="presParOf" srcId="{BEC9E9B9-33EA-314F-B9D1-359E56D852AA}" destId="{D896B76E-32EB-1140-B9DC-F57950572393}" srcOrd="0" destOrd="0" presId="urn:microsoft.com/office/officeart/2005/8/layout/vList6"/>
    <dgm:cxn modelId="{7FE92B2D-DC70-49F0-B72D-542E347E4D1F}" type="presParOf" srcId="{BEC9E9B9-33EA-314F-B9D1-359E56D852AA}" destId="{57A0C2F8-366D-BA47-B066-6BEF5ADF767A}" srcOrd="1" destOrd="0" presId="urn:microsoft.com/office/officeart/2005/8/layout/vList6"/>
    <dgm:cxn modelId="{59CCEA1C-98B0-49F7-952C-48F29E01C532}" type="presParOf" srcId="{906C1F50-CA77-634E-9691-F29D4FC9F4AC}" destId="{6702E53F-76E0-AD46-9052-BF399DC9ED74}" srcOrd="3" destOrd="0" presId="urn:microsoft.com/office/officeart/2005/8/layout/vList6"/>
    <dgm:cxn modelId="{97C0B228-D2AF-420D-92D8-7856A18A9509}" type="presParOf" srcId="{906C1F50-CA77-634E-9691-F29D4FC9F4AC}" destId="{2C1B8258-F120-7541-AE2F-0C266E05ED5B}" srcOrd="4" destOrd="0" presId="urn:microsoft.com/office/officeart/2005/8/layout/vList6"/>
    <dgm:cxn modelId="{D91328E1-706F-436A-9D7B-B34E52FE9ECA}" type="presParOf" srcId="{2C1B8258-F120-7541-AE2F-0C266E05ED5B}" destId="{4EAFE5B6-71B7-0B41-82EC-D08FCC16EF5A}" srcOrd="0" destOrd="0" presId="urn:microsoft.com/office/officeart/2005/8/layout/vList6"/>
    <dgm:cxn modelId="{620EFB98-812F-48C9-BD80-42FA634B68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#4 on the QRIS Family Survey.</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#2 on the QRIS Family Survey.</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#3 on the QRIS Family Survey.</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ADF23380-73E7-49AE-95FB-0DC2CB75ACC3}">
      <dgm:prSet custT="1"/>
      <dgm:spPr/>
      <dgm:t>
        <a:bodyPr/>
        <a:lstStyle/>
        <a:p>
          <a:r>
            <a:rPr lang="en-US" sz="1800" dirty="0" smtClean="0"/>
            <a:t>Written description of how changes in family information are updated.</a:t>
          </a:r>
        </a:p>
      </dgm:t>
    </dgm:pt>
    <dgm:pt modelId="{58DD26BE-42DC-4E88-BB53-9D871FF88A31}" type="parTrans" cxnId="{BEB628E6-E2E3-4404-A59F-E992D8ACA96E}">
      <dgm:prSet/>
      <dgm:spPr/>
      <dgm:t>
        <a:bodyPr/>
        <a:lstStyle/>
        <a:p>
          <a:endParaRPr lang="en-US"/>
        </a:p>
      </dgm:t>
    </dgm:pt>
    <dgm:pt modelId="{9D9017DE-35EE-4842-A29A-7BC2D0B59DDF}" type="sibTrans" cxnId="{BEB628E6-E2E3-4404-A59F-E992D8ACA96E}">
      <dgm:prSet/>
      <dgm:spPr/>
      <dgm:t>
        <a:bodyPr/>
        <a:lstStyle/>
        <a:p>
          <a:endParaRPr lang="en-US"/>
        </a:p>
      </dgm:t>
    </dgm:pt>
    <dgm:pt modelId="{9B1F05E5-B029-44C7-8CC9-86AEB146D43B}">
      <dgm:prSet custT="1"/>
      <dgm:spPr/>
      <dgm:t>
        <a:bodyPr/>
        <a:lstStyle/>
        <a:p>
          <a:r>
            <a:rPr lang="en-US" sz="1800" dirty="0" smtClean="0"/>
            <a:t>Program policy on how families contribute to child’s learning and development goals and share child interests at least once a year.</a:t>
          </a:r>
        </a:p>
      </dgm:t>
    </dgm:pt>
    <dgm:pt modelId="{51354BC1-0BFF-4D5E-82AD-F9F2208D167B}" type="parTrans" cxnId="{B8BB1B40-ABB1-4492-B38E-134479DC826E}">
      <dgm:prSet/>
      <dgm:spPr/>
      <dgm:t>
        <a:bodyPr/>
        <a:lstStyle/>
        <a:p>
          <a:endParaRPr lang="en-US"/>
        </a:p>
      </dgm:t>
    </dgm:pt>
    <dgm:pt modelId="{0A3BCD7D-668E-45FF-9E33-98F4E0E93103}" type="sibTrans" cxnId="{B8BB1B40-ABB1-4492-B38E-134479DC826E}">
      <dgm:prSet/>
      <dgm:spPr/>
      <dgm:t>
        <a:bodyPr/>
        <a:lstStyle/>
        <a:p>
          <a:endParaRPr lang="en-US"/>
        </a:p>
      </dgm:t>
    </dgm:pt>
    <dgm:pt modelId="{9D5ACBEB-96B5-4652-9030-10DAF73A01B1}">
      <dgm:prSet custT="1"/>
      <dgm:spPr/>
      <dgm:t>
        <a:bodyPr/>
        <a:lstStyle/>
        <a:p>
          <a:r>
            <a:rPr lang="en-US" sz="1800" dirty="0" smtClean="0"/>
            <a:t>Program policy on connecting families to resources they may need to understand information.</a:t>
          </a:r>
        </a:p>
      </dgm:t>
    </dgm:pt>
    <dgm:pt modelId="{BB54DBC2-1AA3-4D35-BEE9-F1EFB68771B8}" type="parTrans" cxnId="{65A3BDE9-C130-42EE-9919-9D7A715DA571}">
      <dgm:prSet/>
      <dgm:spPr/>
      <dgm:t>
        <a:bodyPr/>
        <a:lstStyle/>
        <a:p>
          <a:endParaRPr lang="en-US"/>
        </a:p>
      </dgm:t>
    </dgm:pt>
    <dgm:pt modelId="{1408B71C-C110-4AE7-A691-FE47B36C2E1B}" type="sibTrans" cxnId="{65A3BDE9-C130-42EE-9919-9D7A715DA571}">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B8BB1B40-ABB1-4492-B38E-134479DC826E}" srcId="{5EE33059-618B-544F-824E-3AD0CD43118B}" destId="{9B1F05E5-B029-44C7-8CC9-86AEB146D43B}" srcOrd="1" destOrd="0" parTransId="{51354BC1-0BFF-4D5E-82AD-F9F2208D167B}" sibTransId="{0A3BCD7D-668E-45FF-9E33-98F4E0E93103}"/>
    <dgm:cxn modelId="{F0D3F744-9226-42A7-96C4-147B5012452E}" type="presOf" srcId="{A4271B27-25EF-EF43-8871-0F356A1B5E43}" destId="{906C1F50-CA77-634E-9691-F29D4FC9F4AC}" srcOrd="0" destOrd="0" presId="urn:microsoft.com/office/officeart/2005/8/layout/vList6"/>
    <dgm:cxn modelId="{3E5E536B-456A-405C-AA8E-F15C176C2981}" type="presOf" srcId="{9D5ACBEB-96B5-4652-9030-10DAF73A01B1}" destId="{6E37CCFF-3A23-0642-9D00-EEF96B54ED0C}" srcOrd="0" destOrd="1" presId="urn:microsoft.com/office/officeart/2005/8/layout/vList6"/>
    <dgm:cxn modelId="{BEB628E6-E2E3-4404-A59F-E992D8ACA96E}" srcId="{D715BB17-1654-6E40-A04A-C8A92CCDFBC8}" destId="{ADF23380-73E7-49AE-95FB-0DC2CB75ACC3}" srcOrd="1" destOrd="0" parTransId="{58DD26BE-42DC-4E88-BB53-9D871FF88A31}" sibTransId="{9D9017DE-35EE-4842-A29A-7BC2D0B59DDF}"/>
    <dgm:cxn modelId="{21FFD7AA-1764-4AE6-B17B-A96107BEFA6B}" type="presOf" srcId="{C8F01D3C-9142-FB44-BE51-94470A5DAB50}" destId="{57A0C2F8-366D-BA47-B066-6BEF5ADF767A}" srcOrd="0" destOrd="0" presId="urn:microsoft.com/office/officeart/2005/8/layout/vList6"/>
    <dgm:cxn modelId="{F9BD7571-ADDB-43E7-9274-881A3E27A698}" type="presOf" srcId="{066A7990-AD35-3D42-A854-B39CAC6135D9}" destId="{4EAFE5B6-71B7-0B41-82EC-D08FCC16EF5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BAA29FA-47CE-4C34-9DF4-C76600173669}" type="presOf" srcId="{ADF23380-73E7-49AE-95FB-0DC2CB75ACC3}" destId="{4A3026D2-0489-BC42-948D-1014A8B91B65}" srcOrd="0" destOrd="1" presId="urn:microsoft.com/office/officeart/2005/8/layout/vList6"/>
    <dgm:cxn modelId="{0D938E5D-708C-4631-B72A-01AF19E77EBA}"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E1B4C28C-8470-41D7-8919-AD1196FA2387}" type="presOf" srcId="{D715BB17-1654-6E40-A04A-C8A92CCDFBC8}" destId="{0F246E25-F403-5548-AF57-6DDA04A5A6A2}" srcOrd="0" destOrd="0" presId="urn:microsoft.com/office/officeart/2005/8/layout/vList6"/>
    <dgm:cxn modelId="{7BC91F22-A611-4616-AFEB-340F2236955A}" type="presOf" srcId="{9B1F05E5-B029-44C7-8CC9-86AEB146D43B}" destId="{57A0C2F8-366D-BA47-B066-6BEF5ADF767A}" srcOrd="0" destOrd="1" presId="urn:microsoft.com/office/officeart/2005/8/layout/vList6"/>
    <dgm:cxn modelId="{44AD79BF-A0B1-4C36-97D3-32F809CB1109}" type="presOf" srcId="{40AD2A2B-7EEC-4E48-A9F9-2D301F90A22F}" destId="{6E37CCFF-3A23-0642-9D00-EEF96B54ED0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E956A001-8344-4711-B386-D928A04DD7FD}" type="presOf" srcId="{D0D01A6E-9679-7942-9CD5-8F0CD00C1FE2}" destId="{4A3026D2-0489-BC42-948D-1014A8B91B65}" srcOrd="0" destOrd="0" presId="urn:microsoft.com/office/officeart/2005/8/layout/vList6"/>
    <dgm:cxn modelId="{65A3BDE9-C130-42EE-9919-9D7A715DA571}" srcId="{066A7990-AD35-3D42-A854-B39CAC6135D9}" destId="{9D5ACBEB-96B5-4652-9030-10DAF73A01B1}" srcOrd="1" destOrd="0" parTransId="{BB54DBC2-1AA3-4D35-BEE9-F1EFB68771B8}" sibTransId="{1408B71C-C110-4AE7-A691-FE47B36C2E1B}"/>
    <dgm:cxn modelId="{A7D96EE8-AC6D-8942-9440-AF683E368D41}" srcId="{A4271B27-25EF-EF43-8871-0F356A1B5E43}" destId="{066A7990-AD35-3D42-A854-B39CAC6135D9}" srcOrd="2" destOrd="0" parTransId="{ACE52219-4B00-1D4E-8D12-04D3D10D5162}" sibTransId="{49055C0E-90F6-4B4A-8124-A1EE246ECB76}"/>
    <dgm:cxn modelId="{665B303C-0D5F-4956-82B8-716D0BFF09F9}" type="presParOf" srcId="{906C1F50-CA77-634E-9691-F29D4FC9F4AC}" destId="{142ABCC6-5E41-4A45-B444-6E2206D5BE05}" srcOrd="0" destOrd="0" presId="urn:microsoft.com/office/officeart/2005/8/layout/vList6"/>
    <dgm:cxn modelId="{A9F586D0-6CC0-4866-A566-AA1FC6E000DA}" type="presParOf" srcId="{142ABCC6-5E41-4A45-B444-6E2206D5BE05}" destId="{0F246E25-F403-5548-AF57-6DDA04A5A6A2}" srcOrd="0" destOrd="0" presId="urn:microsoft.com/office/officeart/2005/8/layout/vList6"/>
    <dgm:cxn modelId="{5D8AFB4F-70E8-4521-8BD1-8CE18A743005}" type="presParOf" srcId="{142ABCC6-5E41-4A45-B444-6E2206D5BE05}" destId="{4A3026D2-0489-BC42-948D-1014A8B91B65}" srcOrd="1" destOrd="0" presId="urn:microsoft.com/office/officeart/2005/8/layout/vList6"/>
    <dgm:cxn modelId="{AEE54F2C-574A-4C14-911F-7DFA65EEB73A}" type="presParOf" srcId="{906C1F50-CA77-634E-9691-F29D4FC9F4AC}" destId="{A8AC7BFF-4C1C-684E-A61E-301854006E4C}" srcOrd="1" destOrd="0" presId="urn:microsoft.com/office/officeart/2005/8/layout/vList6"/>
    <dgm:cxn modelId="{A3B0CB2C-16A2-46D8-ACE1-B9B84F1CB5D6}" type="presParOf" srcId="{906C1F50-CA77-634E-9691-F29D4FC9F4AC}" destId="{BEC9E9B9-33EA-314F-B9D1-359E56D852AA}" srcOrd="2" destOrd="0" presId="urn:microsoft.com/office/officeart/2005/8/layout/vList6"/>
    <dgm:cxn modelId="{962ED8F9-3EBB-4BAF-8D5F-EE088FE42179}" type="presParOf" srcId="{BEC9E9B9-33EA-314F-B9D1-359E56D852AA}" destId="{D896B76E-32EB-1140-B9DC-F57950572393}" srcOrd="0" destOrd="0" presId="urn:microsoft.com/office/officeart/2005/8/layout/vList6"/>
    <dgm:cxn modelId="{974508B9-122A-4058-9C35-50A7A264A733}" type="presParOf" srcId="{BEC9E9B9-33EA-314F-B9D1-359E56D852AA}" destId="{57A0C2F8-366D-BA47-B066-6BEF5ADF767A}" srcOrd="1" destOrd="0" presId="urn:microsoft.com/office/officeart/2005/8/layout/vList6"/>
    <dgm:cxn modelId="{508561A2-E78E-42CB-9517-A6BE21E381BC}" type="presParOf" srcId="{906C1F50-CA77-634E-9691-F29D4FC9F4AC}" destId="{6702E53F-76E0-AD46-9052-BF399DC9ED74}" srcOrd="3" destOrd="0" presId="urn:microsoft.com/office/officeart/2005/8/layout/vList6"/>
    <dgm:cxn modelId="{4CCE8594-F4C8-4CE7-8561-CF9344A4F3E5}" type="presParOf" srcId="{906C1F50-CA77-634E-9691-F29D4FC9F4AC}" destId="{2C1B8258-F120-7541-AE2F-0C266E05ED5B}" srcOrd="4" destOrd="0" presId="urn:microsoft.com/office/officeart/2005/8/layout/vList6"/>
    <dgm:cxn modelId="{ABE53E8A-465E-4566-95E7-835CEF136896}" type="presParOf" srcId="{2C1B8258-F120-7541-AE2F-0C266E05ED5B}" destId="{4EAFE5B6-71B7-0B41-82EC-D08FCC16EF5A}" srcOrd="0" destOrd="0" presId="urn:microsoft.com/office/officeart/2005/8/layout/vList6"/>
    <dgm:cxn modelId="{653B4839-DDDA-401D-8376-0B158DA832B3}"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The program encourages all families to visit and observe at any time.</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The program learns about all families’ cultural backgrounds, traditions, beliefs, home language, and interests, and requests ideas and/or suggestions from families for activities.</a:t>
          </a:r>
          <a:endParaRPr lang="en-US" sz="18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The program encourages families to assist or lead in planning and conducting special activities to share their cultural backgrounds, traditions, beliefs, home language, interests, and abilities.</a:t>
          </a:r>
          <a:endParaRPr lang="en-US" sz="18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0400364C-DB04-437C-9C1A-2C70EAB0589D}" srcId="{066A7990-AD35-3D42-A854-B39CAC6135D9}" destId="{64CD9FCE-F3D0-43DA-82D4-E9186BF628C3}" srcOrd="0" destOrd="0" parTransId="{07E0B334-7A66-4B4E-A364-88409B79A27F}" sibTransId="{FD891190-4B07-4016-817B-3451B7D75B99}"/>
    <dgm:cxn modelId="{FD2F9016-F37F-9443-A693-BECAEF3F9E0C}" srcId="{D715BB17-1654-6E40-A04A-C8A92CCDFBC8}" destId="{D0D01A6E-9679-7942-9CD5-8F0CD00C1FE2}" srcOrd="0" destOrd="0" parTransId="{DAEF57AF-B160-9E48-8569-7046408EF812}" sibTransId="{7205EAD3-F987-044D-BA3A-9F243CBCF926}"/>
    <dgm:cxn modelId="{1FA66372-1BE9-4977-B4F4-1918168257BD}" type="presOf" srcId="{C717A3AD-D74A-40DA-BA08-D4E547DFC650}" destId="{57A0C2F8-366D-BA47-B066-6BEF5ADF767A}" srcOrd="0" destOrd="0" presId="urn:microsoft.com/office/officeart/2005/8/layout/vList6"/>
    <dgm:cxn modelId="{5AC855EC-5DCE-4244-99C6-FC83695B64B3}"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08B30CC4-DF98-4359-A1EF-8D848749C182}" type="presOf" srcId="{5EE33059-618B-544F-824E-3AD0CD43118B}" destId="{D896B76E-32EB-1140-B9DC-F57950572393}" srcOrd="0" destOrd="0" presId="urn:microsoft.com/office/officeart/2005/8/layout/vList6"/>
    <dgm:cxn modelId="{6AC85990-D2BB-4545-958A-9A12274B8A4D}" type="presOf" srcId="{D715BB17-1654-6E40-A04A-C8A92CCDFBC8}" destId="{0F246E25-F403-5548-AF57-6DDA04A5A6A2}" srcOrd="0" destOrd="0" presId="urn:microsoft.com/office/officeart/2005/8/layout/vList6"/>
    <dgm:cxn modelId="{AA3C6942-C223-4D38-9C48-0C83B9CDD870}" type="presOf" srcId="{D0D01A6E-9679-7942-9CD5-8F0CD00C1FE2}" destId="{4A3026D2-0489-BC42-948D-1014A8B91B65}" srcOrd="0" destOrd="0" presId="urn:microsoft.com/office/officeart/2005/8/layout/vList6"/>
    <dgm:cxn modelId="{BF98DD49-34A6-452E-BB11-89B3FD872305}"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EF32C25-EA06-4A54-B2DC-EB6CA27FA936}" type="presOf" srcId="{64CD9FCE-F3D0-43DA-82D4-E9186BF628C3}" destId="{6E37CCFF-3A23-0642-9D00-EEF96B54ED0C}" srcOrd="0" destOrd="0" presId="urn:microsoft.com/office/officeart/2005/8/layout/vList6"/>
    <dgm:cxn modelId="{BF75C4BE-5989-44E9-AC2B-87DD4DAF20D1}" srcId="{5EE33059-618B-544F-824E-3AD0CD43118B}" destId="{C717A3AD-D74A-40DA-BA08-D4E547DFC650}" srcOrd="0" destOrd="0" parTransId="{77E19E0E-9517-431D-8815-A26A93737A15}" sibTransId="{3E35F514-B7E4-4A24-B9CE-30B4A1C2928E}"/>
    <dgm:cxn modelId="{903F2DBC-374D-4C7D-A0DA-7531CC7750A7}" type="presParOf" srcId="{906C1F50-CA77-634E-9691-F29D4FC9F4AC}" destId="{142ABCC6-5E41-4A45-B444-6E2206D5BE05}" srcOrd="0" destOrd="0" presId="urn:microsoft.com/office/officeart/2005/8/layout/vList6"/>
    <dgm:cxn modelId="{D23B2B20-548E-4EF1-87A0-7F1578E248D0}" type="presParOf" srcId="{142ABCC6-5E41-4A45-B444-6E2206D5BE05}" destId="{0F246E25-F403-5548-AF57-6DDA04A5A6A2}" srcOrd="0" destOrd="0" presId="urn:microsoft.com/office/officeart/2005/8/layout/vList6"/>
    <dgm:cxn modelId="{552B570A-7835-47AA-86B5-7FD1115C1353}" type="presParOf" srcId="{142ABCC6-5E41-4A45-B444-6E2206D5BE05}" destId="{4A3026D2-0489-BC42-948D-1014A8B91B65}" srcOrd="1" destOrd="0" presId="urn:microsoft.com/office/officeart/2005/8/layout/vList6"/>
    <dgm:cxn modelId="{4F6F39FB-BA5A-46F2-8AB9-7864F785BBCB}" type="presParOf" srcId="{906C1F50-CA77-634E-9691-F29D4FC9F4AC}" destId="{A8AC7BFF-4C1C-684E-A61E-301854006E4C}" srcOrd="1" destOrd="0" presId="urn:microsoft.com/office/officeart/2005/8/layout/vList6"/>
    <dgm:cxn modelId="{76EEA066-71C4-42E9-9DE2-13ADBA0F9D5B}" type="presParOf" srcId="{906C1F50-CA77-634E-9691-F29D4FC9F4AC}" destId="{BEC9E9B9-33EA-314F-B9D1-359E56D852AA}" srcOrd="2" destOrd="0" presId="urn:microsoft.com/office/officeart/2005/8/layout/vList6"/>
    <dgm:cxn modelId="{08129CA4-62BE-4E4C-8B87-E3D29E506D93}" type="presParOf" srcId="{BEC9E9B9-33EA-314F-B9D1-359E56D852AA}" destId="{D896B76E-32EB-1140-B9DC-F57950572393}" srcOrd="0" destOrd="0" presId="urn:microsoft.com/office/officeart/2005/8/layout/vList6"/>
    <dgm:cxn modelId="{78188187-F7AE-4C04-8315-3FA47AE416EE}" type="presParOf" srcId="{BEC9E9B9-33EA-314F-B9D1-359E56D852AA}" destId="{57A0C2F8-366D-BA47-B066-6BEF5ADF767A}" srcOrd="1" destOrd="0" presId="urn:microsoft.com/office/officeart/2005/8/layout/vList6"/>
    <dgm:cxn modelId="{CA711107-8F72-4139-9A7B-329FA7504F37}" type="presParOf" srcId="{906C1F50-CA77-634E-9691-F29D4FC9F4AC}" destId="{6702E53F-76E0-AD46-9052-BF399DC9ED74}" srcOrd="3" destOrd="0" presId="urn:microsoft.com/office/officeart/2005/8/layout/vList6"/>
    <dgm:cxn modelId="{7163EF28-C5BD-44C1-8C88-F2BF93B3115D}" type="presParOf" srcId="{906C1F50-CA77-634E-9691-F29D4FC9F4AC}" destId="{2C1B8258-F120-7541-AE2F-0C266E05ED5B}" srcOrd="4" destOrd="0" presId="urn:microsoft.com/office/officeart/2005/8/layout/vList6"/>
    <dgm:cxn modelId="{A3562041-50E9-4A64-A46B-EE42F23FBD5E}" type="presParOf" srcId="{2C1B8258-F120-7541-AE2F-0C266E05ED5B}" destId="{4EAFE5B6-71B7-0B41-82EC-D08FCC16EF5A}" srcOrd="0" destOrd="0" presId="urn:microsoft.com/office/officeart/2005/8/layout/vList6"/>
    <dgm:cxn modelId="{E4059A4E-6848-4DA6-98CE-53482DF082E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#5 on the QRIS Family Survey.</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#6 on the QRIS Family Survey.</a:t>
          </a:r>
          <a:endParaRPr lang="en-US" sz="18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#7 on the QRIS Family Survey.</a:t>
          </a:r>
          <a:endParaRPr lang="en-US" sz="18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EB922944-A1DB-4E0C-B9C2-9394536A9C77}">
      <dgm:prSet custT="1"/>
      <dgm:spPr/>
      <dgm:t>
        <a:bodyPr/>
        <a:lstStyle/>
        <a:p>
          <a:r>
            <a:rPr lang="en-US" sz="1800" dirty="0" smtClean="0"/>
            <a:t>Written example of an activity suggested or led by a family.</a:t>
          </a:r>
        </a:p>
      </dgm:t>
    </dgm:pt>
    <dgm:pt modelId="{F2BBAB2D-BCE7-4714-BF1C-FDF97E22BE6B}" type="parTrans" cxnId="{D2CB9119-AF27-4A0D-9F26-A396F6DE90C0}">
      <dgm:prSet/>
      <dgm:spPr/>
      <dgm:t>
        <a:bodyPr/>
        <a:lstStyle/>
        <a:p>
          <a:endParaRPr lang="en-US"/>
        </a:p>
      </dgm:t>
    </dgm:pt>
    <dgm:pt modelId="{0E9CA844-8D34-40E7-9650-93D82DB87DAE}" type="sibTrans" cxnId="{D2CB9119-AF27-4A0D-9F26-A396F6DE90C0}">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57F01FE4-DF97-4847-B1D6-16442AC3C827}" type="presOf" srcId="{C717A3AD-D74A-40DA-BA08-D4E547DFC650}" destId="{57A0C2F8-366D-BA47-B066-6BEF5ADF767A}"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0400364C-DB04-437C-9C1A-2C70EAB0589D}" srcId="{066A7990-AD35-3D42-A854-B39CAC6135D9}" destId="{64CD9FCE-F3D0-43DA-82D4-E9186BF628C3}" srcOrd="0" destOrd="0" parTransId="{07E0B334-7A66-4B4E-A364-88409B79A27F}" sibTransId="{FD891190-4B07-4016-817B-3451B7D75B99}"/>
    <dgm:cxn modelId="{FD2F9016-F37F-9443-A693-BECAEF3F9E0C}" srcId="{D715BB17-1654-6E40-A04A-C8A92CCDFBC8}" destId="{D0D01A6E-9679-7942-9CD5-8F0CD00C1FE2}" srcOrd="0" destOrd="0" parTransId="{DAEF57AF-B160-9E48-8569-7046408EF812}" sibTransId="{7205EAD3-F987-044D-BA3A-9F243CBCF926}"/>
    <dgm:cxn modelId="{547FD238-C9ED-49C5-8D9F-D99DAE9AB6CD}" type="presOf" srcId="{EB922944-A1DB-4E0C-B9C2-9394536A9C77}" destId="{6E37CCFF-3A23-0642-9D00-EEF96B54ED0C}" srcOrd="0" destOrd="1" presId="urn:microsoft.com/office/officeart/2005/8/layout/vList6"/>
    <dgm:cxn modelId="{EAABAAF0-D20E-467B-8753-5CC400BAA915}" type="presOf" srcId="{D715BB17-1654-6E40-A04A-C8A92CCDFBC8}" destId="{0F246E25-F403-5548-AF57-6DDA04A5A6A2}" srcOrd="0" destOrd="0" presId="urn:microsoft.com/office/officeart/2005/8/layout/vList6"/>
    <dgm:cxn modelId="{C2988AFF-8B4B-464B-872B-A426CED602FD}" type="presOf" srcId="{A4271B27-25EF-EF43-8871-0F356A1B5E43}" destId="{906C1F50-CA77-634E-9691-F29D4FC9F4AC}" srcOrd="0" destOrd="0" presId="urn:microsoft.com/office/officeart/2005/8/layout/vList6"/>
    <dgm:cxn modelId="{CE64E876-C61E-4CDE-AA9C-2F97390ED23E}" type="presOf" srcId="{5EE33059-618B-544F-824E-3AD0CD43118B}" destId="{D896B76E-32EB-1140-B9DC-F57950572393}"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B3F39B2E-6C03-4018-89D6-C8BFB31E074E}" type="presOf" srcId="{D0D01A6E-9679-7942-9CD5-8F0CD00C1FE2}" destId="{4A3026D2-0489-BC42-948D-1014A8B91B65}" srcOrd="0" destOrd="0" presId="urn:microsoft.com/office/officeart/2005/8/layout/vList6"/>
    <dgm:cxn modelId="{9B063748-DF88-4F22-BAD5-CE4833AB504A}" type="presOf" srcId="{066A7990-AD35-3D42-A854-B39CAC6135D9}" destId="{4EAFE5B6-71B7-0B41-82EC-D08FCC16EF5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BF75C4BE-5989-44E9-AC2B-87DD4DAF20D1}" srcId="{5EE33059-618B-544F-824E-3AD0CD43118B}" destId="{C717A3AD-D74A-40DA-BA08-D4E547DFC650}" srcOrd="0" destOrd="0" parTransId="{77E19E0E-9517-431D-8815-A26A93737A15}" sibTransId="{3E35F514-B7E4-4A24-B9CE-30B4A1C2928E}"/>
    <dgm:cxn modelId="{D41406C2-62B5-40D7-B859-773EB970D8CE}" type="presOf" srcId="{64CD9FCE-F3D0-43DA-82D4-E9186BF628C3}" destId="{6E37CCFF-3A23-0642-9D00-EEF96B54ED0C}" srcOrd="0" destOrd="0" presId="urn:microsoft.com/office/officeart/2005/8/layout/vList6"/>
    <dgm:cxn modelId="{D2CB9119-AF27-4A0D-9F26-A396F6DE90C0}" srcId="{066A7990-AD35-3D42-A854-B39CAC6135D9}" destId="{EB922944-A1DB-4E0C-B9C2-9394536A9C77}" srcOrd="1" destOrd="0" parTransId="{F2BBAB2D-BCE7-4714-BF1C-FDF97E22BE6B}" sibTransId="{0E9CA844-8D34-40E7-9650-93D82DB87DAE}"/>
    <dgm:cxn modelId="{3D60892C-AE7F-4813-BE19-1C6D268666C7}" type="presParOf" srcId="{906C1F50-CA77-634E-9691-F29D4FC9F4AC}" destId="{142ABCC6-5E41-4A45-B444-6E2206D5BE05}" srcOrd="0" destOrd="0" presId="urn:microsoft.com/office/officeart/2005/8/layout/vList6"/>
    <dgm:cxn modelId="{A42F1531-8C1C-4D1F-BEA9-56DADFE630C9}" type="presParOf" srcId="{142ABCC6-5E41-4A45-B444-6E2206D5BE05}" destId="{0F246E25-F403-5548-AF57-6DDA04A5A6A2}" srcOrd="0" destOrd="0" presId="urn:microsoft.com/office/officeart/2005/8/layout/vList6"/>
    <dgm:cxn modelId="{68B74B51-D16B-4E94-8BAE-6D0F1FD87C8D}" type="presParOf" srcId="{142ABCC6-5E41-4A45-B444-6E2206D5BE05}" destId="{4A3026D2-0489-BC42-948D-1014A8B91B65}" srcOrd="1" destOrd="0" presId="urn:microsoft.com/office/officeart/2005/8/layout/vList6"/>
    <dgm:cxn modelId="{E7F8CC6B-89A4-4D53-A9F7-4CE4ECB19BE9}" type="presParOf" srcId="{906C1F50-CA77-634E-9691-F29D4FC9F4AC}" destId="{A8AC7BFF-4C1C-684E-A61E-301854006E4C}" srcOrd="1" destOrd="0" presId="urn:microsoft.com/office/officeart/2005/8/layout/vList6"/>
    <dgm:cxn modelId="{00C129BD-329D-445E-ACE5-EEB96DF68F59}" type="presParOf" srcId="{906C1F50-CA77-634E-9691-F29D4FC9F4AC}" destId="{BEC9E9B9-33EA-314F-B9D1-359E56D852AA}" srcOrd="2" destOrd="0" presId="urn:microsoft.com/office/officeart/2005/8/layout/vList6"/>
    <dgm:cxn modelId="{F5CCCAF8-F446-4BDA-92A6-20FC4704CBA4}" type="presParOf" srcId="{BEC9E9B9-33EA-314F-B9D1-359E56D852AA}" destId="{D896B76E-32EB-1140-B9DC-F57950572393}" srcOrd="0" destOrd="0" presId="urn:microsoft.com/office/officeart/2005/8/layout/vList6"/>
    <dgm:cxn modelId="{21D378D8-2173-48EC-B241-73F835F8F64D}" type="presParOf" srcId="{BEC9E9B9-33EA-314F-B9D1-359E56D852AA}" destId="{57A0C2F8-366D-BA47-B066-6BEF5ADF767A}" srcOrd="1" destOrd="0" presId="urn:microsoft.com/office/officeart/2005/8/layout/vList6"/>
    <dgm:cxn modelId="{DEEE9234-5BA0-41A1-9E67-DE50390BE38A}" type="presParOf" srcId="{906C1F50-CA77-634E-9691-F29D4FC9F4AC}" destId="{6702E53F-76E0-AD46-9052-BF399DC9ED74}" srcOrd="3" destOrd="0" presId="urn:microsoft.com/office/officeart/2005/8/layout/vList6"/>
    <dgm:cxn modelId="{344E550B-E5AB-495F-9655-2B6022F36E6F}" type="presParOf" srcId="{906C1F50-CA77-634E-9691-F29D4FC9F4AC}" destId="{2C1B8258-F120-7541-AE2F-0C266E05ED5B}" srcOrd="4" destOrd="0" presId="urn:microsoft.com/office/officeart/2005/8/layout/vList6"/>
    <dgm:cxn modelId="{1A52D8DD-B714-4915-8B76-F2670CB41407}" type="presParOf" srcId="{2C1B8258-F120-7541-AE2F-0C266E05ED5B}" destId="{4EAFE5B6-71B7-0B41-82EC-D08FCC16EF5A}" srcOrd="0" destOrd="0" presId="urn:microsoft.com/office/officeart/2005/8/layout/vList6"/>
    <dgm:cxn modelId="{D2C5C493-A01F-4F98-9BBA-ECA6423FAAA9}"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The program provides current information for families about educational opportunities available in the community.</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1800" dirty="0" smtClean="0"/>
            <a:t>The program provides basic information about resources in the community, including those focusing on health, mental health, services for children with disabilities, and social services.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The program helps families to locate and use specific community resources as needed.</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507"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2144ABF6-DD75-41FD-B0A8-1AEE1DB79B19}" type="presOf" srcId="{D715BB17-1654-6E40-A04A-C8A92CCDFBC8}" destId="{0F246E25-F403-5548-AF57-6DDA04A5A6A2}"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583B1C0C-7D39-4ADC-BB9E-FC73B509EE8C}" type="presOf" srcId="{C8F01D3C-9142-FB44-BE51-94470A5DAB50}" destId="{57A0C2F8-366D-BA47-B066-6BEF5ADF767A}" srcOrd="0" destOrd="0" presId="urn:microsoft.com/office/officeart/2005/8/layout/vList6"/>
    <dgm:cxn modelId="{D24C0316-2529-41B3-B77D-D5B02676C16B}" type="presOf" srcId="{A4271B27-25EF-EF43-8871-0F356A1B5E43}" destId="{906C1F50-CA77-634E-9691-F29D4FC9F4AC}" srcOrd="0" destOrd="0" presId="urn:microsoft.com/office/officeart/2005/8/layout/vList6"/>
    <dgm:cxn modelId="{B094AB87-8653-415A-AE68-DEA0EF660688}" type="presOf" srcId="{5EE33059-618B-544F-824E-3AD0CD43118B}" destId="{D896B76E-32EB-1140-B9DC-F57950572393}" srcOrd="0" destOrd="0" presId="urn:microsoft.com/office/officeart/2005/8/layout/vList6"/>
    <dgm:cxn modelId="{A839766F-01A6-4223-B2AF-885FB40FBA62}" type="presOf" srcId="{D0D01A6E-9679-7942-9CD5-8F0CD00C1FE2}" destId="{4A3026D2-0489-BC42-948D-1014A8B91B65}" srcOrd="0" destOrd="0" presId="urn:microsoft.com/office/officeart/2005/8/layout/vList6"/>
    <dgm:cxn modelId="{AD4A0C31-720E-4392-8E14-5D032856F507}" type="presOf" srcId="{066A7990-AD35-3D42-A854-B39CAC6135D9}" destId="{4EAFE5B6-71B7-0B41-82EC-D08FCC16EF5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BCBA5E8-EF88-EC49-ADBB-492E4A311C29}" srcId="{066A7990-AD35-3D42-A854-B39CAC6135D9}" destId="{40AD2A2B-7EEC-4E48-A9F9-2D301F90A22F}" srcOrd="0" destOrd="0" parTransId="{9AE78C7B-6189-1845-8D14-A90975B7CCE3}" sibTransId="{D9263F63-EC52-4146-8AE6-E4DF563EC4A2}"/>
    <dgm:cxn modelId="{C3D82A46-19E7-4D85-9DCD-0E3D5AE6A64E}" type="presOf" srcId="{40AD2A2B-7EEC-4E48-A9F9-2D301F90A22F}" destId="{6E37CCFF-3A23-0642-9D00-EEF96B54ED0C}" srcOrd="0" destOrd="0" presId="urn:microsoft.com/office/officeart/2005/8/layout/vList6"/>
    <dgm:cxn modelId="{F6FE3864-DCED-4E22-A218-0533387A0940}" type="presParOf" srcId="{906C1F50-CA77-634E-9691-F29D4FC9F4AC}" destId="{142ABCC6-5E41-4A45-B444-6E2206D5BE05}" srcOrd="0" destOrd="0" presId="urn:microsoft.com/office/officeart/2005/8/layout/vList6"/>
    <dgm:cxn modelId="{44DDF9D6-8BBE-42E0-9E76-79EC0DA8C888}" type="presParOf" srcId="{142ABCC6-5E41-4A45-B444-6E2206D5BE05}" destId="{0F246E25-F403-5548-AF57-6DDA04A5A6A2}" srcOrd="0" destOrd="0" presId="urn:microsoft.com/office/officeart/2005/8/layout/vList6"/>
    <dgm:cxn modelId="{138509EB-5481-420F-91C1-2673653C10E2}" type="presParOf" srcId="{142ABCC6-5E41-4A45-B444-6E2206D5BE05}" destId="{4A3026D2-0489-BC42-948D-1014A8B91B65}" srcOrd="1" destOrd="0" presId="urn:microsoft.com/office/officeart/2005/8/layout/vList6"/>
    <dgm:cxn modelId="{2E88D54B-6906-4D02-A91C-3F5349A74CDF}" type="presParOf" srcId="{906C1F50-CA77-634E-9691-F29D4FC9F4AC}" destId="{A8AC7BFF-4C1C-684E-A61E-301854006E4C}" srcOrd="1" destOrd="0" presId="urn:microsoft.com/office/officeart/2005/8/layout/vList6"/>
    <dgm:cxn modelId="{A19C1906-776A-46F5-867C-44A5D0347A3F}" type="presParOf" srcId="{906C1F50-CA77-634E-9691-F29D4FC9F4AC}" destId="{BEC9E9B9-33EA-314F-B9D1-359E56D852AA}" srcOrd="2" destOrd="0" presId="urn:microsoft.com/office/officeart/2005/8/layout/vList6"/>
    <dgm:cxn modelId="{5035F65E-D34C-4220-B1A7-533BE0CC1396}" type="presParOf" srcId="{BEC9E9B9-33EA-314F-B9D1-359E56D852AA}" destId="{D896B76E-32EB-1140-B9DC-F57950572393}" srcOrd="0" destOrd="0" presId="urn:microsoft.com/office/officeart/2005/8/layout/vList6"/>
    <dgm:cxn modelId="{F3A95A8B-869F-4B9B-BCA6-77F54BA7C7FE}" type="presParOf" srcId="{BEC9E9B9-33EA-314F-B9D1-359E56D852AA}" destId="{57A0C2F8-366D-BA47-B066-6BEF5ADF767A}" srcOrd="1" destOrd="0" presId="urn:microsoft.com/office/officeart/2005/8/layout/vList6"/>
    <dgm:cxn modelId="{AEAFD7D8-357F-46ED-9C84-5B64A2DD1890}" type="presParOf" srcId="{906C1F50-CA77-634E-9691-F29D4FC9F4AC}" destId="{6702E53F-76E0-AD46-9052-BF399DC9ED74}" srcOrd="3" destOrd="0" presId="urn:microsoft.com/office/officeart/2005/8/layout/vList6"/>
    <dgm:cxn modelId="{9370AE03-C9E4-4CD5-8BB4-8C23D72C27C9}" type="presParOf" srcId="{906C1F50-CA77-634E-9691-F29D4FC9F4AC}" destId="{2C1B8258-F120-7541-AE2F-0C266E05ED5B}" srcOrd="4" destOrd="0" presId="urn:microsoft.com/office/officeart/2005/8/layout/vList6"/>
    <dgm:cxn modelId="{69945F40-292C-4525-8844-633C3F6055AD}" type="presParOf" srcId="{2C1B8258-F120-7541-AE2F-0C266E05ED5B}" destId="{4EAFE5B6-71B7-0B41-82EC-D08FCC16EF5A}" srcOrd="0" destOrd="0" presId="urn:microsoft.com/office/officeart/2005/8/layout/vList6"/>
    <dgm:cxn modelId="{EE9554E0-A948-469C-A17A-0B4F2DD1C5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#9 on the QRIS Family Survey.</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1800" dirty="0" smtClean="0"/>
            <a:t>Average score of 3 or higher on question #8 on the QRIS Family Survey.</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Written example of providing assistance to families in accessing resources.</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1CC46654-F5C6-4756-AEE7-4FA510A5E216}">
      <dgm:prSet custT="1"/>
      <dgm:spPr/>
      <dgm:t>
        <a:bodyPr/>
        <a:lstStyle/>
        <a:p>
          <a:r>
            <a:rPr lang="en-US" sz="1800" dirty="0"/>
            <a:t>Copy of a </a:t>
          </a:r>
          <a:r>
            <a:rPr lang="en-US" sz="1800" dirty="0" smtClean="0"/>
            <a:t>newsletter or other communication that informs families about educational opportunities.</a:t>
          </a:r>
          <a:endParaRPr lang="en-US" sz="1800" dirty="0"/>
        </a:p>
      </dgm:t>
    </dgm:pt>
    <dgm:pt modelId="{4A08D883-07B1-41C0-BAFE-030B91C06743}" type="parTrans" cxnId="{4583B1F7-13EE-4AE4-B2F9-15BF4B49C752}">
      <dgm:prSet/>
      <dgm:spPr/>
      <dgm:t>
        <a:bodyPr/>
        <a:lstStyle/>
        <a:p>
          <a:endParaRPr lang="en-US"/>
        </a:p>
      </dgm:t>
    </dgm:pt>
    <dgm:pt modelId="{D24BF8B1-66E0-41D6-BE5B-10B15E819DFD}" type="sibTrans" cxnId="{4583B1F7-13EE-4AE4-B2F9-15BF4B49C752}">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507" custLinFactNeighborX="-3658" custLinFactNeighborY="0">
        <dgm:presLayoutVars>
          <dgm:bulletEnabled val="1"/>
        </dgm:presLayoutVars>
      </dgm:prSet>
      <dgm:spPr/>
      <dgm:t>
        <a:bodyPr/>
        <a:lstStyle/>
        <a:p>
          <a:endParaRPr lang="en-US"/>
        </a:p>
      </dgm:t>
    </dgm:pt>
  </dgm:ptLst>
  <dgm:cxnLst>
    <dgm:cxn modelId="{D2573215-F2DC-406D-9159-E02358ECC7B3}" type="presOf" srcId="{A4271B27-25EF-EF43-8871-0F356A1B5E43}" destId="{906C1F50-CA77-634E-9691-F29D4FC9F4AC}"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F6419BDE-5F2E-454E-90C4-6A83A0FCEB24}" type="presOf" srcId="{C8F01D3C-9142-FB44-BE51-94470A5DAB50}" destId="{57A0C2F8-366D-BA47-B066-6BEF5ADF767A}" srcOrd="0" destOrd="0" presId="urn:microsoft.com/office/officeart/2005/8/layout/vList6"/>
    <dgm:cxn modelId="{4583B1F7-13EE-4AE4-B2F9-15BF4B49C752}" srcId="{066A7990-AD35-3D42-A854-B39CAC6135D9}" destId="{1CC46654-F5C6-4756-AEE7-4FA510A5E216}" srcOrd="1" destOrd="0" parTransId="{4A08D883-07B1-41C0-BAFE-030B91C06743}" sibTransId="{D24BF8B1-66E0-41D6-BE5B-10B15E819DFD}"/>
    <dgm:cxn modelId="{FD2F9016-F37F-9443-A693-BECAEF3F9E0C}" srcId="{D715BB17-1654-6E40-A04A-C8A92CCDFBC8}" destId="{D0D01A6E-9679-7942-9CD5-8F0CD00C1FE2}" srcOrd="0" destOrd="0" parTransId="{DAEF57AF-B160-9E48-8569-7046408EF812}" sibTransId="{7205EAD3-F987-044D-BA3A-9F243CBCF926}"/>
    <dgm:cxn modelId="{76D7F805-6ACA-44BE-BEF7-9E61330BFD2F}" type="presOf" srcId="{5EE33059-618B-544F-824E-3AD0CD43118B}" destId="{D896B76E-32EB-1140-B9DC-F57950572393}" srcOrd="0" destOrd="0" presId="urn:microsoft.com/office/officeart/2005/8/layout/vList6"/>
    <dgm:cxn modelId="{608C3419-62BB-4531-9069-E461D30FF603}" type="presOf" srcId="{D0D01A6E-9679-7942-9CD5-8F0CD00C1FE2}" destId="{4A3026D2-0489-BC42-948D-1014A8B91B65}"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2F811C8F-076B-4930-9576-BB4D31B447DC}" type="presOf" srcId="{066A7990-AD35-3D42-A854-B39CAC6135D9}" destId="{4EAFE5B6-71B7-0B41-82EC-D08FCC16EF5A}" srcOrd="0" destOrd="0" presId="urn:microsoft.com/office/officeart/2005/8/layout/vList6"/>
    <dgm:cxn modelId="{CF2D1EB9-74CA-4CE6-AD84-7FE4CF995917}" type="presOf" srcId="{1CC46654-F5C6-4756-AEE7-4FA510A5E216}" destId="{6E37CCFF-3A23-0642-9D00-EEF96B54ED0C}" srcOrd="0" destOrd="1"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8E551EE4-CAF5-4001-B304-650E19C0D3EC}"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C1551D4D-0E35-4ECE-9515-59B8872AA6E0}" type="presOf" srcId="{40AD2A2B-7EEC-4E48-A9F9-2D301F90A22F}" destId="{6E37CCFF-3A23-0642-9D00-EEF96B54ED0C}" srcOrd="0" destOrd="0" presId="urn:microsoft.com/office/officeart/2005/8/layout/vList6"/>
    <dgm:cxn modelId="{E4E86EE2-0E83-4D9D-BE9C-782BA804F501}" type="presParOf" srcId="{906C1F50-CA77-634E-9691-F29D4FC9F4AC}" destId="{142ABCC6-5E41-4A45-B444-6E2206D5BE05}" srcOrd="0" destOrd="0" presId="urn:microsoft.com/office/officeart/2005/8/layout/vList6"/>
    <dgm:cxn modelId="{5AE38DD4-FBF3-4D99-959E-C1F1E0D61062}" type="presParOf" srcId="{142ABCC6-5E41-4A45-B444-6E2206D5BE05}" destId="{0F246E25-F403-5548-AF57-6DDA04A5A6A2}" srcOrd="0" destOrd="0" presId="urn:microsoft.com/office/officeart/2005/8/layout/vList6"/>
    <dgm:cxn modelId="{1D9E46E1-2C81-4BF2-ACF5-8A7E499A21BF}" type="presParOf" srcId="{142ABCC6-5E41-4A45-B444-6E2206D5BE05}" destId="{4A3026D2-0489-BC42-948D-1014A8B91B65}" srcOrd="1" destOrd="0" presId="urn:microsoft.com/office/officeart/2005/8/layout/vList6"/>
    <dgm:cxn modelId="{84FED182-467B-447E-BAB6-D93EDA1F23AF}" type="presParOf" srcId="{906C1F50-CA77-634E-9691-F29D4FC9F4AC}" destId="{A8AC7BFF-4C1C-684E-A61E-301854006E4C}" srcOrd="1" destOrd="0" presId="urn:microsoft.com/office/officeart/2005/8/layout/vList6"/>
    <dgm:cxn modelId="{AA2168A7-363C-46EF-BCC8-B292BDC1FEEA}" type="presParOf" srcId="{906C1F50-CA77-634E-9691-F29D4FC9F4AC}" destId="{BEC9E9B9-33EA-314F-B9D1-359E56D852AA}" srcOrd="2" destOrd="0" presId="urn:microsoft.com/office/officeart/2005/8/layout/vList6"/>
    <dgm:cxn modelId="{E698B63C-E4F8-4BBF-A5F7-80AFAB446FCA}" type="presParOf" srcId="{BEC9E9B9-33EA-314F-B9D1-359E56D852AA}" destId="{D896B76E-32EB-1140-B9DC-F57950572393}" srcOrd="0" destOrd="0" presId="urn:microsoft.com/office/officeart/2005/8/layout/vList6"/>
    <dgm:cxn modelId="{139549CB-5831-408B-B21B-F254306E5B17}" type="presParOf" srcId="{BEC9E9B9-33EA-314F-B9D1-359E56D852AA}" destId="{57A0C2F8-366D-BA47-B066-6BEF5ADF767A}" srcOrd="1" destOrd="0" presId="urn:microsoft.com/office/officeart/2005/8/layout/vList6"/>
    <dgm:cxn modelId="{5FAA9A66-0EC2-436B-8465-A14B349C85A2}" type="presParOf" srcId="{906C1F50-CA77-634E-9691-F29D4FC9F4AC}" destId="{6702E53F-76E0-AD46-9052-BF399DC9ED74}" srcOrd="3" destOrd="0" presId="urn:microsoft.com/office/officeart/2005/8/layout/vList6"/>
    <dgm:cxn modelId="{82CB35F1-95B1-4D47-93BB-EFB1EFFA48E2}" type="presParOf" srcId="{906C1F50-CA77-634E-9691-F29D4FC9F4AC}" destId="{2C1B8258-F120-7541-AE2F-0C266E05ED5B}" srcOrd="4" destOrd="0" presId="urn:microsoft.com/office/officeart/2005/8/layout/vList6"/>
    <dgm:cxn modelId="{DA34D76E-A7FF-460D-853C-9383D0BAF3D1}" type="presParOf" srcId="{2C1B8258-F120-7541-AE2F-0C266E05ED5B}" destId="{4EAFE5B6-71B7-0B41-82EC-D08FCC16EF5A}" srcOrd="0" destOrd="0" presId="urn:microsoft.com/office/officeart/2005/8/layout/vList6"/>
    <dgm:cxn modelId="{885BAA78-63C6-4797-A27D-D5E7C59CBB3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2FF57C-DB7C-4DA4-B9BF-7497C784A856}">
      <dsp:nvSpPr>
        <dsp:cNvPr id="0" name=""/>
        <dsp:cNvSpPr/>
      </dsp:nvSpPr>
      <dsp:spPr>
        <a:xfrm>
          <a:off x="2921855" y="2010083"/>
          <a:ext cx="2695045" cy="26950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Work toward completing the “Family Partnerships” portion of your QRIS Portfolio</a:t>
          </a:r>
          <a:endParaRPr lang="en-US" sz="2400" kern="1200" dirty="0">
            <a:solidFill>
              <a:schemeClr val="tx1"/>
            </a:solidFill>
          </a:endParaRPr>
        </a:p>
      </dsp:txBody>
      <dsp:txXfrm>
        <a:off x="2921855" y="2010083"/>
        <a:ext cx="2695045" cy="2695045"/>
      </dsp:txXfrm>
    </dsp:sp>
    <dsp:sp modelId="{5186B71D-01FE-4DF6-9F7C-77C355D31455}">
      <dsp:nvSpPr>
        <dsp:cNvPr id="0" name=""/>
        <dsp:cNvSpPr/>
      </dsp:nvSpPr>
      <dsp:spPr>
        <a:xfrm rot="12900000">
          <a:off x="1084699" y="1504674"/>
          <a:ext cx="2173778" cy="76808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EA2F8A-8E69-4533-A51A-FC0EDE011A2B}">
      <dsp:nvSpPr>
        <dsp:cNvPr id="0" name=""/>
        <dsp:cNvSpPr/>
      </dsp:nvSpPr>
      <dsp:spPr>
        <a:xfrm>
          <a:off x="1114" y="241187"/>
          <a:ext cx="2560292" cy="204823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lvl="0" algn="ctr" defTabSz="844550">
            <a:lnSpc>
              <a:spcPct val="90000"/>
            </a:lnSpc>
            <a:spcBef>
              <a:spcPct val="0"/>
            </a:spcBef>
            <a:spcAft>
              <a:spcPct val="35000"/>
            </a:spcAft>
          </a:pPr>
          <a:r>
            <a:rPr lang="en-US" sz="1900" kern="1200" dirty="0" smtClean="0">
              <a:solidFill>
                <a:schemeClr val="tx1"/>
              </a:solidFill>
            </a:rPr>
            <a:t>Examine the QRIS Family Partnerships standards and apply the standards in your program</a:t>
          </a:r>
          <a:endParaRPr lang="en-US" sz="1900" kern="1200" dirty="0">
            <a:solidFill>
              <a:schemeClr val="tx1"/>
            </a:solidFill>
          </a:endParaRPr>
        </a:p>
      </dsp:txBody>
      <dsp:txXfrm>
        <a:off x="1114" y="241187"/>
        <a:ext cx="2560292" cy="2048234"/>
      </dsp:txXfrm>
    </dsp:sp>
    <dsp:sp modelId="{4DBE83A5-F7A2-45EA-9691-19E870260D49}">
      <dsp:nvSpPr>
        <dsp:cNvPr id="0" name=""/>
        <dsp:cNvSpPr/>
      </dsp:nvSpPr>
      <dsp:spPr>
        <a:xfrm rot="19500000">
          <a:off x="5280278" y="1504674"/>
          <a:ext cx="2173778" cy="768087"/>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F3EC4D-86A9-416A-AE29-016DB8F31B07}">
      <dsp:nvSpPr>
        <dsp:cNvPr id="0" name=""/>
        <dsp:cNvSpPr/>
      </dsp:nvSpPr>
      <dsp:spPr>
        <a:xfrm>
          <a:off x="5977349" y="241187"/>
          <a:ext cx="2560292" cy="204823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lvl="0" algn="ctr" defTabSz="844550">
            <a:lnSpc>
              <a:spcPct val="90000"/>
            </a:lnSpc>
            <a:spcBef>
              <a:spcPct val="0"/>
            </a:spcBef>
            <a:spcAft>
              <a:spcPct val="35000"/>
            </a:spcAft>
          </a:pPr>
          <a:r>
            <a:rPr lang="en-US" sz="1900" kern="1200" dirty="0" smtClean="0">
              <a:solidFill>
                <a:schemeClr val="tx1"/>
              </a:solidFill>
            </a:rPr>
            <a:t>Discuss program-wide implementation of family partnership policies and procedures, while creating documentation for your QRIS portfolio.</a:t>
          </a:r>
          <a:endParaRPr lang="en-US" sz="1900" kern="1200" dirty="0">
            <a:solidFill>
              <a:schemeClr val="tx1"/>
            </a:solidFill>
          </a:endParaRPr>
        </a:p>
      </dsp:txBody>
      <dsp:txXfrm>
        <a:off x="5977349" y="241187"/>
        <a:ext cx="2560292" cy="204823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71D1A4-3958-4BE5-9770-AB55F4136325}">
      <dsp:nvSpPr>
        <dsp:cNvPr id="0" name=""/>
        <dsp:cNvSpPr/>
      </dsp:nvSpPr>
      <dsp:spPr>
        <a:xfrm>
          <a:off x="3160946" y="0"/>
          <a:ext cx="5044440" cy="1377156"/>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31775" marR="0" lvl="1" indent="-231775" algn="l" defTabSz="914400" eaLnBrk="1" fontAlgn="auto" latinLnBrk="0" hangingPunct="1">
            <a:lnSpc>
              <a:spcPct val="100000"/>
            </a:lnSpc>
            <a:spcBef>
              <a:spcPct val="0"/>
            </a:spcBef>
            <a:spcAft>
              <a:spcPts val="0"/>
            </a:spcAft>
            <a:buClrTx/>
            <a:buSzTx/>
            <a:buFontTx/>
            <a:buChar char="••"/>
            <a:tabLst/>
            <a:defRPr/>
          </a:pPr>
          <a:r>
            <a:rPr lang="en-US" sz="2400" kern="1200" dirty="0" smtClean="0"/>
            <a:t>Programs with multiple classrooms need to submit evidence for each classroom</a:t>
          </a:r>
          <a:endParaRPr lang="en-US" sz="2400" kern="1200" dirty="0"/>
        </a:p>
      </dsp:txBody>
      <dsp:txXfrm>
        <a:off x="3160946" y="0"/>
        <a:ext cx="5044440" cy="1377156"/>
      </dsp:txXfrm>
    </dsp:sp>
    <dsp:sp modelId="{44946FA0-ECE7-4944-88BA-91C26BA55E6C}">
      <dsp:nvSpPr>
        <dsp:cNvPr id="0" name=""/>
        <dsp:cNvSpPr/>
      </dsp:nvSpPr>
      <dsp:spPr>
        <a:xfrm>
          <a:off x="0" y="0"/>
          <a:ext cx="3362960" cy="1377156"/>
        </a:xfrm>
        <a:prstGeom prst="roundRect">
          <a:avLst/>
        </a:prstGeom>
        <a:solidFill>
          <a:srgbClr val="92B635"/>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100000"/>
            </a:lnSpc>
            <a:spcBef>
              <a:spcPct val="0"/>
            </a:spcBef>
            <a:spcAft>
              <a:spcPts val="0"/>
            </a:spcAft>
          </a:pPr>
          <a:r>
            <a:rPr lang="en-US" sz="2800" b="1" kern="1200" dirty="0" smtClean="0">
              <a:solidFill>
                <a:schemeClr val="tx1"/>
              </a:solidFill>
            </a:rPr>
            <a:t>Some standards are classroom-specific</a:t>
          </a:r>
          <a:endParaRPr lang="en-US" sz="2800" b="1" kern="1200" dirty="0">
            <a:solidFill>
              <a:schemeClr val="tx1"/>
            </a:solidFill>
          </a:endParaRPr>
        </a:p>
      </dsp:txBody>
      <dsp:txXfrm>
        <a:off x="0" y="0"/>
        <a:ext cx="3362960" cy="1377156"/>
      </dsp:txXfrm>
    </dsp:sp>
    <dsp:sp modelId="{81D60BDD-505C-44DB-8DD7-2BBB259EF00A}">
      <dsp:nvSpPr>
        <dsp:cNvPr id="0" name=""/>
        <dsp:cNvSpPr/>
      </dsp:nvSpPr>
      <dsp:spPr>
        <a:xfrm>
          <a:off x="3171573" y="1504240"/>
          <a:ext cx="5044440" cy="1377156"/>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Programs with multiple age groups will need to submit evidence for each age group</a:t>
          </a:r>
          <a:endParaRPr lang="en-US" sz="2400" kern="1200" dirty="0"/>
        </a:p>
      </dsp:txBody>
      <dsp:txXfrm>
        <a:off x="3171573" y="1504240"/>
        <a:ext cx="5044440" cy="1377156"/>
      </dsp:txXfrm>
    </dsp:sp>
    <dsp:sp modelId="{27B0298D-B688-40EF-8F89-4AAADACB1610}">
      <dsp:nvSpPr>
        <dsp:cNvPr id="0" name=""/>
        <dsp:cNvSpPr/>
      </dsp:nvSpPr>
      <dsp:spPr>
        <a:xfrm>
          <a:off x="0" y="1514871"/>
          <a:ext cx="3362960" cy="1377156"/>
        </a:xfrm>
        <a:prstGeom prst="roundRect">
          <a:avLst/>
        </a:prstGeom>
        <a:solidFill>
          <a:srgbClr val="40766F"/>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chemeClr val="tx1"/>
              </a:solidFill>
            </a:rPr>
            <a:t>Some standards are age-specific</a:t>
          </a:r>
        </a:p>
      </dsp:txBody>
      <dsp:txXfrm>
        <a:off x="0" y="1514871"/>
        <a:ext cx="3362960" cy="1377156"/>
      </dsp:txXfrm>
    </dsp:sp>
    <dsp:sp modelId="{F047F317-C131-4A56-B668-38DAE633245B}">
      <dsp:nvSpPr>
        <dsp:cNvPr id="0" name=""/>
        <dsp:cNvSpPr/>
      </dsp:nvSpPr>
      <dsp:spPr>
        <a:xfrm>
          <a:off x="3203488" y="3029743"/>
          <a:ext cx="5044440" cy="1377156"/>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Programs can choose whether to submit for one, some or all locations</a:t>
          </a:r>
          <a:endParaRPr lang="en-US" sz="2400" kern="1200" dirty="0"/>
        </a:p>
      </dsp:txBody>
      <dsp:txXfrm>
        <a:off x="3203488" y="3029743"/>
        <a:ext cx="5044440" cy="1377156"/>
      </dsp:txXfrm>
    </dsp:sp>
    <dsp:sp modelId="{DC19E00D-C11B-4CAD-A5A6-265F931DCC68}">
      <dsp:nvSpPr>
        <dsp:cNvPr id="0" name=""/>
        <dsp:cNvSpPr/>
      </dsp:nvSpPr>
      <dsp:spPr>
        <a:xfrm>
          <a:off x="0" y="3029743"/>
          <a:ext cx="3362960" cy="1377156"/>
        </a:xfrm>
        <a:prstGeom prst="roundRect">
          <a:avLst/>
        </a:prstGeom>
        <a:solidFill>
          <a:srgbClr val="D02027"/>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Multiple licensing locations</a:t>
          </a:r>
          <a:endParaRPr lang="en-US" sz="2800" b="1" kern="1200" dirty="0">
            <a:solidFill>
              <a:schemeClr val="tx1"/>
            </a:solidFill>
          </a:endParaRPr>
        </a:p>
      </dsp:txBody>
      <dsp:txXfrm>
        <a:off x="0" y="3029743"/>
        <a:ext cx="3362960" cy="137715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40C843-54A9-46A8-ACCB-E5A4FC2E79E0}">
      <dsp:nvSpPr>
        <dsp:cNvPr id="0" name=""/>
        <dsp:cNvSpPr/>
      </dsp:nvSpPr>
      <dsp:spPr>
        <a:xfrm>
          <a:off x="0" y="0"/>
          <a:ext cx="6725920" cy="96951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Compile evidence for star level — evidence must be provided for EVERY indicator</a:t>
          </a:r>
          <a:endParaRPr lang="en-US" sz="2300" b="1" kern="1200" dirty="0">
            <a:solidFill>
              <a:schemeClr val="tx1"/>
            </a:solidFill>
          </a:endParaRPr>
        </a:p>
      </dsp:txBody>
      <dsp:txXfrm>
        <a:off x="0" y="0"/>
        <a:ext cx="5654602" cy="969518"/>
      </dsp:txXfrm>
    </dsp:sp>
    <dsp:sp modelId="{1C77C5A5-BE71-4934-A9A1-890DE82A620B}">
      <dsp:nvSpPr>
        <dsp:cNvPr id="0" name=""/>
        <dsp:cNvSpPr/>
      </dsp:nvSpPr>
      <dsp:spPr>
        <a:xfrm>
          <a:off x="563295" y="1145794"/>
          <a:ext cx="6725920" cy="969518"/>
        </a:xfrm>
        <a:prstGeom prst="roundRect">
          <a:avLst>
            <a:gd name="adj" fmla="val 10000"/>
          </a:avLst>
        </a:prstGeom>
        <a:solidFill>
          <a:srgbClr val="92B635"/>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Place labeled evidence in portfolio using included instructions and evidence pages</a:t>
          </a:r>
          <a:endParaRPr lang="en-US" sz="2300" b="1" kern="1200" dirty="0">
            <a:solidFill>
              <a:schemeClr val="tx1"/>
            </a:solidFill>
          </a:endParaRPr>
        </a:p>
      </dsp:txBody>
      <dsp:txXfrm>
        <a:off x="563295" y="1145794"/>
        <a:ext cx="5532437" cy="969518"/>
      </dsp:txXfrm>
    </dsp:sp>
    <dsp:sp modelId="{AFE1210C-A4F7-45ED-A3E9-9E748E69DD5D}">
      <dsp:nvSpPr>
        <dsp:cNvPr id="0" name=""/>
        <dsp:cNvSpPr/>
      </dsp:nvSpPr>
      <dsp:spPr>
        <a:xfrm>
          <a:off x="1118184" y="2291588"/>
          <a:ext cx="6725920" cy="969518"/>
        </a:xfrm>
        <a:prstGeom prst="roundRect">
          <a:avLst>
            <a:gd name="adj" fmla="val 10000"/>
          </a:avLst>
        </a:prstGeom>
        <a:solidFill>
          <a:schemeClr val="accent4">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Check box indicating evidence has been provided</a:t>
          </a:r>
          <a:endParaRPr lang="en-US" sz="2300" b="1" kern="1200" dirty="0">
            <a:solidFill>
              <a:schemeClr val="tx1"/>
            </a:solidFill>
          </a:endParaRPr>
        </a:p>
      </dsp:txBody>
      <dsp:txXfrm>
        <a:off x="1118184" y="2291588"/>
        <a:ext cx="5540844" cy="969518"/>
      </dsp:txXfrm>
    </dsp:sp>
    <dsp:sp modelId="{948BF65E-0200-4D26-A88C-CBC610D6255E}">
      <dsp:nvSpPr>
        <dsp:cNvPr id="0" name=""/>
        <dsp:cNvSpPr/>
      </dsp:nvSpPr>
      <dsp:spPr>
        <a:xfrm>
          <a:off x="1681480" y="3437382"/>
          <a:ext cx="6725920" cy="96951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Submit portfolio to the Teaching Research Institute for review</a:t>
          </a:r>
          <a:endParaRPr lang="en-US" sz="2300" b="1" kern="1200" dirty="0">
            <a:solidFill>
              <a:schemeClr val="tx1"/>
            </a:solidFill>
          </a:endParaRPr>
        </a:p>
      </dsp:txBody>
      <dsp:txXfrm>
        <a:off x="1681480" y="3437382"/>
        <a:ext cx="5532437" cy="969518"/>
      </dsp:txXfrm>
    </dsp:sp>
    <dsp:sp modelId="{8F1E5541-E8D7-4631-A685-AA16E8F0943E}">
      <dsp:nvSpPr>
        <dsp:cNvPr id="0" name=""/>
        <dsp:cNvSpPr/>
      </dsp:nvSpPr>
      <dsp:spPr>
        <a:xfrm>
          <a:off x="6223075" y="742562"/>
          <a:ext cx="630186" cy="630186"/>
        </a:xfrm>
        <a:prstGeom prst="downArrow">
          <a:avLst>
            <a:gd name="adj1" fmla="val 55000"/>
            <a:gd name="adj2" fmla="val 45000"/>
          </a:avLst>
        </a:prstGeom>
        <a:solidFill>
          <a:schemeClr val="accent2"/>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6223075" y="742562"/>
        <a:ext cx="630186" cy="630186"/>
      </dsp:txXfrm>
    </dsp:sp>
    <dsp:sp modelId="{AE0BEAAC-035F-40CC-9095-DDBAEF6A5540}">
      <dsp:nvSpPr>
        <dsp:cNvPr id="0" name=""/>
        <dsp:cNvSpPr/>
      </dsp:nvSpPr>
      <dsp:spPr>
        <a:xfrm>
          <a:off x="6786370" y="1888356"/>
          <a:ext cx="630186" cy="630186"/>
        </a:xfrm>
        <a:prstGeom prst="downArrow">
          <a:avLst>
            <a:gd name="adj1" fmla="val 55000"/>
            <a:gd name="adj2" fmla="val 45000"/>
          </a:avLst>
        </a:prstGeom>
        <a:solidFill>
          <a:srgbClr val="92B635"/>
        </a:solidFill>
        <a:ln w="19050" cap="flat" cmpd="sng" algn="ctr">
          <a:solidFill>
            <a:srgbClr val="92B635"/>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6786370" y="1888356"/>
        <a:ext cx="630186" cy="630186"/>
      </dsp:txXfrm>
    </dsp:sp>
    <dsp:sp modelId="{0301CE08-F808-458E-8FB4-DFE23DF41BC0}">
      <dsp:nvSpPr>
        <dsp:cNvPr id="0" name=""/>
        <dsp:cNvSpPr/>
      </dsp:nvSpPr>
      <dsp:spPr>
        <a:xfrm>
          <a:off x="7341259" y="3034150"/>
          <a:ext cx="630186" cy="630186"/>
        </a:xfrm>
        <a:prstGeom prst="downArrow">
          <a:avLst>
            <a:gd name="adj1" fmla="val 55000"/>
            <a:gd name="adj2" fmla="val 45000"/>
          </a:avLst>
        </a:prstGeom>
        <a:solidFill>
          <a:schemeClr val="accent4"/>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7341259" y="3034150"/>
        <a:ext cx="630186" cy="63018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program surveys families once a year in their preferred language and uses their input in making program and policy decisions.</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program collects information on an ongoing basis to make program and policy decisions, using email, suggestion box, notebooks, etc.</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Families attend family meetings and/or serve on advisory groups to provide input on program and policy decisions.</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2824308" y="0"/>
          <a:ext cx="5963033"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QRIS Family Survey Score Sheet.</a:t>
          </a:r>
          <a:endParaRPr lang="en-US" sz="2000" kern="1200" dirty="0"/>
        </a:p>
        <a:p>
          <a:pPr marL="228600" lvl="1" indent="-228600" algn="l" defTabSz="889000">
            <a:lnSpc>
              <a:spcPct val="90000"/>
            </a:lnSpc>
            <a:spcBef>
              <a:spcPct val="0"/>
            </a:spcBef>
            <a:spcAft>
              <a:spcPct val="15000"/>
            </a:spcAft>
            <a:buChar char="••"/>
          </a:pPr>
          <a:r>
            <a:rPr lang="en-US" sz="2000" kern="1200" dirty="0" smtClean="0"/>
            <a:t>Written example of how the program responded to family input from the survey.</a:t>
          </a:r>
        </a:p>
      </dsp:txBody>
      <dsp:txXfrm>
        <a:off x="2824308" y="0"/>
        <a:ext cx="5963033" cy="1595800"/>
      </dsp:txXfrm>
    </dsp:sp>
    <dsp:sp modelId="{0F246E25-F403-5548-AF57-6DDA04A5A6A2}">
      <dsp:nvSpPr>
        <dsp:cNvPr id="0" name=""/>
        <dsp:cNvSpPr/>
      </dsp:nvSpPr>
      <dsp:spPr>
        <a:xfrm>
          <a:off x="797" y="72529"/>
          <a:ext cx="2941244"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797" y="72529"/>
        <a:ext cx="2941244" cy="1450742"/>
      </dsp:txXfrm>
    </dsp:sp>
    <dsp:sp modelId="{57A0C2F8-366D-BA47-B066-6BEF5ADF767A}">
      <dsp:nvSpPr>
        <dsp:cNvPr id="0" name=""/>
        <dsp:cNvSpPr/>
      </dsp:nvSpPr>
      <dsp:spPr>
        <a:xfrm>
          <a:off x="2906776" y="1736326"/>
          <a:ext cx="5870163"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Average score of 3 or higher on question #1 on the QRIS Family Survey.</a:t>
          </a:r>
          <a:endParaRPr lang="en-US" sz="2000" kern="1200" dirty="0"/>
        </a:p>
        <a:p>
          <a:pPr marL="228600" lvl="1" indent="-228600" algn="l" defTabSz="889000">
            <a:lnSpc>
              <a:spcPct val="90000"/>
            </a:lnSpc>
            <a:spcBef>
              <a:spcPct val="0"/>
            </a:spcBef>
            <a:spcAft>
              <a:spcPct val="15000"/>
            </a:spcAft>
            <a:buChar char="••"/>
          </a:pPr>
          <a:r>
            <a:rPr lang="en-US" sz="2000" kern="1200" dirty="0" smtClean="0"/>
            <a:t>Written example of how the program responded to family input from information collected.</a:t>
          </a:r>
        </a:p>
      </dsp:txBody>
      <dsp:txXfrm>
        <a:off x="2906776" y="1736326"/>
        <a:ext cx="5870163" cy="1595800"/>
      </dsp:txXfrm>
    </dsp:sp>
    <dsp:sp modelId="{D896B76E-32EB-1140-B9DC-F57950572393}">
      <dsp:nvSpPr>
        <dsp:cNvPr id="0" name=""/>
        <dsp:cNvSpPr/>
      </dsp:nvSpPr>
      <dsp:spPr>
        <a:xfrm>
          <a:off x="2955" y="1827909"/>
          <a:ext cx="3029798"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55" y="1827909"/>
        <a:ext cx="3029798" cy="1450742"/>
      </dsp:txXfrm>
    </dsp:sp>
    <dsp:sp modelId="{6E37CCFF-3A23-0642-9D00-EEF96B54ED0C}">
      <dsp:nvSpPr>
        <dsp:cNvPr id="0" name=""/>
        <dsp:cNvSpPr/>
      </dsp:nvSpPr>
      <dsp:spPr>
        <a:xfrm>
          <a:off x="2941520" y="3510761"/>
          <a:ext cx="5837888"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smtClean="0"/>
            <a:t>Program policy for including families in program advisory groups or meetings.</a:t>
          </a:r>
          <a:endParaRPr lang="en-US" sz="2000" kern="1200" dirty="0"/>
        </a:p>
        <a:p>
          <a:pPr marL="228600" lvl="1" indent="-228600" algn="l" defTabSz="889000">
            <a:lnSpc>
              <a:spcPct val="90000"/>
            </a:lnSpc>
            <a:spcBef>
              <a:spcPct val="0"/>
            </a:spcBef>
            <a:spcAft>
              <a:spcPct val="15000"/>
            </a:spcAft>
            <a:buChar char="••"/>
          </a:pPr>
          <a:r>
            <a:rPr lang="en-US" sz="2000" kern="1200" dirty="0" smtClean="0"/>
            <a:t>Written example of how the program responded to family input from meetings or advisory groups.</a:t>
          </a:r>
        </a:p>
      </dsp:txBody>
      <dsp:txXfrm>
        <a:off x="2941520" y="3510761"/>
        <a:ext cx="5837888" cy="1595800"/>
      </dsp:txXfrm>
    </dsp:sp>
    <dsp:sp modelId="{4EAFE5B6-71B7-0B41-82EC-D08FCC16EF5A}">
      <dsp:nvSpPr>
        <dsp:cNvPr id="0" name=""/>
        <dsp:cNvSpPr/>
      </dsp:nvSpPr>
      <dsp:spPr>
        <a:xfrm>
          <a:off x="3280" y="3583290"/>
          <a:ext cx="3061424"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3280" y="3583290"/>
        <a:ext cx="3061424" cy="145074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collects information from families upon enrollment and provides a method for communicating changes.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Families are consulted about their child’s interests and preferences, informed about their child’s progress, and encouraged to contribute to learning and development goals, at least once a year.</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provides forms and essential program information in a manner that is understandable to all families in the program, regardless of differences in language, literacy, or ability. </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#2 on the QRIS Family Survey.</a:t>
          </a:r>
          <a:endParaRPr lang="en-US" sz="1800" kern="1200" dirty="0"/>
        </a:p>
        <a:p>
          <a:pPr marL="171450" lvl="1" indent="-171450" algn="l" defTabSz="800100">
            <a:lnSpc>
              <a:spcPct val="90000"/>
            </a:lnSpc>
            <a:spcBef>
              <a:spcPct val="0"/>
            </a:spcBef>
            <a:spcAft>
              <a:spcPct val="15000"/>
            </a:spcAft>
            <a:buChar char="••"/>
          </a:pPr>
          <a:r>
            <a:rPr lang="en-US" sz="1800" kern="1200" dirty="0" smtClean="0"/>
            <a:t>Written description of how changes in family information are updated.</a:t>
          </a:r>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#3 on the QRIS Family Survey.</a:t>
          </a:r>
          <a:endParaRPr lang="en-US" sz="1800" kern="1200" dirty="0"/>
        </a:p>
        <a:p>
          <a:pPr marL="171450" lvl="1" indent="-171450" algn="l" defTabSz="800100">
            <a:lnSpc>
              <a:spcPct val="90000"/>
            </a:lnSpc>
            <a:spcBef>
              <a:spcPct val="0"/>
            </a:spcBef>
            <a:spcAft>
              <a:spcPct val="15000"/>
            </a:spcAft>
            <a:buChar char="••"/>
          </a:pPr>
          <a:r>
            <a:rPr lang="en-US" sz="1800" kern="1200" dirty="0" smtClean="0"/>
            <a:t>Program policy on how families contribute to child’s learning and development goals and share child interests at least once a year.</a:t>
          </a:r>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#4 on the QRIS Family Survey.</a:t>
          </a:r>
          <a:endParaRPr lang="en-US" sz="1800" kern="1200" dirty="0"/>
        </a:p>
        <a:p>
          <a:pPr marL="171450" lvl="1" indent="-171450" algn="l" defTabSz="800100">
            <a:lnSpc>
              <a:spcPct val="90000"/>
            </a:lnSpc>
            <a:spcBef>
              <a:spcPct val="0"/>
            </a:spcBef>
            <a:spcAft>
              <a:spcPct val="15000"/>
            </a:spcAft>
            <a:buChar char="••"/>
          </a:pPr>
          <a:r>
            <a:rPr lang="en-US" sz="1800" kern="1200" dirty="0" smtClean="0"/>
            <a:t>Program policy on connecting families to resources they may need to understand information.</a:t>
          </a:r>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program encourages all families to visit and observe at any time.</a:t>
          </a:r>
          <a:endParaRPr lang="en-US" sz="24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learns about all families’ cultural backgrounds, traditions, beliefs, home language, and interests, and requests ideas and/or suggestions from families for activities.</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encourages families to assist or lead in planning and conducting special activities to share their cultural backgrounds, traditions, beliefs, home language, interests, and abilities.</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#5 on the QRIS Family Survey.</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#6 on the QRIS Family Survey.</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#7 on the QRIS Family Survey.</a:t>
          </a:r>
          <a:endParaRPr lang="en-US" sz="1800" kern="1200" dirty="0"/>
        </a:p>
        <a:p>
          <a:pPr marL="171450" lvl="1" indent="-171450" algn="l" defTabSz="800100">
            <a:lnSpc>
              <a:spcPct val="90000"/>
            </a:lnSpc>
            <a:spcBef>
              <a:spcPct val="0"/>
            </a:spcBef>
            <a:spcAft>
              <a:spcPct val="15000"/>
            </a:spcAft>
            <a:buChar char="••"/>
          </a:pPr>
          <a:r>
            <a:rPr lang="en-US" sz="1800" kern="1200" dirty="0" smtClean="0"/>
            <a:t>Written example of an activity suggested or led by a family.</a:t>
          </a:r>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83" y="3583298"/>
        <a:ext cx="3238496" cy="1450726"/>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provides basic information about resources in the community, including those focusing on health, mental health, services for children with disabilities, and social services.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helps families to locate and use specific community resources as needed.</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22978" y="3510761"/>
          <a:ext cx="5637792"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The program provides current information for families about educational opportunities available in the community.</a:t>
          </a:r>
          <a:endParaRPr lang="en-US" sz="1800" kern="1200" dirty="0"/>
        </a:p>
      </dsp:txBody>
      <dsp:txXfrm>
        <a:off x="3122978" y="3510761"/>
        <a:ext cx="5637792" cy="1595800"/>
      </dsp:txXfrm>
    </dsp:sp>
    <dsp:sp modelId="{4EAFE5B6-71B7-0B41-82EC-D08FCC16EF5A}">
      <dsp:nvSpPr>
        <dsp:cNvPr id="0" name=""/>
        <dsp:cNvSpPr/>
      </dsp:nvSpPr>
      <dsp:spPr>
        <a:xfrm>
          <a:off x="14792"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14792" y="3583298"/>
        <a:ext cx="3238496" cy="1450726"/>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#8 on the QRIS Family Survey.</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example of providing assistance to families in accessing resources.</a:t>
          </a:r>
          <a:endParaRPr lang="en-US" sz="24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99" y="1827917"/>
        <a:ext cx="3206870" cy="1450726"/>
      </dsp:txXfrm>
    </dsp:sp>
    <dsp:sp modelId="{6E37CCFF-3A23-0642-9D00-EEF96B54ED0C}">
      <dsp:nvSpPr>
        <dsp:cNvPr id="0" name=""/>
        <dsp:cNvSpPr/>
      </dsp:nvSpPr>
      <dsp:spPr>
        <a:xfrm>
          <a:off x="3122978" y="3510761"/>
          <a:ext cx="5637792"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Average score of 3 or higher on question #9 on the QRIS Family Survey.</a:t>
          </a:r>
          <a:endParaRPr lang="en-US" sz="1800" kern="1200" dirty="0"/>
        </a:p>
        <a:p>
          <a:pPr marL="171450" lvl="1" indent="-171450" algn="l" defTabSz="800100">
            <a:lnSpc>
              <a:spcPct val="90000"/>
            </a:lnSpc>
            <a:spcBef>
              <a:spcPct val="0"/>
            </a:spcBef>
            <a:spcAft>
              <a:spcPct val="15000"/>
            </a:spcAft>
            <a:buChar char="••"/>
          </a:pPr>
          <a:r>
            <a:rPr lang="en-US" sz="1800" kern="1200" dirty="0"/>
            <a:t>Copy of a </a:t>
          </a:r>
          <a:r>
            <a:rPr lang="en-US" sz="1800" kern="1200" dirty="0" smtClean="0"/>
            <a:t>newsletter or other communication that informs families about educational opportunities.</a:t>
          </a:r>
          <a:endParaRPr lang="en-US" sz="1800" kern="1200" dirty="0"/>
        </a:p>
      </dsp:txBody>
      <dsp:txXfrm>
        <a:off x="3122978" y="3510761"/>
        <a:ext cx="5637792" cy="1595800"/>
      </dsp:txXfrm>
    </dsp:sp>
    <dsp:sp modelId="{4EAFE5B6-71B7-0B41-82EC-D08FCC16EF5A}">
      <dsp:nvSpPr>
        <dsp:cNvPr id="0" name=""/>
        <dsp:cNvSpPr/>
      </dsp:nvSpPr>
      <dsp:spPr>
        <a:xfrm>
          <a:off x="14792"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14792" y="3583298"/>
        <a:ext cx="3238496" cy="145072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9/4/2015</a:t>
            </a:fld>
            <a:endParaRPr lang="en-US"/>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9/4/2015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Timing: Slides 1-9 should take about 30 minutes, including introductions and signing in.</a:t>
            </a:r>
          </a:p>
          <a:p>
            <a:endParaRPr lang="en-US" dirty="0" smtClean="0"/>
          </a:p>
          <a:p>
            <a:r>
              <a:rPr lang="en-US" dirty="0" smtClean="0"/>
              <a:t>Materials:</a:t>
            </a:r>
          </a:p>
          <a:p>
            <a:pPr marL="182880" indent="-182880">
              <a:buFont typeface="Arial" pitchFamily="34" charset="0"/>
              <a:buChar char="•"/>
            </a:pPr>
            <a:r>
              <a:rPr lang="en-US" b="0" dirty="0" smtClean="0"/>
              <a:t>All participants should bring their Quality Improvement Plan to the training session</a:t>
            </a:r>
            <a:r>
              <a:rPr lang="en-US" b="0" baseline="0" dirty="0" smtClean="0"/>
              <a:t>.</a:t>
            </a:r>
          </a:p>
          <a:p>
            <a:pPr marL="182880" indent="-182880">
              <a:buFont typeface="Arial" pitchFamily="34" charset="0"/>
              <a:buChar char="•"/>
            </a:pPr>
            <a:r>
              <a:rPr lang="en-US" b="0" baseline="0" dirty="0" smtClean="0"/>
              <a:t>Portfolios will also be helpful. Plan to have at least one sample portfolio available so that you can refer to the evidence required for each indicator.</a:t>
            </a:r>
          </a:p>
          <a:p>
            <a:pPr marL="182880" indent="-182880">
              <a:buFont typeface="Arial" pitchFamily="34" charset="0"/>
              <a:buChar char="•"/>
            </a:pPr>
            <a:r>
              <a:rPr lang="en-US" b="0" baseline="0" dirty="0" smtClean="0"/>
              <a:t>Dry erase board or flip chart, markers</a:t>
            </a:r>
          </a:p>
          <a:p>
            <a:pPr marL="182880" indent="-182880">
              <a:buFont typeface="Arial" pitchFamily="34" charset="0"/>
              <a:buChar char="•"/>
            </a:pPr>
            <a:r>
              <a:rPr lang="en-US" b="0" baseline="0" dirty="0" smtClean="0"/>
              <a:t>Samples of business planning forms,</a:t>
            </a:r>
          </a:p>
          <a:p>
            <a:pPr marL="182880" indent="-182880">
              <a:buFont typeface="Arial" pitchFamily="34" charset="0"/>
              <a:buChar char="•"/>
            </a:pPr>
            <a:r>
              <a:rPr lang="en-US" b="0" baseline="0" dirty="0" smtClean="0"/>
              <a:t>Sample copies of program evaluation tools such as provider self-evaluation, </a:t>
            </a:r>
            <a:r>
              <a:rPr lang="en-US" b="0" baseline="0" dirty="0" err="1" smtClean="0"/>
              <a:t>FCCERS</a:t>
            </a:r>
            <a:r>
              <a:rPr lang="en-US" b="0" baseline="0" dirty="0" smtClean="0"/>
              <a:t>, BAS (see slide #21), a way for employees to evaluate the program</a:t>
            </a:r>
            <a:endParaRPr lang="en-US" b="0"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p>
          <a:p>
            <a:endParaRPr lang="en-US" baseline="0" dirty="0" smtClean="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Read through the objectives, or ask a volunteer to read them aloud for the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Objectives:</a:t>
            </a: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Char char="•"/>
              <a:tabLst/>
              <a:defRPr/>
            </a:pPr>
            <a:r>
              <a:rPr lang="en-US" dirty="0" smtClean="0">
                <a:solidFill>
                  <a:schemeClr val="tx1"/>
                </a:solidFill>
              </a:rPr>
              <a:t>Examine the QRIS Family Partnerships standards and apply the standards in your program</a:t>
            </a:r>
          </a:p>
          <a:p>
            <a:pPr marL="182880" indent="-182880">
              <a:spcBef>
                <a:spcPts val="1200"/>
              </a:spcBef>
              <a:buFont typeface="Arial" pitchFamily="34" charset="0"/>
              <a:buChar char="•"/>
            </a:pPr>
            <a:endParaRPr lang="en-US" dirty="0" smtClean="0"/>
          </a:p>
          <a:p>
            <a:pPr marL="182880" marR="0" lvl="0" indent="-182880" algn="l" defTabSz="457200" rtl="0" eaLnBrk="1" fontAlgn="auto" latinLnBrk="0" hangingPunct="1">
              <a:lnSpc>
                <a:spcPct val="100000"/>
              </a:lnSpc>
              <a:spcBef>
                <a:spcPts val="1200"/>
              </a:spcBef>
              <a:spcAft>
                <a:spcPts val="0"/>
              </a:spcAft>
              <a:buClrTx/>
              <a:buSzTx/>
              <a:buFont typeface="Arial" pitchFamily="34" charset="0"/>
              <a:buChar char="•"/>
              <a:tabLst/>
              <a:defRPr/>
            </a:pPr>
            <a:r>
              <a:rPr lang="en-US" dirty="0" smtClean="0">
                <a:solidFill>
                  <a:schemeClr val="tx1"/>
                </a:solidFill>
              </a:rPr>
              <a:t>Discuss program-wide implementation of family partnership policies and procedures, while creating documentation for your QRIS portfolio.</a:t>
            </a: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Char char="•"/>
              <a:tabLst/>
              <a:defRPr/>
            </a:pPr>
            <a:endParaRPr lang="en-US" dirty="0" smtClean="0">
              <a:solidFill>
                <a:schemeClr val="tx1"/>
              </a:solidFill>
            </a:endParaRP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None/>
              <a:tabLst/>
              <a:defRPr/>
            </a:pPr>
            <a:r>
              <a:rPr lang="en-US" dirty="0" smtClean="0">
                <a:solidFill>
                  <a:schemeClr val="tx1"/>
                </a:solidFill>
              </a:rPr>
              <a:t>Outcome:  Work toward completing the “Family Partnerships” portion of your QRIS Portfolio</a:t>
            </a:r>
          </a:p>
          <a:p>
            <a:pPr marL="182880" marR="0" lvl="0" indent="-182880" algn="l" defTabSz="457200" rtl="0" eaLnBrk="1" fontAlgn="auto" latinLnBrk="0" hangingPunct="1">
              <a:lnSpc>
                <a:spcPct val="100000"/>
              </a:lnSpc>
              <a:spcBef>
                <a:spcPts val="1200"/>
              </a:spcBef>
              <a:spcAft>
                <a:spcPts val="0"/>
              </a:spcAft>
              <a:buClrTx/>
              <a:buSzTx/>
              <a:buFont typeface="Arial" pitchFamily="34" charset="0"/>
              <a:buNone/>
              <a:tabLst/>
              <a:defRPr/>
            </a:pPr>
            <a:endParaRPr lang="en-US" dirty="0" smtClean="0">
              <a:solidFill>
                <a:schemeClr val="tx1"/>
              </a:solidFill>
            </a:endParaRPr>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can be done as a large-group or individual reflection followed by discussion. </a:t>
            </a:r>
          </a:p>
          <a:p>
            <a:r>
              <a:rPr lang="en-US" dirty="0" smtClean="0"/>
              <a:t>Invite</a:t>
            </a:r>
            <a:r>
              <a:rPr lang="en-US" baseline="0" dirty="0" smtClean="0"/>
              <a:t> participants to share the quality improvements they have already made, and the quality improvements they have in mind. </a:t>
            </a:r>
          </a:p>
          <a:p>
            <a:r>
              <a:rPr lang="en-US" baseline="0" dirty="0" smtClean="0"/>
              <a:t>Consider:</a:t>
            </a:r>
          </a:p>
          <a:p>
            <a:pPr>
              <a:buFont typeface="Arial" pitchFamily="34" charset="0"/>
              <a:buChar char="•"/>
            </a:pPr>
            <a:r>
              <a:rPr lang="en-US" baseline="0" dirty="0" smtClean="0"/>
              <a:t>focusing the conversation on participants’ confidence in their ability to make improvements</a:t>
            </a:r>
          </a:p>
          <a:p>
            <a:pPr>
              <a:buFont typeface="Arial" pitchFamily="34" charset="0"/>
              <a:buChar char="•"/>
            </a:pPr>
            <a:r>
              <a:rPr lang="en-US" baseline="0" dirty="0" smtClean="0"/>
              <a:t>focusing the conversation on participants’ reasons for making particular improvements</a:t>
            </a:r>
            <a:endParaRPr lang="en-US" baseline="0"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Slides 4-9 have been cut and pasted from the </a:t>
            </a:r>
            <a:r>
              <a:rPr lang="en-US" sz="1200" dirty="0" err="1" smtClean="0"/>
              <a:t>IQT</a:t>
            </a:r>
            <a:r>
              <a:rPr lang="en-US" sz="1200" dirty="0" smtClean="0"/>
              <a:t> training. They are included here as a reminder of the process. Feel free to spend more time or less on them as needed by your group</a:t>
            </a:r>
            <a:endParaRPr lang="en-US" sz="1200"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4</a:t>
            </a:fld>
            <a:endParaRPr lang="en-US"/>
          </a:p>
        </p:txBody>
      </p:sp>
    </p:spTree>
    <p:extLst>
      <p:ext uri="{BB962C8B-B14F-4D97-AF65-F5344CB8AC3E}">
        <p14:creationId xmlns="" xmlns:p14="http://schemas.microsoft.com/office/powerpoint/2010/main" val="230733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Slides 4-9 have been cut and pasted from the </a:t>
            </a:r>
            <a:r>
              <a:rPr lang="en-US" sz="1200" dirty="0" err="1" smtClean="0"/>
              <a:t>IQT</a:t>
            </a:r>
            <a:r>
              <a:rPr lang="en-US" sz="1200" dirty="0" smtClean="0"/>
              <a:t> training. They are included here as a reminder of the process. Feel free to spend more time or less on them as needed by your group</a:t>
            </a:r>
            <a:endParaRPr lang="en-US" sz="1200" dirty="0" smtClean="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 xmlns:p14="http://schemas.microsoft.com/office/powerpoint/2010/main" val="4080525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Slides 4-9 have been cut and pasted from the </a:t>
            </a:r>
            <a:r>
              <a:rPr lang="en-US" sz="1200" dirty="0" err="1" smtClean="0"/>
              <a:t>IQT</a:t>
            </a:r>
            <a:r>
              <a:rPr lang="en-US" sz="1200" dirty="0" smtClean="0"/>
              <a:t> training. They are included here as a reminder of the process. Feel free to spend more time or less on them as needed by your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Pay special attention to this slide.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The difference lies</a:t>
            </a:r>
            <a:r>
              <a:rPr lang="en-US" sz="1200" baseline="0" dirty="0" smtClean="0"/>
              <a:t> in who is being addressed. A policy, procedure, or guideline is addressed to parents and/or staff. It is included in a parent and/or staff handbook. A written description is addressed to the QRIS Review team. It might not exist anywhere other than as portfolio evidence.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 xmlns:p14="http://schemas.microsoft.com/office/powerpoint/2010/main" val="2467376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Slides 4-9 have been cut and pasted from the </a:t>
            </a:r>
            <a:r>
              <a:rPr lang="en-US" sz="1200" dirty="0" err="1" smtClean="0"/>
              <a:t>IQT</a:t>
            </a:r>
            <a:r>
              <a:rPr lang="en-US" sz="1200" dirty="0" smtClean="0"/>
              <a:t> training. They are included here as a reminder of the process. Feel free to spend more time or less on them as needed by your group</a:t>
            </a:r>
          </a:p>
          <a:p>
            <a:pPr marL="232135" indent="-232135">
              <a:buFont typeface="+mj-lt"/>
              <a:buAutoNum type="alphaUcPeriod"/>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7</a:t>
            </a:fld>
            <a:endParaRPr lang="en-US" dirty="0">
              <a:solidFill>
                <a:prstClr val="black"/>
              </a:solidFill>
              <a:latin typeface="Calibri"/>
            </a:endParaRPr>
          </a:p>
        </p:txBody>
      </p:sp>
    </p:spTree>
    <p:extLst>
      <p:ext uri="{BB962C8B-B14F-4D97-AF65-F5344CB8AC3E}">
        <p14:creationId xmlns="" xmlns:p14="http://schemas.microsoft.com/office/powerpoint/2010/main" val="3010090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Slides 4-9 have been cut and pasted from the </a:t>
            </a:r>
            <a:r>
              <a:rPr lang="en-US" sz="1200" dirty="0" err="1" smtClean="0"/>
              <a:t>IQT</a:t>
            </a:r>
            <a:r>
              <a:rPr lang="en-US" sz="1200" dirty="0" smtClean="0"/>
              <a:t> training. They are included here as a reminder of the process. Feel free to spend more time or less on them as needed by your group</a:t>
            </a:r>
          </a:p>
          <a:p>
            <a:endParaRPr lang="en-US"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8</a:t>
            </a:fld>
            <a:endParaRPr lang="en-US" dirty="0">
              <a:solidFill>
                <a:prstClr val="black"/>
              </a:solidFill>
              <a:latin typeface="Calibri"/>
            </a:endParaRPr>
          </a:p>
        </p:txBody>
      </p:sp>
    </p:spTree>
    <p:extLst>
      <p:ext uri="{BB962C8B-B14F-4D97-AF65-F5344CB8AC3E}">
        <p14:creationId xmlns="" xmlns:p14="http://schemas.microsoft.com/office/powerpoint/2010/main" val="1602821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dirty="0" smtClean="0"/>
              <a:t>Slides 4-9 have been cut and pasted from the </a:t>
            </a:r>
            <a:r>
              <a:rPr lang="en-US" sz="1000" dirty="0" err="1" smtClean="0"/>
              <a:t>IQT</a:t>
            </a:r>
            <a:r>
              <a:rPr lang="en-US" sz="1000" dirty="0" smtClean="0"/>
              <a:t> training. They are included here as a reminder of the process. Feel free to spend more time or less on them as needed by your group</a:t>
            </a:r>
            <a:endParaRPr lang="en-US" sz="1000" dirty="0" smtClean="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9</a:t>
            </a:fld>
            <a:endParaRPr lang="en-US" dirty="0">
              <a:solidFill>
                <a:prstClr val="black"/>
              </a:solidFill>
              <a:latin typeface="Calibri"/>
            </a:endParaRPr>
          </a:p>
        </p:txBody>
      </p:sp>
    </p:spTree>
    <p:extLst>
      <p:ext uri="{BB962C8B-B14F-4D97-AF65-F5344CB8AC3E}">
        <p14:creationId xmlns="" xmlns:p14="http://schemas.microsoft.com/office/powerpoint/2010/main" val="119508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10-14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p>
          <a:p>
            <a:endParaRPr lang="en-US" baseline="0" dirty="0" smtClean="0"/>
          </a:p>
          <a:p>
            <a:r>
              <a:rPr lang="en-US" baseline="0" dirty="0" smtClean="0"/>
              <a:t>Some participants may have strong feelings about FP1 in particular. They may be worried that the standard is asking them to give up control of their program to parents. Some providers feel that parents already make a lot of unreasonable and uninformed demands. Consider asking participants to think about how they would like to improve their relationships with parents.</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r>
              <a:rPr lang="en-US" dirty="0" smtClean="0"/>
              <a:t>Sample policy for including families in meetings and / or advisory groups (</a:t>
            </a:r>
            <a:r>
              <a:rPr lang="en-US" i="1" dirty="0" smtClean="0"/>
              <a:t>Optional</a:t>
            </a:r>
            <a:r>
              <a:rPr lang="en-US" dirty="0" smtClean="0"/>
              <a:t>)</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i="0" dirty="0" smtClean="0"/>
              <a:t>Some participants may be hesitant</a:t>
            </a:r>
            <a:r>
              <a:rPr lang="en-US" i="0" baseline="0" dirty="0" smtClean="0"/>
              <a:t> to ask parents for input. Some may have experience with parents who expect all suggestions to be implemented (“if you weren’t going to use my suggestion, why did you ask?”). Ask participants to discuss ways to avoid this, and to think about what kind of input / suggestions they can ask for that would not be disruptive.</a:t>
            </a:r>
          </a:p>
          <a:p>
            <a:endParaRPr lang="en-US" dirty="0" smtClean="0"/>
          </a:p>
          <a:p>
            <a:r>
              <a:rPr lang="en-US" dirty="0" smtClean="0"/>
              <a:t>Additional questions:</a:t>
            </a:r>
          </a:p>
          <a:p>
            <a:r>
              <a:rPr lang="en-US" dirty="0" smtClean="0"/>
              <a:t>How can participants ensure that they get at least a 50% response rate from parents?</a:t>
            </a:r>
          </a:p>
          <a:p>
            <a:r>
              <a:rPr lang="en-US" dirty="0" smtClean="0"/>
              <a:t>How can participants make</a:t>
            </a:r>
            <a:r>
              <a:rPr lang="en-US" baseline="0" dirty="0" smtClean="0"/>
              <a:t> sure that they follow through with surveying parents at least once a year?</a:t>
            </a:r>
          </a:p>
          <a:p>
            <a:r>
              <a:rPr lang="en-US" baseline="0" dirty="0" smtClean="0"/>
              <a:t>How can participants survey parents in their preferred language?</a:t>
            </a:r>
            <a:endParaRPr lang="en-US" dirty="0" smtClean="0"/>
          </a:p>
          <a:p>
            <a:r>
              <a:rPr lang="en-US" dirty="0" smtClean="0"/>
              <a:t>What changes have participants made in response to the QRIS</a:t>
            </a:r>
            <a:r>
              <a:rPr lang="en-US" baseline="0" dirty="0" smtClean="0"/>
              <a:t> family survey, or other input from families?</a:t>
            </a:r>
          </a:p>
          <a:p>
            <a:endParaRPr lang="en-US" baseline="0" dirty="0" smtClean="0"/>
          </a:p>
          <a:p>
            <a:r>
              <a:rPr lang="en-US" baseline="0" dirty="0" smtClean="0"/>
              <a:t>Write participants’ responses on dry erase board / flip chart and use them later in writing sample evidence (slide # 15).</a:t>
            </a:r>
          </a:p>
          <a:p>
            <a:endParaRPr lang="en-US" baseline="0" dirty="0" smtClean="0"/>
          </a:p>
          <a:p>
            <a:r>
              <a:rPr lang="en-US" dirty="0" smtClean="0"/>
              <a:t>Note:</a:t>
            </a:r>
          </a:p>
          <a:p>
            <a:r>
              <a:rPr lang="en-US" dirty="0" smtClean="0"/>
              <a:t>If all participants plan to apply for a 3-star rating,</a:t>
            </a:r>
            <a:r>
              <a:rPr lang="en-US" baseline="0" dirty="0" smtClean="0"/>
              <a:t> you might decide to spend less time on slides 13 and 14.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13 and 14.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 information should you collect from parents?</a:t>
            </a:r>
            <a:endParaRPr lang="en-US" baseline="0" dirty="0" smtClean="0"/>
          </a:p>
          <a:p>
            <a:r>
              <a:rPr lang="en-US" baseline="0" dirty="0" smtClean="0"/>
              <a:t>Write participants’ responses on dry erase board / flip chart and use them later in writing sample evidence (slide # 15).</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13 and 14.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How can participants ensure that they get at least a 50% response rate from parents?</a:t>
            </a:r>
          </a:p>
          <a:p>
            <a:r>
              <a:rPr lang="en-US" dirty="0" smtClean="0"/>
              <a:t>How can participants make</a:t>
            </a:r>
            <a:r>
              <a:rPr lang="en-US" baseline="0" dirty="0" smtClean="0"/>
              <a:t> sure that they follow through with surveying parents at least once a year?</a:t>
            </a:r>
          </a:p>
          <a:p>
            <a:r>
              <a:rPr lang="en-US" baseline="0" dirty="0" smtClean="0"/>
              <a:t>How can participants survey parents in their preferred language?</a:t>
            </a:r>
            <a:endParaRPr lang="en-US" dirty="0" smtClean="0"/>
          </a:p>
          <a:p>
            <a:r>
              <a:rPr lang="en-US" dirty="0" smtClean="0"/>
              <a:t>What changes have participants made in response to the QRIS</a:t>
            </a:r>
            <a:r>
              <a:rPr lang="en-US" baseline="0" dirty="0" smtClean="0"/>
              <a:t> family survey, or other input from families?</a:t>
            </a:r>
          </a:p>
          <a:p>
            <a:r>
              <a:rPr lang="en-US" baseline="0" dirty="0" smtClean="0"/>
              <a:t>Write participants’ responses on dry erase board / flip chart and use them later in writing sample evidence (slide # 15).</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of responses to surveys / family input.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10-15 minutes)</a:t>
            </a:r>
          </a:p>
          <a:p>
            <a:r>
              <a:rPr lang="en-US" baseline="0" dirty="0" smtClean="0"/>
              <a:t>Allow participants time to write or outline a rough draft of their own written example.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16-21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r>
              <a:rPr lang="en-US" dirty="0" smtClean="0"/>
              <a:t>Sample policies for 4-star and 5-star</a:t>
            </a:r>
            <a:r>
              <a:rPr lang="en-US" baseline="0" dirty="0" smtClean="0"/>
              <a:t> indicators </a:t>
            </a:r>
            <a:r>
              <a:rPr lang="en-US" dirty="0" smtClean="0"/>
              <a:t>(</a:t>
            </a:r>
            <a:r>
              <a:rPr lang="en-US" i="1" dirty="0" smtClean="0"/>
              <a:t>Optional</a:t>
            </a:r>
            <a:r>
              <a:rPr lang="en-US" dirty="0" smtClean="0"/>
              <a:t>)</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Sample family information forms</a:t>
            </a:r>
            <a:r>
              <a:rPr lang="en-US" baseline="0" dirty="0" smtClean="0"/>
              <a:t> (</a:t>
            </a:r>
            <a:r>
              <a:rPr lang="en-US" i="1" baseline="0" dirty="0" smtClean="0"/>
              <a:t>optional</a:t>
            </a:r>
            <a:r>
              <a:rPr lang="en-US" baseline="0" dirty="0" smtClean="0"/>
              <a:t>)</a:t>
            </a:r>
            <a:endParaRPr lang="en-US" dirty="0" smtClean="0"/>
          </a:p>
          <a:p>
            <a:endParaRPr lang="en-US" dirty="0" smtClean="0"/>
          </a:p>
          <a:p>
            <a:r>
              <a:rPr lang="en-US" dirty="0" smtClean="0"/>
              <a:t>Large Group Discussion</a:t>
            </a:r>
          </a:p>
          <a:p>
            <a:r>
              <a:rPr lang="en-US" dirty="0" smtClean="0"/>
              <a:t>What</a:t>
            </a:r>
            <a:r>
              <a:rPr lang="en-US" baseline="0" dirty="0" smtClean="0"/>
              <a:t> information do you collect at enrollment?</a:t>
            </a:r>
            <a:endParaRPr lang="en-US" dirty="0" smtClean="0"/>
          </a:p>
          <a:p>
            <a:r>
              <a:rPr lang="en-US" dirty="0" smtClean="0"/>
              <a:t>What</a:t>
            </a:r>
            <a:r>
              <a:rPr lang="en-US" baseline="0" dirty="0" smtClean="0"/>
              <a:t> information would be helpful to you in addition to what you already collect?</a:t>
            </a:r>
          </a:p>
          <a:p>
            <a:r>
              <a:rPr lang="en-US" dirty="0" smtClean="0"/>
              <a:t>How do you make sure that you are informed when information changes?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21).</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19 and 20.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19 and 20.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Samples of forms</a:t>
            </a:r>
            <a:r>
              <a:rPr lang="en-US" baseline="0" dirty="0" smtClean="0"/>
              <a:t> or anecdotes about how programs communicate with parents</a:t>
            </a:r>
            <a:endParaRPr lang="en-US" dirty="0" smtClean="0"/>
          </a:p>
          <a:p>
            <a:endParaRPr lang="en-US" dirty="0" smtClean="0"/>
          </a:p>
          <a:p>
            <a:r>
              <a:rPr lang="en-US" dirty="0" smtClean="0"/>
              <a:t>Large Group Discussion</a:t>
            </a:r>
          </a:p>
          <a:p>
            <a:r>
              <a:rPr lang="en-US" dirty="0" smtClean="0"/>
              <a:t>How do you get information from families</a:t>
            </a:r>
            <a:r>
              <a:rPr lang="en-US" baseline="0" dirty="0" smtClean="0"/>
              <a:t> about their child’s preferences and interests?</a:t>
            </a:r>
          </a:p>
          <a:p>
            <a:pPr marL="182880" indent="-182880">
              <a:buFont typeface="Arial" pitchFamily="34" charset="0"/>
              <a:buChar char="•"/>
            </a:pPr>
            <a:r>
              <a:rPr lang="en-US" baseline="0" dirty="0" smtClean="0"/>
              <a:t>1-on-1 meetings?</a:t>
            </a:r>
          </a:p>
          <a:p>
            <a:pPr marL="182880" indent="-182880">
              <a:buFont typeface="Arial" pitchFamily="34" charset="0"/>
              <a:buChar char="•"/>
            </a:pPr>
            <a:r>
              <a:rPr lang="en-US" baseline="0" dirty="0" smtClean="0"/>
              <a:t>Informal conversations?</a:t>
            </a:r>
          </a:p>
          <a:p>
            <a:pPr marL="182880" indent="-182880">
              <a:buFont typeface="Arial" pitchFamily="34" charset="0"/>
              <a:buChar char="•"/>
            </a:pPr>
            <a:r>
              <a:rPr lang="en-US" baseline="0" dirty="0" smtClean="0"/>
              <a:t>Interview at enrollment?</a:t>
            </a:r>
            <a:endParaRPr lang="en-US" dirty="0" smtClean="0"/>
          </a:p>
          <a:p>
            <a:r>
              <a:rPr lang="en-US" dirty="0" smtClean="0"/>
              <a:t>What</a:t>
            </a:r>
            <a:r>
              <a:rPr lang="en-US" baseline="0" dirty="0" smtClean="0"/>
              <a:t> information would be helpful to you in addition to what you already collect?</a:t>
            </a:r>
          </a:p>
          <a:p>
            <a:endParaRPr lang="en-US" dirty="0" smtClean="0"/>
          </a:p>
          <a:p>
            <a:r>
              <a:rPr lang="en-US" dirty="0" smtClean="0"/>
              <a:t>How do you share information with families</a:t>
            </a:r>
            <a:r>
              <a:rPr lang="en-US" baseline="0" dirty="0" smtClean="0"/>
              <a:t> and encourage them to contribute to learning goals?</a:t>
            </a:r>
            <a:endParaRPr lang="en-US" dirty="0" smtClean="0"/>
          </a:p>
          <a:p>
            <a:pPr marL="182880" indent="-182880">
              <a:buFont typeface="Arial" pitchFamily="34" charset="0"/>
              <a:buChar char="•"/>
            </a:pPr>
            <a:r>
              <a:rPr lang="en-US" dirty="0" smtClean="0"/>
              <a:t>Conferences?</a:t>
            </a:r>
          </a:p>
          <a:p>
            <a:pPr marL="182880" indent="-182880">
              <a:buFont typeface="Arial" pitchFamily="34" charset="0"/>
              <a:buChar char="•"/>
            </a:pPr>
            <a:r>
              <a:rPr lang="en-US" dirty="0" smtClean="0"/>
              <a:t>Child portfolios?</a:t>
            </a:r>
          </a:p>
          <a:p>
            <a:pPr marL="182880" indent="-182880">
              <a:buFont typeface="Arial" pitchFamily="34" charset="0"/>
              <a:buChar char="•"/>
            </a:pPr>
            <a:r>
              <a:rPr lang="en-US" dirty="0" smtClean="0"/>
              <a:t>Informal</a:t>
            </a:r>
            <a:r>
              <a:rPr lang="en-US" baseline="0" dirty="0" smtClean="0"/>
              <a:t> conversations?</a:t>
            </a:r>
          </a:p>
          <a:p>
            <a:pPr marL="182880" indent="-182880">
              <a:buFont typeface="Arial" pitchFamily="34" charset="0"/>
              <a:buChar char="•"/>
            </a:pPr>
            <a:r>
              <a:rPr lang="en-US" baseline="0" dirty="0" smtClean="0"/>
              <a:t>What other information might you be able to share with parents?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21).</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a:t>
            </a:r>
          </a:p>
          <a:p>
            <a:r>
              <a:rPr lang="en-US" dirty="0" smtClean="0"/>
              <a:t>If all participants plan to apply for a 3-star rating,</a:t>
            </a:r>
            <a:r>
              <a:rPr lang="en-US" baseline="0" dirty="0" smtClean="0"/>
              <a:t> you might decide to spend less time on slides 19 and 20. </a:t>
            </a:r>
            <a:endParaRPr lang="en-US" dirty="0" smtClean="0"/>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Samples of forms</a:t>
            </a:r>
            <a:r>
              <a:rPr lang="en-US" baseline="0" dirty="0" smtClean="0"/>
              <a:t> or anecdotes about how programs communicate with parents</a:t>
            </a:r>
            <a:endParaRPr lang="en-US" dirty="0" smtClean="0"/>
          </a:p>
          <a:p>
            <a:endParaRPr lang="en-US" dirty="0" smtClean="0"/>
          </a:p>
          <a:p>
            <a:r>
              <a:rPr lang="en-US" dirty="0" smtClean="0"/>
              <a:t>Large Group Discussion</a:t>
            </a:r>
          </a:p>
          <a:p>
            <a:r>
              <a:rPr lang="en-US" dirty="0" smtClean="0"/>
              <a:t>Participants</a:t>
            </a:r>
            <a:r>
              <a:rPr lang="en-US" baseline="0" dirty="0" smtClean="0"/>
              <a:t> may not feel that the parents in their program have any need for this kind of support. Ask them to think about how they would find out if a parent has difficulty with reading written communication, and what resources exist to help.</a:t>
            </a:r>
            <a:endParaRPr lang="en-US" dirty="0" smtClean="0"/>
          </a:p>
          <a:p>
            <a:r>
              <a:rPr lang="en-US" dirty="0" smtClean="0"/>
              <a:t>How do you make</a:t>
            </a:r>
            <a:r>
              <a:rPr lang="en-US" baseline="0" dirty="0" smtClean="0"/>
              <a:t> sure that all parents can understand communications from program?</a:t>
            </a:r>
          </a:p>
          <a:p>
            <a:r>
              <a:rPr lang="en-US" baseline="0" dirty="0" smtClean="0"/>
              <a:t>What resources are available to help if you need this in the future?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21).</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15 minutes)</a:t>
            </a:r>
          </a:p>
          <a:p>
            <a:r>
              <a:rPr lang="en-US" baseline="0" dirty="0" smtClean="0"/>
              <a:t>Allow participants time to write or outline a rough draft of their own written description and/or policies.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22-27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r>
              <a:rPr lang="en-US" dirty="0" smtClean="0"/>
              <a:t>“What you can do” </a:t>
            </a:r>
            <a:r>
              <a:rPr lang="en-US" dirty="0" smtClean="0"/>
              <a:t>handout (</a:t>
            </a:r>
            <a:r>
              <a:rPr lang="en-US" i="1" dirty="0" smtClean="0"/>
              <a:t>optional</a:t>
            </a:r>
            <a:r>
              <a:rPr lang="en-US" dirty="0" smtClean="0"/>
              <a:t>)</a:t>
            </a:r>
          </a:p>
          <a:p>
            <a:endParaRPr lang="en-US" dirty="0" smtClean="0"/>
          </a:p>
          <a:p>
            <a:r>
              <a:rPr lang="en-US" dirty="0" smtClean="0"/>
              <a:t>Large Group Discussion</a:t>
            </a:r>
          </a:p>
          <a:p>
            <a:r>
              <a:rPr lang="en-US" dirty="0" smtClean="0"/>
              <a:t>Some</a:t>
            </a:r>
            <a:r>
              <a:rPr lang="en-US" baseline="0" dirty="0" smtClean="0"/>
              <a:t> participants may have strong feelings about allowing family members to visit at any time. They may feel that such visits would be disruptive to their program. They may feel that having parents visit at any time might make it difficult for children to feel comfortable in care. Some participants might benefit from deeper conversation (or further training) about how to support healthy parent/child attachment, and/or supporting the mental health of children who are fearful or have been exposed to trauma. Participants may benefit from technical assistance to help them coach parents on making visits go smoothly for their child.</a:t>
            </a:r>
          </a:p>
          <a:p>
            <a:endParaRPr lang="en-US" baseline="0" dirty="0" smtClean="0"/>
          </a:p>
          <a:p>
            <a:r>
              <a:rPr lang="en-US" baseline="0" dirty="0" smtClean="0"/>
              <a:t>Optional: </a:t>
            </a:r>
            <a:r>
              <a:rPr lang="en-US" baseline="0" dirty="0" smtClean="0"/>
              <a:t>The “What You Can Do” handout is a template for a letter that providers can use to communicate with parents about how they can visit their children during the child care day without causing unnecessary stress for their child. Ask participants to work </a:t>
            </a:r>
            <a:r>
              <a:rPr lang="en-US" baseline="0" dirty="0" smtClean="0"/>
              <a:t>together </a:t>
            </a:r>
            <a:r>
              <a:rPr lang="en-US" baseline="0" dirty="0" smtClean="0"/>
              <a:t>(in small groups or large group) to complete the sections that have been left blank.</a:t>
            </a:r>
            <a:endParaRPr lang="en-US" baseline="0" dirty="0" smtClean="0"/>
          </a:p>
          <a:p>
            <a:endParaRPr lang="en-US" baseline="0" dirty="0" smtClean="0"/>
          </a:p>
          <a:p>
            <a:r>
              <a:rPr lang="en-US" baseline="0" dirty="0" smtClean="0"/>
              <a:t>Additional questions:</a:t>
            </a:r>
          </a:p>
          <a:p>
            <a:r>
              <a:rPr lang="en-US" baseline="0" dirty="0" smtClean="0"/>
              <a:t>When are parents encouraged to visit?</a:t>
            </a:r>
          </a:p>
          <a:p>
            <a:r>
              <a:rPr lang="en-US" baseline="0" dirty="0" smtClean="0"/>
              <a:t>How do you communicate your policy to parents?</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27).</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25 and 26.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baseline="0" dirty="0" smtClean="0"/>
              <a:t>How do you learn about families culture, language, traditions, beliefs, etc.?</a:t>
            </a:r>
          </a:p>
          <a:p>
            <a:r>
              <a:rPr lang="en-US" baseline="0" dirty="0" smtClean="0"/>
              <a:t>How do you avoid making assumptions about families (positive or negative assumptions based on experience with other families, prior learning, etc.)?</a:t>
            </a:r>
            <a:endParaRPr lang="en-US" dirty="0" smtClean="0"/>
          </a:p>
          <a:p>
            <a:r>
              <a:rPr lang="en-US" dirty="0" smtClean="0"/>
              <a:t>How do</a:t>
            </a:r>
            <a:r>
              <a:rPr lang="en-US" baseline="0" dirty="0" smtClean="0"/>
              <a:t> you (or how could you) request ideas and suggestions for activities from families? </a:t>
            </a:r>
          </a:p>
          <a:p>
            <a:r>
              <a:rPr lang="en-US" baseline="0" dirty="0" smtClean="0"/>
              <a:t>What kinds of ideas / suggestions have families given you that were helpful?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27).</a:t>
            </a:r>
          </a:p>
          <a:p>
            <a:endParaRPr lang="en-US" dirty="0" smtClean="0"/>
          </a:p>
          <a:p>
            <a:r>
              <a:rPr lang="en-US" dirty="0" smtClean="0"/>
              <a:t>Note:</a:t>
            </a:r>
          </a:p>
          <a:p>
            <a:r>
              <a:rPr lang="en-US" dirty="0" smtClean="0"/>
              <a:t>The photo of the Addams Family was chosen because</a:t>
            </a:r>
            <a:r>
              <a:rPr lang="en-US" baseline="0" dirty="0" smtClean="0"/>
              <a:t> we wanted to show a family whose culture, traditions, beliefs, interests, etc. are likely to be different from those of the participants, without stereotyping any group as being “different.” If training participants do not understand the reference, feel free to include a fun explanation. If you wish to change this (or any) picture to something that would be more culturally relevant, please feel free to do so.</a:t>
            </a:r>
          </a:p>
          <a:p>
            <a:endParaRPr lang="en-US" dirty="0" smtClean="0"/>
          </a:p>
          <a:p>
            <a:r>
              <a:rPr lang="en-US" dirty="0" smtClean="0"/>
              <a:t>If all participants plan to apply for a 3-star rating,</a:t>
            </a:r>
            <a:r>
              <a:rPr lang="en-US" baseline="0" dirty="0" smtClean="0"/>
              <a:t> you might decide to spend less time on slides 25 and 26.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How willing</a:t>
            </a:r>
            <a:r>
              <a:rPr lang="en-US" baseline="0" dirty="0" smtClean="0"/>
              <a:t> do you think parents will be to assist in planning or conducting activities? How can you encourage them?</a:t>
            </a:r>
          </a:p>
          <a:p>
            <a:r>
              <a:rPr lang="en-US" baseline="0" dirty="0" smtClean="0"/>
              <a:t>What activities have parents planned or led in your program? How did it go? </a:t>
            </a:r>
          </a:p>
          <a:p>
            <a:r>
              <a:rPr lang="en-US" baseline="0" dirty="0" smtClean="0"/>
              <a:t>What can you do to make such an experience as successful as possible?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27).</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25 and 26.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15 minutes)</a:t>
            </a:r>
          </a:p>
          <a:p>
            <a:r>
              <a:rPr lang="en-US" baseline="0" dirty="0" smtClean="0"/>
              <a:t>Allow participants time to write or outline a rough draft of their own written description and/or policies.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28-33 should take about 30 minutes, including</a:t>
            </a:r>
            <a:r>
              <a:rPr lang="en-US" baseline="0" dirty="0" smtClean="0"/>
              <a:t> about 15 minutes for individual writing</a:t>
            </a:r>
            <a:endParaRPr lang="en-US" dirty="0" smtClean="0"/>
          </a:p>
          <a:p>
            <a:endParaRPr lang="en-US" dirty="0" smtClean="0"/>
          </a:p>
          <a:p>
            <a:r>
              <a:rPr lang="en-US" dirty="0" smtClean="0"/>
              <a:t>Large group discussion</a:t>
            </a:r>
          </a:p>
          <a:p>
            <a:pPr>
              <a:buFont typeface="Arial" pitchFamily="34" charset="0"/>
              <a:buChar char="•"/>
            </a:pPr>
            <a:r>
              <a:rPr lang="en-US" dirty="0" smtClean="0"/>
              <a:t>Read</a:t>
            </a:r>
            <a:r>
              <a:rPr lang="en-US" baseline="0" dirty="0" smtClean="0"/>
              <a:t> each indicator for the standard, or ask participants to read the indicators aloud.</a:t>
            </a:r>
          </a:p>
          <a:p>
            <a:pPr>
              <a:buFont typeface="Arial" pitchFamily="34" charset="0"/>
              <a:buChar char="•"/>
            </a:pPr>
            <a:r>
              <a:rPr lang="en-US" baseline="0" dirty="0" smtClean="0"/>
              <a:t>Discuss the meaning and intent of the standard and the indicators.</a:t>
            </a:r>
          </a:p>
          <a:p>
            <a:pPr>
              <a:buFont typeface="Arial" pitchFamily="34" charset="0"/>
              <a:buChar char="•"/>
            </a:pPr>
            <a:r>
              <a:rPr lang="en-US" baseline="0" dirty="0" smtClean="0"/>
              <a:t>Ask participants to share their thoughts about the standard. </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dirty="0" smtClean="0"/>
              <a:t>Sample copies of QRIS Family survey</a:t>
            </a:r>
          </a:p>
          <a:p>
            <a:endParaRPr lang="en-US" dirty="0" smtClean="0"/>
          </a:p>
          <a:p>
            <a:r>
              <a:rPr lang="en-US" dirty="0" smtClean="0"/>
              <a:t>Large</a:t>
            </a:r>
            <a:r>
              <a:rPr lang="en-US" baseline="0" dirty="0" smtClean="0"/>
              <a:t> Group Discussion</a:t>
            </a:r>
          </a:p>
          <a:p>
            <a:r>
              <a:rPr lang="en-US" dirty="0" smtClean="0"/>
              <a:t>Briefly Discuss the evidence</a:t>
            </a:r>
            <a:r>
              <a:rPr lang="en-US" baseline="0" dirty="0" smtClean="0"/>
              <a:t> needed for this standard.</a:t>
            </a:r>
            <a:endParaRPr lang="en-US" dirty="0" smtClean="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Note: Please replace the images on this slide with local resources as needed.</a:t>
            </a:r>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a:t>
            </a:r>
            <a:r>
              <a:rPr lang="en-US" baseline="0" dirty="0" smtClean="0"/>
              <a:t> resources exist in your community that address this standard?</a:t>
            </a:r>
          </a:p>
          <a:p>
            <a:r>
              <a:rPr lang="en-US" baseline="0" dirty="0" smtClean="0"/>
              <a:t>How do you (or how could you) make sure parents know about them?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33).</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31 and 32.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a:t>
            </a:r>
            <a:r>
              <a:rPr lang="en-US" baseline="0" dirty="0" smtClean="0"/>
              <a:t> resources exist in your community that address this standard?</a:t>
            </a:r>
          </a:p>
          <a:p>
            <a:r>
              <a:rPr lang="en-US" baseline="0" dirty="0" smtClean="0"/>
              <a:t>How do you (or how could you) find out when a family in your program needs these resources?</a:t>
            </a:r>
          </a:p>
          <a:p>
            <a:r>
              <a:rPr lang="en-US" baseline="0" dirty="0" smtClean="0"/>
              <a:t>How do you (or how could you) make sure parents know about them?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33).</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31 and 32.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Please replace the images on this slide with local resources as needed.</a:t>
            </a:r>
          </a:p>
          <a:p>
            <a:endParaRPr lang="en-US" dirty="0" smtClean="0"/>
          </a:p>
          <a:p>
            <a:r>
              <a:rPr lang="en-US" dirty="0" smtClean="0"/>
              <a:t>Materials:</a:t>
            </a:r>
          </a:p>
          <a:p>
            <a:r>
              <a:rPr lang="en-US" dirty="0" smtClean="0"/>
              <a:t>Copies of the QRIS family survey and score summary sheet</a:t>
            </a:r>
          </a:p>
          <a:p>
            <a:r>
              <a:rPr lang="en-US" dirty="0" smtClean="0"/>
              <a:t>Dry erase board / flip chart, markers</a:t>
            </a:r>
          </a:p>
          <a:p>
            <a:endParaRPr lang="en-US" dirty="0" smtClean="0"/>
          </a:p>
          <a:p>
            <a:r>
              <a:rPr lang="en-US" dirty="0" smtClean="0"/>
              <a:t>Large Group Discussion</a:t>
            </a:r>
          </a:p>
          <a:p>
            <a:r>
              <a:rPr lang="en-US" dirty="0" smtClean="0"/>
              <a:t>What</a:t>
            </a:r>
            <a:r>
              <a:rPr lang="en-US" baseline="0" dirty="0" smtClean="0"/>
              <a:t> resources exist in your community that address this standard?</a:t>
            </a:r>
          </a:p>
          <a:p>
            <a:r>
              <a:rPr lang="en-US" baseline="0" dirty="0" smtClean="0"/>
              <a:t>How do you (or how could you) make sure parents know about them?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Write participants’ responses on dry erase board / flip chart and use them later in writing sample evidence (slide # 33).</a:t>
            </a:r>
          </a:p>
          <a:p>
            <a:endParaRPr lang="en-US" dirty="0" smtClean="0"/>
          </a:p>
          <a:p>
            <a:r>
              <a:rPr lang="en-US" dirty="0" smtClean="0"/>
              <a:t>Note:</a:t>
            </a:r>
          </a:p>
          <a:p>
            <a:r>
              <a:rPr lang="en-US" dirty="0" smtClean="0"/>
              <a:t>If all participants plan to apply for a 3-star rating,</a:t>
            </a:r>
            <a:r>
              <a:rPr lang="en-US" baseline="0" dirty="0" smtClean="0"/>
              <a:t> you might decide to spend less time on slides 31 and 32.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written example.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(about 15 minutes)</a:t>
            </a:r>
          </a:p>
          <a:p>
            <a:r>
              <a:rPr lang="en-US" baseline="0" dirty="0" smtClean="0"/>
              <a:t>Allow participants time to write or outline a rough draft of their own written description and/or policies.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 xmlns:p14="http://schemas.microsoft.com/office/powerpoint/2010/main" val="4070032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9/4/2015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9/4/2015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9/4/2015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9/4/2015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9/4/2015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9/4/2015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9/4/2015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9/4/2015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9/4/2015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9/4/2015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9/4/2015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9/4/2015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Portfolio Building:</a:t>
            </a:r>
            <a:br>
              <a:rPr lang="en-US" sz="3600" dirty="0" smtClean="0">
                <a:solidFill>
                  <a:schemeClr val="accent1"/>
                </a:solidFill>
                <a:latin typeface="GeoSlab703 Md BT Medium"/>
                <a:cs typeface="GeoSlab703 Md BT Medium"/>
              </a:rPr>
            </a:br>
            <a:r>
              <a:rPr lang="en-US" sz="3600" dirty="0" smtClean="0">
                <a:solidFill>
                  <a:schemeClr val="accent1"/>
                </a:solidFill>
                <a:latin typeface="GeoSlab703 Md BT Medium"/>
                <a:cs typeface="GeoSlab703 Md BT Medium"/>
              </a:rPr>
              <a:t>Family Partnerships Standards</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n-US" sz="2000" dirty="0" smtClean="0"/>
              <a:t>Date</a:t>
            </a:r>
          </a:p>
          <a:p>
            <a:pPr algn="r"/>
            <a:r>
              <a:rPr lang="en-US" sz="2000" dirty="0" smtClean="0"/>
              <a:t>Trainer’s Name</a:t>
            </a:r>
          </a:p>
          <a:p>
            <a:pPr algn="r"/>
            <a:r>
              <a:rPr lang="en-US" sz="2000" dirty="0" smtClean="0"/>
              <a:t>Contact info</a:t>
            </a:r>
          </a:p>
          <a:p>
            <a:pPr algn="r"/>
            <a:r>
              <a:rPr lang="en-US" sz="2000" dirty="0" smtClean="0"/>
              <a:t>Agency name</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Session Outcome and Objectives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189434145"/>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n-US" dirty="0" smtClean="0"/>
              <a:t>How close are you to meeting the Family Partnerships Standards at your desired Star Level?</a:t>
            </a:r>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Portfolio 	</a:t>
            </a:r>
            <a:endParaRPr lang="en-US" dirty="0"/>
          </a:p>
        </p:txBody>
      </p:sp>
      <p:sp>
        <p:nvSpPr>
          <p:cNvPr id="5" name="Content Placeholder 4"/>
          <p:cNvSpPr>
            <a:spLocks noGrp="1"/>
          </p:cNvSpPr>
          <p:nvPr>
            <p:ph sz="quarter" idx="1"/>
          </p:nvPr>
        </p:nvSpPr>
        <p:spPr/>
        <p:txBody>
          <a:bodyPr/>
          <a:lstStyle/>
          <a:p>
            <a:r>
              <a:rPr lang="en-US" dirty="0" smtClean="0"/>
              <a:t>Your chance to show off what your program does</a:t>
            </a:r>
          </a:p>
          <a:p>
            <a:endParaRPr lang="en-US" sz="1400" dirty="0" smtClean="0"/>
          </a:p>
          <a:p>
            <a:r>
              <a:rPr lang="en-US" dirty="0" smtClean="0"/>
              <a:t>Document your quality, including quality improvements </a:t>
            </a:r>
          </a:p>
          <a:p>
            <a:endParaRPr lang="en-US" sz="1400" dirty="0" smtClean="0"/>
          </a:p>
          <a:p>
            <a:r>
              <a:rPr lang="en-US" dirty="0" smtClean="0"/>
              <a:t>Required for a quality rating</a:t>
            </a:r>
          </a:p>
          <a:p>
            <a:endParaRPr lang="en-US" sz="1400" dirty="0" smtClean="0"/>
          </a:p>
          <a:p>
            <a:r>
              <a:rPr lang="en-US" dirty="0" smtClean="0"/>
              <a:t>Ratings are never final, you can resubmit as many times as you want</a:t>
            </a:r>
          </a:p>
          <a:p>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Tree>
    <p:extLst>
      <p:ext uri="{BB962C8B-B14F-4D97-AF65-F5344CB8AC3E}">
        <p14:creationId xmlns="" xmlns:p14="http://schemas.microsoft.com/office/powerpoint/2010/main" val="39397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sz="quarter" idx="1"/>
          </p:nvPr>
        </p:nvSpPr>
        <p:spPr/>
        <p:txBody>
          <a:bodyPr/>
          <a:lstStyle/>
          <a:p>
            <a:r>
              <a:rPr lang="en-US" dirty="0" smtClean="0"/>
              <a:t>Evidence is meant to be a measurable indicator of the quality of a program</a:t>
            </a:r>
          </a:p>
          <a:p>
            <a:endParaRPr lang="en-US" sz="1400" dirty="0" smtClean="0"/>
          </a:p>
          <a:p>
            <a:r>
              <a:rPr lang="en-US" dirty="0" smtClean="0"/>
              <a:t>Pay careful attention to the type of evidence asked for in the portfolio</a:t>
            </a:r>
          </a:p>
          <a:p>
            <a:endParaRPr lang="en-US" sz="1400" dirty="0" smtClean="0"/>
          </a:p>
          <a:p>
            <a:r>
              <a:rPr lang="en-US" dirty="0" smtClean="0"/>
              <a:t>You may add supplemental evidence but do not omit any required evidence</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5</a:t>
            </a:fld>
            <a:endParaRPr lang="en-US">
              <a:latin typeface="Tw Cen MT"/>
            </a:endParaRPr>
          </a:p>
        </p:txBody>
      </p:sp>
    </p:spTree>
    <p:extLst>
      <p:ext uri="{BB962C8B-B14F-4D97-AF65-F5344CB8AC3E}">
        <p14:creationId xmlns="" xmlns:p14="http://schemas.microsoft.com/office/powerpoint/2010/main" val="243695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Example</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Program policy, written procedure or guidelines</a:t>
            </a:r>
          </a:p>
          <a:p>
            <a:pPr lvl="1"/>
            <a:r>
              <a:rPr lang="en-US" i="1" dirty="0" smtClean="0"/>
              <a:t>Copy of program policy, procedure, guidelines, philosophy, code of ethics, rules, etc. </a:t>
            </a:r>
            <a:r>
              <a:rPr lang="en-US" b="1" i="1" dirty="0" smtClean="0"/>
              <a:t>from a program document such as a parent handbook or operator’s manual selected to clearly demonstrate criteria</a:t>
            </a:r>
          </a:p>
          <a:p>
            <a:endParaRPr lang="en-US" sz="1300" dirty="0" smtClean="0"/>
          </a:p>
          <a:p>
            <a:r>
              <a:rPr lang="en-US" dirty="0" smtClean="0"/>
              <a:t>Written description</a:t>
            </a:r>
          </a:p>
          <a:p>
            <a:pPr lvl="1"/>
            <a:r>
              <a:rPr lang="en-US" i="1" dirty="0" smtClean="0"/>
              <a:t>Description of an activity, approach or procedure which demonstrates the criteria. This can include: an experience which demonstrates the performance criteria, teaching strategy used, or the physical environment or room arrangement</a:t>
            </a:r>
          </a:p>
          <a:p>
            <a:endParaRPr lang="en-US" sz="1400" dirty="0" smtClean="0"/>
          </a:p>
          <a:p>
            <a:r>
              <a:rPr lang="en-US" dirty="0" smtClean="0"/>
              <a:t>How are they different? Why are they different?</a:t>
            </a:r>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6</a:t>
            </a:fld>
            <a:endParaRPr lang="en-US">
              <a:latin typeface="Tw Cen MT"/>
            </a:endParaRPr>
          </a:p>
        </p:txBody>
      </p:sp>
    </p:spTree>
    <p:extLst>
      <p:ext uri="{BB962C8B-B14F-4D97-AF65-F5344CB8AC3E}">
        <p14:creationId xmlns="" xmlns:p14="http://schemas.microsoft.com/office/powerpoint/2010/main" val="1365707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Portfolio </a:t>
            </a:r>
            <a:r>
              <a:rPr lang="en-US" dirty="0" smtClean="0"/>
              <a:t>Requirements</a:t>
            </a:r>
            <a:endParaRPr lang="en-US" sz="2700"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846891233"/>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7</a:t>
            </a:fld>
            <a:endParaRPr lang="en-US">
              <a:latin typeface="Tw Cen MT"/>
            </a:endParaRPr>
          </a:p>
        </p:txBody>
      </p:sp>
    </p:spTree>
    <p:extLst>
      <p:ext uri="{BB962C8B-B14F-4D97-AF65-F5344CB8AC3E}">
        <p14:creationId xmlns="" xmlns:p14="http://schemas.microsoft.com/office/powerpoint/2010/main" val="4362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4946FA0-ECE7-4944-88BA-91C26BA55E6C}"/>
                                            </p:graphicEl>
                                          </p:spTgt>
                                        </p:tgtEl>
                                        <p:attrNameLst>
                                          <p:attrName>style.visibility</p:attrName>
                                        </p:attrNameLst>
                                      </p:cBhvr>
                                      <p:to>
                                        <p:strVal val="visible"/>
                                      </p:to>
                                    </p:set>
                                    <p:animEffect transition="in" filter="fade">
                                      <p:cBhvr>
                                        <p:cTn id="7" dur="500"/>
                                        <p:tgtEl>
                                          <p:spTgt spid="4">
                                            <p:graphicEl>
                                              <a:dgm id="{44946FA0-ECE7-4944-88BA-91C26BA55E6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771D1A4-3958-4BE5-9770-AB55F4136325}"/>
                                            </p:graphicEl>
                                          </p:spTgt>
                                        </p:tgtEl>
                                        <p:attrNameLst>
                                          <p:attrName>style.visibility</p:attrName>
                                        </p:attrNameLst>
                                      </p:cBhvr>
                                      <p:to>
                                        <p:strVal val="visible"/>
                                      </p:to>
                                    </p:set>
                                    <p:animEffect transition="in" filter="fade">
                                      <p:cBhvr>
                                        <p:cTn id="12" dur="500"/>
                                        <p:tgtEl>
                                          <p:spTgt spid="4">
                                            <p:graphicEl>
                                              <a:dgm id="{6771D1A4-3958-4BE5-9770-AB55F413632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7B0298D-B688-40EF-8F89-4AAADACB1610}"/>
                                            </p:graphicEl>
                                          </p:spTgt>
                                        </p:tgtEl>
                                        <p:attrNameLst>
                                          <p:attrName>style.visibility</p:attrName>
                                        </p:attrNameLst>
                                      </p:cBhvr>
                                      <p:to>
                                        <p:strVal val="visible"/>
                                      </p:to>
                                    </p:set>
                                    <p:animEffect transition="in" filter="fade">
                                      <p:cBhvr>
                                        <p:cTn id="17" dur="500"/>
                                        <p:tgtEl>
                                          <p:spTgt spid="4">
                                            <p:graphicEl>
                                              <a:dgm id="{27B0298D-B688-40EF-8F89-4AAADACB161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81D60BDD-505C-44DB-8DD7-2BBB259EF00A}"/>
                                            </p:graphicEl>
                                          </p:spTgt>
                                        </p:tgtEl>
                                        <p:attrNameLst>
                                          <p:attrName>style.visibility</p:attrName>
                                        </p:attrNameLst>
                                      </p:cBhvr>
                                      <p:to>
                                        <p:strVal val="visible"/>
                                      </p:to>
                                    </p:set>
                                    <p:animEffect transition="in" filter="fade">
                                      <p:cBhvr>
                                        <p:cTn id="22" dur="500"/>
                                        <p:tgtEl>
                                          <p:spTgt spid="4">
                                            <p:graphicEl>
                                              <a:dgm id="{81D60BDD-505C-44DB-8DD7-2BBB259EF00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DC19E00D-C11B-4CAD-A5A6-265F931DCC68}"/>
                                            </p:graphicEl>
                                          </p:spTgt>
                                        </p:tgtEl>
                                        <p:attrNameLst>
                                          <p:attrName>style.visibility</p:attrName>
                                        </p:attrNameLst>
                                      </p:cBhvr>
                                      <p:to>
                                        <p:strVal val="visible"/>
                                      </p:to>
                                    </p:set>
                                    <p:animEffect transition="in" filter="fade">
                                      <p:cBhvr>
                                        <p:cTn id="27" dur="500"/>
                                        <p:tgtEl>
                                          <p:spTgt spid="4">
                                            <p:graphicEl>
                                              <a:dgm id="{DC19E00D-C11B-4CAD-A5A6-265F931DCC6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047F317-C131-4A56-B668-38DAE633245B}"/>
                                            </p:graphicEl>
                                          </p:spTgt>
                                        </p:tgtEl>
                                        <p:attrNameLst>
                                          <p:attrName>style.visibility</p:attrName>
                                        </p:attrNameLst>
                                      </p:cBhvr>
                                      <p:to>
                                        <p:strVal val="visible"/>
                                      </p:to>
                                    </p:set>
                                    <p:animEffect transition="in" filter="fade">
                                      <p:cBhvr>
                                        <p:cTn id="32" dur="500"/>
                                        <p:tgtEl>
                                          <p:spTgt spid="4">
                                            <p:graphicEl>
                                              <a:dgm id="{F047F317-C131-4A56-B668-38DAE63324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Portfolio Development and Submission Process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093447968"/>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31459" y="6231943"/>
            <a:ext cx="9012541" cy="369332"/>
          </a:xfrm>
          <a:prstGeom prst="rect">
            <a:avLst/>
          </a:prstGeom>
          <a:noFill/>
        </p:spPr>
        <p:txBody>
          <a:bodyPr wrap="none" rtlCol="0">
            <a:spAutoFit/>
          </a:bodyPr>
          <a:lstStyle/>
          <a:p>
            <a:r>
              <a:rPr lang="en-US" dirty="0">
                <a:solidFill>
                  <a:srgbClr val="1D1B16"/>
                </a:solidFill>
                <a:latin typeface="Tw Cen MT"/>
              </a:rPr>
              <a:t>Don’t forget to look at the scoring guide to help you understand how your portfolio will be rated!</a:t>
            </a:r>
          </a:p>
        </p:txBody>
      </p:sp>
      <p:sp>
        <p:nvSpPr>
          <p:cNvPr id="6" name="Slide Number Placeholder 5"/>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a:latin typeface="Tw Cen MT"/>
            </a:endParaRPr>
          </a:p>
        </p:txBody>
      </p:sp>
    </p:spTree>
    <p:extLst>
      <p:ext uri="{BB962C8B-B14F-4D97-AF65-F5344CB8AC3E}">
        <p14:creationId xmlns="" xmlns:p14="http://schemas.microsoft.com/office/powerpoint/2010/main" val="187433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E40C843-54A9-46A8-ACCB-E5A4FC2E79E0}"/>
                                            </p:graphicEl>
                                          </p:spTgt>
                                        </p:tgtEl>
                                        <p:attrNameLst>
                                          <p:attrName>style.visibility</p:attrName>
                                        </p:attrNameLst>
                                      </p:cBhvr>
                                      <p:to>
                                        <p:strVal val="visible"/>
                                      </p:to>
                                    </p:set>
                                    <p:animEffect transition="in" filter="fade">
                                      <p:cBhvr>
                                        <p:cTn id="7" dur="500"/>
                                        <p:tgtEl>
                                          <p:spTgt spid="4">
                                            <p:graphicEl>
                                              <a:dgm id="{4E40C843-54A9-46A8-ACCB-E5A4FC2E79E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F1E5541-E8D7-4631-A685-AA16E8F0943E}"/>
                                            </p:graphicEl>
                                          </p:spTgt>
                                        </p:tgtEl>
                                        <p:attrNameLst>
                                          <p:attrName>style.visibility</p:attrName>
                                        </p:attrNameLst>
                                      </p:cBhvr>
                                      <p:to>
                                        <p:strVal val="visible"/>
                                      </p:to>
                                    </p:set>
                                    <p:animEffect transition="in" filter="fade">
                                      <p:cBhvr>
                                        <p:cTn id="12" dur="500"/>
                                        <p:tgtEl>
                                          <p:spTgt spid="4">
                                            <p:graphicEl>
                                              <a:dgm id="{8F1E5541-E8D7-4631-A685-AA16E8F0943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1C77C5A5-BE71-4934-A9A1-890DE82A620B}"/>
                                            </p:graphicEl>
                                          </p:spTgt>
                                        </p:tgtEl>
                                        <p:attrNameLst>
                                          <p:attrName>style.visibility</p:attrName>
                                        </p:attrNameLst>
                                      </p:cBhvr>
                                      <p:to>
                                        <p:strVal val="visible"/>
                                      </p:to>
                                    </p:set>
                                    <p:animEffect transition="in" filter="fade">
                                      <p:cBhvr>
                                        <p:cTn id="15" dur="500"/>
                                        <p:tgtEl>
                                          <p:spTgt spid="4">
                                            <p:graphicEl>
                                              <a:dgm id="{1C77C5A5-BE71-4934-A9A1-890DE82A620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AE0BEAAC-035F-40CC-9095-DDBAEF6A5540}"/>
                                            </p:graphicEl>
                                          </p:spTgt>
                                        </p:tgtEl>
                                        <p:attrNameLst>
                                          <p:attrName>style.visibility</p:attrName>
                                        </p:attrNameLst>
                                      </p:cBhvr>
                                      <p:to>
                                        <p:strVal val="visible"/>
                                      </p:to>
                                    </p:set>
                                    <p:animEffect transition="in" filter="fade">
                                      <p:cBhvr>
                                        <p:cTn id="20" dur="500"/>
                                        <p:tgtEl>
                                          <p:spTgt spid="4">
                                            <p:graphicEl>
                                              <a:dgm id="{AE0BEAAC-035F-40CC-9095-DDBAEF6A5540}"/>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AFE1210C-A4F7-45ED-A3E9-9E748E69DD5D}"/>
                                            </p:graphicEl>
                                          </p:spTgt>
                                        </p:tgtEl>
                                        <p:attrNameLst>
                                          <p:attrName>style.visibility</p:attrName>
                                        </p:attrNameLst>
                                      </p:cBhvr>
                                      <p:to>
                                        <p:strVal val="visible"/>
                                      </p:to>
                                    </p:set>
                                    <p:animEffect transition="in" filter="fade">
                                      <p:cBhvr>
                                        <p:cTn id="23" dur="500"/>
                                        <p:tgtEl>
                                          <p:spTgt spid="4">
                                            <p:graphicEl>
                                              <a:dgm id="{AFE1210C-A4F7-45ED-A3E9-9E748E69DD5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0301CE08-F808-458E-8FB4-DFE23DF41BC0}"/>
                                            </p:graphicEl>
                                          </p:spTgt>
                                        </p:tgtEl>
                                        <p:attrNameLst>
                                          <p:attrName>style.visibility</p:attrName>
                                        </p:attrNameLst>
                                      </p:cBhvr>
                                      <p:to>
                                        <p:strVal val="visible"/>
                                      </p:to>
                                    </p:set>
                                    <p:animEffect transition="in" filter="fade">
                                      <p:cBhvr>
                                        <p:cTn id="28" dur="500"/>
                                        <p:tgtEl>
                                          <p:spTgt spid="4">
                                            <p:graphicEl>
                                              <a:dgm id="{0301CE08-F808-458E-8FB4-DFE23DF41BC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948BF65E-0200-4D26-A88C-CBC610D6255E}"/>
                                            </p:graphicEl>
                                          </p:spTgt>
                                        </p:tgtEl>
                                        <p:attrNameLst>
                                          <p:attrName>style.visibility</p:attrName>
                                        </p:attrNameLst>
                                      </p:cBhvr>
                                      <p:to>
                                        <p:strVal val="visible"/>
                                      </p:to>
                                    </p:set>
                                    <p:animEffect transition="in" filter="fade">
                                      <p:cBhvr>
                                        <p:cTn id="31" dur="500"/>
                                        <p:tgtEl>
                                          <p:spTgt spid="4">
                                            <p:graphicEl>
                                              <a:dgm id="{948BF65E-0200-4D26-A88C-CBC610D6255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Percentage Scoring – Minimum to Achieve Rating</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676368781"/>
              </p:ext>
            </p:extLst>
          </p:nvPr>
        </p:nvGraphicFramePr>
        <p:xfrm>
          <a:off x="228600" y="1828800"/>
          <a:ext cx="8686800" cy="4069080"/>
        </p:xfrm>
        <a:graphic>
          <a:graphicData uri="http://schemas.openxmlformats.org/drawingml/2006/table">
            <a:tbl>
              <a:tblPr firstRow="1" bandRow="1">
                <a:tableStyleId>{72833802-FEF1-4C79-8D5D-14CF1EAF98D9}</a:tableStyleId>
              </a:tblPr>
              <a:tblGrid>
                <a:gridCol w="1333870"/>
                <a:gridCol w="1561730"/>
                <a:gridCol w="1295400"/>
                <a:gridCol w="1524000"/>
                <a:gridCol w="1371600"/>
                <a:gridCol w="1600200"/>
              </a:tblGrid>
              <a:tr h="1143000">
                <a:tc>
                  <a:txBody>
                    <a:bodyPr/>
                    <a:lstStyle/>
                    <a:p>
                      <a:pPr algn="ctr"/>
                      <a:endParaRPr lang="en-US" dirty="0"/>
                    </a:p>
                  </a:txBody>
                  <a:tcPr anchor="ctr"/>
                </a:tc>
                <a:tc>
                  <a:txBody>
                    <a:bodyPr/>
                    <a:lstStyle/>
                    <a:p>
                      <a:pPr algn="ctr"/>
                      <a:r>
                        <a:rPr lang="en-US" dirty="0" smtClean="0">
                          <a:solidFill>
                            <a:schemeClr val="tx1"/>
                          </a:solidFill>
                        </a:rPr>
                        <a:t>Learning and Development</a:t>
                      </a:r>
                      <a:endParaRPr lang="en-US" dirty="0">
                        <a:solidFill>
                          <a:schemeClr val="tx1"/>
                        </a:solidFill>
                      </a:endParaRPr>
                    </a:p>
                  </a:txBody>
                  <a:tcPr anchor="ctr"/>
                </a:tc>
                <a:tc>
                  <a:txBody>
                    <a:bodyPr/>
                    <a:lstStyle/>
                    <a:p>
                      <a:pPr algn="ctr"/>
                      <a:r>
                        <a:rPr lang="en-US" dirty="0" smtClean="0">
                          <a:solidFill>
                            <a:schemeClr val="tx1"/>
                          </a:solidFill>
                        </a:rPr>
                        <a:t>Health and Safety</a:t>
                      </a:r>
                      <a:endParaRPr lang="en-US" dirty="0">
                        <a:solidFill>
                          <a:schemeClr val="tx1"/>
                        </a:solidFill>
                      </a:endParaRPr>
                    </a:p>
                  </a:txBody>
                  <a:tcPr anchor="ctr"/>
                </a:tc>
                <a:tc>
                  <a:txBody>
                    <a:bodyPr/>
                    <a:lstStyle/>
                    <a:p>
                      <a:pPr algn="ctr"/>
                      <a:r>
                        <a:rPr lang="en-US" dirty="0" smtClean="0">
                          <a:solidFill>
                            <a:schemeClr val="tx1"/>
                          </a:solidFill>
                        </a:rPr>
                        <a:t>Personnel</a:t>
                      </a:r>
                      <a:r>
                        <a:rPr lang="en-US" baseline="0" dirty="0" smtClean="0">
                          <a:solidFill>
                            <a:schemeClr val="tx1"/>
                          </a:solidFill>
                        </a:rPr>
                        <a:t> Qualifications</a:t>
                      </a:r>
                      <a:endParaRPr lang="en-US" dirty="0">
                        <a:solidFill>
                          <a:schemeClr val="tx1"/>
                        </a:solidFill>
                      </a:endParaRPr>
                    </a:p>
                  </a:txBody>
                  <a:tcPr anchor="ctr"/>
                </a:tc>
                <a:tc>
                  <a:txBody>
                    <a:bodyPr/>
                    <a:lstStyle/>
                    <a:p>
                      <a:pPr algn="ctr"/>
                      <a:r>
                        <a:rPr lang="en-US" dirty="0" smtClean="0">
                          <a:solidFill>
                            <a:schemeClr val="tx1"/>
                          </a:solidFill>
                        </a:rPr>
                        <a:t>Family</a:t>
                      </a:r>
                      <a:r>
                        <a:rPr lang="en-US" baseline="0" dirty="0" smtClean="0">
                          <a:solidFill>
                            <a:schemeClr val="tx1"/>
                          </a:solidFill>
                        </a:rPr>
                        <a:t> Partnerships</a:t>
                      </a:r>
                      <a:endParaRPr lang="en-US" dirty="0">
                        <a:solidFill>
                          <a:schemeClr val="tx1"/>
                        </a:solidFill>
                      </a:endParaRPr>
                    </a:p>
                  </a:txBody>
                  <a:tcPr anchor="ctr"/>
                </a:tc>
                <a:tc>
                  <a:txBody>
                    <a:bodyPr/>
                    <a:lstStyle/>
                    <a:p>
                      <a:pPr algn="ctr"/>
                      <a:r>
                        <a:rPr lang="en-US" dirty="0" smtClean="0">
                          <a:solidFill>
                            <a:schemeClr val="tx1"/>
                          </a:solidFill>
                        </a:rPr>
                        <a:t>Administration and Business Practices</a:t>
                      </a:r>
                      <a:endParaRPr lang="en-US" dirty="0">
                        <a:solidFill>
                          <a:schemeClr val="tx1"/>
                        </a:solidFill>
                      </a:endParaRPr>
                    </a:p>
                  </a:txBody>
                  <a:tcPr anchor="ctr"/>
                </a:tc>
              </a:tr>
              <a:tr h="801970">
                <a:tc>
                  <a:txBody>
                    <a:bodyPr/>
                    <a:lstStyle/>
                    <a:p>
                      <a:pPr algn="ctr"/>
                      <a:r>
                        <a:rPr lang="en-US" dirty="0" smtClean="0"/>
                        <a:t>Total</a:t>
                      </a:r>
                      <a:r>
                        <a:rPr lang="en-US" baseline="0" dirty="0" smtClean="0"/>
                        <a:t> number of standards by domain</a:t>
                      </a:r>
                      <a:endParaRPr lang="en-US" b="1" dirty="0"/>
                    </a:p>
                  </a:txBody>
                  <a:tcPr/>
                </a:tc>
                <a:tc>
                  <a:txBody>
                    <a:bodyPr/>
                    <a:lstStyle/>
                    <a:p>
                      <a:pPr algn="ctr"/>
                      <a:r>
                        <a:rPr lang="en-US" sz="3200" dirty="0" smtClean="0"/>
                        <a:t>12</a:t>
                      </a:r>
                      <a:endParaRPr lang="en-US" sz="3200" b="1" dirty="0"/>
                    </a:p>
                  </a:txBody>
                  <a:tcPr anchor="ctr"/>
                </a:tc>
                <a:tc>
                  <a:txBody>
                    <a:bodyPr/>
                    <a:lstStyle/>
                    <a:p>
                      <a:pPr algn="ctr"/>
                      <a:r>
                        <a:rPr lang="en-US" sz="3200" dirty="0" smtClean="0"/>
                        <a:t>6</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4</a:t>
                      </a:r>
                      <a:endParaRPr lang="en-US" sz="3200" b="1" dirty="0"/>
                    </a:p>
                  </a:txBody>
                  <a:tcPr anchor="ctr"/>
                </a:tc>
                <a:tc>
                  <a:txBody>
                    <a:bodyPr/>
                    <a:lstStyle/>
                    <a:p>
                      <a:pPr algn="ctr"/>
                      <a:r>
                        <a:rPr lang="en-US" sz="3200" dirty="0" smtClean="0"/>
                        <a:t>6</a:t>
                      </a:r>
                      <a:endParaRPr lang="en-US" sz="3200" b="0" dirty="0"/>
                    </a:p>
                  </a:txBody>
                  <a:tcPr anchor="ctr"/>
                </a:tc>
              </a:tr>
              <a:tr h="801970">
                <a:tc>
                  <a:txBody>
                    <a:bodyPr/>
                    <a:lstStyle/>
                    <a:p>
                      <a:pPr algn="ctr"/>
                      <a:r>
                        <a:rPr lang="en-US" dirty="0" smtClean="0"/>
                        <a:t>Total number of standards needed to pass each domain</a:t>
                      </a:r>
                      <a:endParaRPr lang="en-US" b="1" dirty="0"/>
                    </a:p>
                  </a:txBody>
                  <a:tcPr/>
                </a:tc>
                <a:tc>
                  <a:txBody>
                    <a:bodyPr/>
                    <a:lstStyle/>
                    <a:p>
                      <a:pPr algn="ctr"/>
                      <a:r>
                        <a:rPr lang="en-US" sz="3200" dirty="0" smtClean="0"/>
                        <a:t>10</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3</a:t>
                      </a:r>
                      <a:endParaRPr lang="en-US" sz="3200" b="1" dirty="0"/>
                    </a:p>
                  </a:txBody>
                  <a:tcPr anchor="ctr"/>
                </a:tc>
                <a:tc>
                  <a:txBody>
                    <a:bodyPr/>
                    <a:lstStyle/>
                    <a:p>
                      <a:pPr algn="ctr"/>
                      <a:r>
                        <a:rPr lang="en-US" sz="3200" dirty="0" smtClean="0"/>
                        <a:t>5</a:t>
                      </a:r>
                      <a:endParaRPr lang="en-US" sz="3200" b="1" dirty="0"/>
                    </a:p>
                  </a:txBody>
                  <a:tcPr anchor="ctr"/>
                </a:tc>
              </a:tr>
            </a:tbl>
          </a:graphicData>
        </a:graphic>
      </p:graphicFrame>
      <p:sp>
        <p:nvSpPr>
          <p:cNvPr id="3" name="TextBox 2"/>
          <p:cNvSpPr txBox="1"/>
          <p:nvPr/>
        </p:nvSpPr>
        <p:spPr>
          <a:xfrm>
            <a:off x="0" y="5934670"/>
            <a:ext cx="9143999" cy="646331"/>
          </a:xfrm>
          <a:prstGeom prst="rect">
            <a:avLst/>
          </a:prstGeom>
          <a:noFill/>
        </p:spPr>
        <p:txBody>
          <a:bodyPr wrap="square" rtlCol="0">
            <a:spAutoFit/>
          </a:bodyPr>
          <a:lstStyle/>
          <a:p>
            <a:pPr algn="ctr"/>
            <a:r>
              <a:rPr lang="en-US" dirty="0">
                <a:solidFill>
                  <a:srgbClr val="1D1B16"/>
                </a:solidFill>
                <a:latin typeface="Tw Cen MT"/>
              </a:rPr>
              <a:t>Remember, evidence must be submitted for each indicator. </a:t>
            </a:r>
          </a:p>
          <a:p>
            <a:pPr algn="ctr"/>
            <a:r>
              <a:rPr lang="en-US" dirty="0">
                <a:solidFill>
                  <a:srgbClr val="1D1B16"/>
                </a:solidFill>
                <a:latin typeface="Tw Cen MT"/>
              </a:rPr>
              <a:t>Your portfolio will not pass the initial screening and move on to a review team if it is not complete!</a:t>
            </a:r>
          </a:p>
        </p:txBody>
      </p:sp>
      <p:sp>
        <p:nvSpPr>
          <p:cNvPr id="6" name="Slide Number Placeholder 5"/>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a:latin typeface="Tw Cen MT"/>
            </a:endParaRPr>
          </a:p>
        </p:txBody>
      </p:sp>
      <p:sp>
        <p:nvSpPr>
          <p:cNvPr id="7" name="Oval 6"/>
          <p:cNvSpPr/>
          <p:nvPr/>
        </p:nvSpPr>
        <p:spPr>
          <a:xfrm>
            <a:off x="5767108" y="3059430"/>
            <a:ext cx="1714500" cy="2838450"/>
          </a:xfrm>
          <a:prstGeom prst="ellipse">
            <a:avLst/>
          </a:prstGeom>
          <a:noFill/>
          <a:ln w="57150">
            <a:solidFill>
              <a:srgbClr val="D020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144228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2800" dirty="0" smtClean="0"/>
              <a:t>FP1: The program uses family input and feedback to guide program planning and policy decisions.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dirty="0" smtClean="0"/>
              <a:t>Evidence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14325" y="1719618"/>
            <a:ext cx="4181475" cy="4531057"/>
          </a:xfrm>
          <a:effectLst/>
        </p:spPr>
        <p:txBody>
          <a:bodyPr anchor="ctr">
            <a:normAutofit/>
          </a:bodyPr>
          <a:lstStyle/>
          <a:p>
            <a:pPr lvl="0" indent="0">
              <a:buNone/>
            </a:pPr>
            <a:r>
              <a:rPr lang="en-US" sz="2800" dirty="0" smtClean="0"/>
              <a:t>The program surveys families once a year in their preferred language and uses their input in making program and policy decisions.</a:t>
            </a:r>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grpSp>
        <p:nvGrpSpPr>
          <p:cNvPr id="7" name="Group 7"/>
          <p:cNvGrpSpPr/>
          <p:nvPr/>
        </p:nvGrpSpPr>
        <p:grpSpPr>
          <a:xfrm>
            <a:off x="6087350" y="2495297"/>
            <a:ext cx="1919438" cy="874417"/>
            <a:chOff x="2026595" y="939473"/>
            <a:chExt cx="3197158" cy="1623306"/>
          </a:xfrm>
        </p:grpSpPr>
        <p:grpSp>
          <p:nvGrpSpPr>
            <p:cNvPr id="8" name="Group 39"/>
            <p:cNvGrpSpPr/>
            <p:nvPr/>
          </p:nvGrpSpPr>
          <p:grpSpPr>
            <a:xfrm>
              <a:off x="2026595" y="939473"/>
              <a:ext cx="3197158" cy="1008888"/>
              <a:chOff x="2026595" y="939473"/>
              <a:chExt cx="3197158" cy="1008888"/>
            </a:xfrm>
          </p:grpSpPr>
          <p:grpSp>
            <p:nvGrpSpPr>
              <p:cNvPr id="13" name="Group 24"/>
              <p:cNvGrpSpPr/>
              <p:nvPr/>
            </p:nvGrpSpPr>
            <p:grpSpPr>
              <a:xfrm>
                <a:off x="2026595" y="939473"/>
                <a:ext cx="911157" cy="914400"/>
                <a:chOff x="1828800" y="1600200"/>
                <a:chExt cx="911157" cy="904672"/>
              </a:xfrm>
            </p:grpSpPr>
            <p:sp>
              <p:nvSpPr>
                <p:cNvPr id="25" name="Oval 24"/>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Arc 27"/>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5" name="Group 22"/>
              <p:cNvGrpSpPr/>
              <p:nvPr/>
            </p:nvGrpSpPr>
            <p:grpSpPr>
              <a:xfrm>
                <a:off x="3169596" y="939473"/>
                <a:ext cx="911157" cy="914400"/>
                <a:chOff x="2525949" y="3429000"/>
                <a:chExt cx="911157" cy="904672"/>
              </a:xfrm>
            </p:grpSpPr>
            <p:sp>
              <p:nvSpPr>
                <p:cNvPr id="21" name="Oval 20"/>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38"/>
              <p:cNvGrpSpPr/>
              <p:nvPr/>
            </p:nvGrpSpPr>
            <p:grpSpPr>
              <a:xfrm>
                <a:off x="4312596" y="939473"/>
                <a:ext cx="911157" cy="1008888"/>
                <a:chOff x="4312596" y="939473"/>
                <a:chExt cx="911157" cy="1008888"/>
              </a:xfrm>
            </p:grpSpPr>
            <p:sp>
              <p:nvSpPr>
                <p:cNvPr id="17" name="Oval 16"/>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rc 19"/>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9" name="Group 34"/>
            <p:cNvGrpSpPr/>
            <p:nvPr/>
          </p:nvGrpSpPr>
          <p:grpSpPr>
            <a:xfrm>
              <a:off x="2230876" y="2105579"/>
              <a:ext cx="2770355" cy="457200"/>
              <a:chOff x="2811293" y="2971800"/>
              <a:chExt cx="2770355" cy="457200"/>
            </a:xfrm>
          </p:grpSpPr>
          <p:sp>
            <p:nvSpPr>
              <p:cNvPr id="10" name="Rectangle 9"/>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2"/>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9" name="Rectangle 28"/>
          <p:cNvSpPr/>
          <p:nvPr/>
        </p:nvSpPr>
        <p:spPr>
          <a:xfrm>
            <a:off x="6087350" y="2903111"/>
            <a:ext cx="457200" cy="646331"/>
          </a:xfrm>
          <a:prstGeom prst="rect">
            <a:avLst/>
          </a:prstGeom>
        </p:spPr>
        <p:txBody>
          <a:bodyPr wrap="square">
            <a:spAutoFit/>
          </a:bodyPr>
          <a:lstStyle/>
          <a:p>
            <a:r>
              <a:rPr lang="en-US" sz="3600" b="1" i="1" dirty="0" smtClean="0">
                <a:sym typeface="Wingdings"/>
              </a:rPr>
              <a:t></a:t>
            </a:r>
            <a:endParaRPr lang="en-US" sz="3600" b="1" dirty="0"/>
          </a:p>
        </p:txBody>
      </p:sp>
      <p:grpSp>
        <p:nvGrpSpPr>
          <p:cNvPr id="30" name="Group 95"/>
          <p:cNvGrpSpPr/>
          <p:nvPr/>
        </p:nvGrpSpPr>
        <p:grpSpPr>
          <a:xfrm>
            <a:off x="6087350" y="3524800"/>
            <a:ext cx="1919438" cy="874417"/>
            <a:chOff x="2026595" y="939473"/>
            <a:chExt cx="3197158" cy="1623306"/>
          </a:xfrm>
        </p:grpSpPr>
        <p:grpSp>
          <p:nvGrpSpPr>
            <p:cNvPr id="31" name="Group 39"/>
            <p:cNvGrpSpPr/>
            <p:nvPr/>
          </p:nvGrpSpPr>
          <p:grpSpPr>
            <a:xfrm>
              <a:off x="2026595" y="939473"/>
              <a:ext cx="3197158" cy="1008888"/>
              <a:chOff x="2026595" y="939473"/>
              <a:chExt cx="3197158" cy="1008888"/>
            </a:xfrm>
          </p:grpSpPr>
          <p:grpSp>
            <p:nvGrpSpPr>
              <p:cNvPr id="36" name="Group 24"/>
              <p:cNvGrpSpPr/>
              <p:nvPr/>
            </p:nvGrpSpPr>
            <p:grpSpPr>
              <a:xfrm>
                <a:off x="2026595" y="939473"/>
                <a:ext cx="911157" cy="914400"/>
                <a:chOff x="1828800" y="1600200"/>
                <a:chExt cx="911157" cy="904672"/>
              </a:xfrm>
            </p:grpSpPr>
            <p:sp>
              <p:nvSpPr>
                <p:cNvPr id="47" name="Oval 46"/>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Arc 49"/>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7" name="Group 22"/>
              <p:cNvGrpSpPr/>
              <p:nvPr/>
            </p:nvGrpSpPr>
            <p:grpSpPr>
              <a:xfrm>
                <a:off x="3169596" y="939473"/>
                <a:ext cx="911157" cy="914400"/>
                <a:chOff x="2525949" y="3429000"/>
                <a:chExt cx="911157" cy="904672"/>
              </a:xfrm>
            </p:grpSpPr>
            <p:sp>
              <p:nvSpPr>
                <p:cNvPr id="43" name="Oval 42"/>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Connector 45"/>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38" name="Group 38"/>
              <p:cNvGrpSpPr/>
              <p:nvPr/>
            </p:nvGrpSpPr>
            <p:grpSpPr>
              <a:xfrm>
                <a:off x="4312596" y="939473"/>
                <a:ext cx="911157" cy="1008888"/>
                <a:chOff x="4312596" y="939473"/>
                <a:chExt cx="911157" cy="1008888"/>
              </a:xfrm>
            </p:grpSpPr>
            <p:sp>
              <p:nvSpPr>
                <p:cNvPr id="39" name="Oval 38"/>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Arc 41"/>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32" name="Group 34"/>
            <p:cNvGrpSpPr/>
            <p:nvPr/>
          </p:nvGrpSpPr>
          <p:grpSpPr>
            <a:xfrm>
              <a:off x="2230876" y="2105579"/>
              <a:ext cx="2770355" cy="457200"/>
              <a:chOff x="2811293" y="2971800"/>
              <a:chExt cx="2770355" cy="457200"/>
            </a:xfrm>
          </p:grpSpPr>
          <p:sp>
            <p:nvSpPr>
              <p:cNvPr id="33" name="Rectangle 32"/>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1" name="Group 116"/>
          <p:cNvGrpSpPr/>
          <p:nvPr/>
        </p:nvGrpSpPr>
        <p:grpSpPr>
          <a:xfrm>
            <a:off x="6087350" y="4554303"/>
            <a:ext cx="1919438" cy="874417"/>
            <a:chOff x="2026595" y="939473"/>
            <a:chExt cx="3197158" cy="1623306"/>
          </a:xfrm>
        </p:grpSpPr>
        <p:grpSp>
          <p:nvGrpSpPr>
            <p:cNvPr id="52" name="Group 39"/>
            <p:cNvGrpSpPr/>
            <p:nvPr/>
          </p:nvGrpSpPr>
          <p:grpSpPr>
            <a:xfrm>
              <a:off x="2026595" y="939473"/>
              <a:ext cx="3197158" cy="1008888"/>
              <a:chOff x="2026595" y="939473"/>
              <a:chExt cx="3197158" cy="1008888"/>
            </a:xfrm>
          </p:grpSpPr>
          <p:grpSp>
            <p:nvGrpSpPr>
              <p:cNvPr id="57" name="Group 24"/>
              <p:cNvGrpSpPr/>
              <p:nvPr/>
            </p:nvGrpSpPr>
            <p:grpSpPr>
              <a:xfrm>
                <a:off x="2026595" y="939473"/>
                <a:ext cx="911157" cy="914400"/>
                <a:chOff x="1828800" y="1600200"/>
                <a:chExt cx="911157" cy="904672"/>
              </a:xfrm>
            </p:grpSpPr>
            <p:sp>
              <p:nvSpPr>
                <p:cNvPr id="68" name="Oval 67"/>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Arc 70"/>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58" name="Group 22"/>
              <p:cNvGrpSpPr/>
              <p:nvPr/>
            </p:nvGrpSpPr>
            <p:grpSpPr>
              <a:xfrm>
                <a:off x="3169596" y="939473"/>
                <a:ext cx="911157" cy="914400"/>
                <a:chOff x="2525949" y="3429000"/>
                <a:chExt cx="911157" cy="904672"/>
              </a:xfrm>
            </p:grpSpPr>
            <p:sp>
              <p:nvSpPr>
                <p:cNvPr id="64" name="Oval 63"/>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7" name="Straight Connector 66"/>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59" name="Group 38"/>
              <p:cNvGrpSpPr/>
              <p:nvPr/>
            </p:nvGrpSpPr>
            <p:grpSpPr>
              <a:xfrm>
                <a:off x="4312596" y="939473"/>
                <a:ext cx="911157" cy="1008888"/>
                <a:chOff x="4312596" y="939473"/>
                <a:chExt cx="911157" cy="1008888"/>
              </a:xfrm>
            </p:grpSpPr>
            <p:sp>
              <p:nvSpPr>
                <p:cNvPr id="60" name="Oval 59"/>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Arc 62"/>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53" name="Group 34"/>
            <p:cNvGrpSpPr/>
            <p:nvPr/>
          </p:nvGrpSpPr>
          <p:grpSpPr>
            <a:xfrm>
              <a:off x="2230876" y="2105579"/>
              <a:ext cx="2770355" cy="457200"/>
              <a:chOff x="2811293" y="2971800"/>
              <a:chExt cx="2770355" cy="457200"/>
            </a:xfrm>
          </p:grpSpPr>
          <p:sp>
            <p:nvSpPr>
              <p:cNvPr id="54" name="Rectangle 53"/>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72" name="Rectangle 71"/>
          <p:cNvSpPr/>
          <p:nvPr/>
        </p:nvSpPr>
        <p:spPr>
          <a:xfrm>
            <a:off x="6087350" y="3932614"/>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73" name="Rectangle 72"/>
          <p:cNvSpPr/>
          <p:nvPr/>
        </p:nvSpPr>
        <p:spPr>
          <a:xfrm>
            <a:off x="6087350" y="4937475"/>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74" name="TextBox 73"/>
          <p:cNvSpPr txBox="1"/>
          <p:nvPr/>
        </p:nvSpPr>
        <p:spPr>
          <a:xfrm>
            <a:off x="5309387" y="2539224"/>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1.</a:t>
            </a:r>
            <a:endParaRPr lang="en-US" sz="3200" dirty="0">
              <a:latin typeface="Arial" pitchFamily="34" charset="0"/>
              <a:cs typeface="Arial" pitchFamily="34" charset="0"/>
            </a:endParaRPr>
          </a:p>
        </p:txBody>
      </p:sp>
      <p:sp>
        <p:nvSpPr>
          <p:cNvPr id="75" name="TextBox 74"/>
          <p:cNvSpPr txBox="1"/>
          <p:nvPr/>
        </p:nvSpPr>
        <p:spPr>
          <a:xfrm>
            <a:off x="5309387" y="3601299"/>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2.</a:t>
            </a:r>
            <a:endParaRPr lang="en-US" sz="3200" dirty="0">
              <a:latin typeface="Arial" pitchFamily="34" charset="0"/>
              <a:cs typeface="Arial" pitchFamily="34" charset="0"/>
            </a:endParaRPr>
          </a:p>
        </p:txBody>
      </p:sp>
      <p:sp>
        <p:nvSpPr>
          <p:cNvPr id="76" name="TextBox 75"/>
          <p:cNvSpPr txBox="1"/>
          <p:nvPr/>
        </p:nvSpPr>
        <p:spPr>
          <a:xfrm>
            <a:off x="5309387" y="4663374"/>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3.</a:t>
            </a:r>
            <a:endParaRPr lang="en-US" sz="32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533400" y="1733266"/>
            <a:ext cx="4248150" cy="4476465"/>
          </a:xfrm>
          <a:effectLst/>
        </p:spPr>
        <p:txBody>
          <a:bodyPr anchor="ctr">
            <a:normAutofit/>
          </a:bodyPr>
          <a:lstStyle/>
          <a:p>
            <a:pPr lvl="0" indent="0">
              <a:buNone/>
            </a:pPr>
            <a:r>
              <a:rPr lang="en-US" sz="2800" dirty="0" smtClean="0"/>
              <a:t>The program collects information on an ongoing basis to make program and policy decisions, using email, suggestion box, notebooks, etc.</a:t>
            </a:r>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pic>
        <p:nvPicPr>
          <p:cNvPr id="21506" name="Picture 2" descr="http://cdn.shopify.com/s/files/1/0267/4223/files/turtlebox.png?1637"/>
          <p:cNvPicPr>
            <a:picLocks noGrp="1" noChangeAspect="1" noChangeArrowheads="1"/>
          </p:cNvPicPr>
          <p:nvPr>
            <p:ph sz="quarter" idx="2"/>
          </p:nvPr>
        </p:nvPicPr>
        <p:blipFill>
          <a:blip r:embed="rId3"/>
          <a:srcRect/>
          <a:stretch>
            <a:fillRect/>
          </a:stretch>
        </p:blipFill>
        <p:spPr bwMode="auto">
          <a:xfrm>
            <a:off x="4974772" y="2287226"/>
            <a:ext cx="3430323" cy="330835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33375" y="1774210"/>
            <a:ext cx="4324350" cy="4558352"/>
          </a:xfrm>
          <a:effectLst/>
        </p:spPr>
        <p:txBody>
          <a:bodyPr anchor="ctr">
            <a:noAutofit/>
          </a:bodyPr>
          <a:lstStyle/>
          <a:p>
            <a:pPr lvl="0" indent="0">
              <a:buNone/>
            </a:pPr>
            <a:r>
              <a:rPr lang="en-US" sz="2800" dirty="0" smtClean="0"/>
              <a:t>Families attend family meetings and/or serve on advisory groups to provide input on program and policy decisions.</a:t>
            </a:r>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pic>
        <p:nvPicPr>
          <p:cNvPr id="20482" name="Picture 2" descr="http://www.kentdpgs.org.uk/Libraries/Local/881/Images/Meeting%20Calendar/Meeting%20Large%20Square%20Table.gif"/>
          <p:cNvPicPr>
            <a:picLocks noGrp="1" noChangeAspect="1" noChangeArrowheads="1"/>
          </p:cNvPicPr>
          <p:nvPr>
            <p:ph sz="quarter" idx="2"/>
          </p:nvPr>
        </p:nvPicPr>
        <p:blipFill>
          <a:blip r:embed="rId3"/>
          <a:srcRect/>
          <a:stretch>
            <a:fillRect/>
          </a:stretch>
        </p:blipFill>
        <p:spPr bwMode="auto">
          <a:xfrm>
            <a:off x="4995081" y="2969197"/>
            <a:ext cx="3767919" cy="246261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
        <p:nvSpPr>
          <p:cNvPr id="7" name="Content Placeholder 6"/>
          <p:cNvSpPr>
            <a:spLocks noGrp="1"/>
          </p:cNvSpPr>
          <p:nvPr>
            <p:ph sz="quarter" idx="1"/>
          </p:nvPr>
        </p:nvSpPr>
        <p:spPr/>
        <p:txBody>
          <a:bodyPr>
            <a:normAutofit lnSpcReduction="10000"/>
          </a:bodyPr>
          <a:lstStyle/>
          <a:p>
            <a:r>
              <a:rPr lang="en-US" dirty="0" smtClean="0"/>
              <a:t>What will you do to remember to survey families once a year?</a:t>
            </a:r>
          </a:p>
          <a:p>
            <a:pPr lvl="1"/>
            <a:r>
              <a:rPr lang="en-US" dirty="0" smtClean="0"/>
              <a:t>What changes have you made in response to the family survey?</a:t>
            </a:r>
          </a:p>
          <a:p>
            <a:pPr lvl="1"/>
            <a:r>
              <a:rPr lang="en-US" dirty="0" smtClean="0"/>
              <a:t>What changes to do anticipate needing to make?</a:t>
            </a:r>
          </a:p>
          <a:p>
            <a:r>
              <a:rPr lang="en-US" dirty="0" smtClean="0"/>
              <a:t>How do you collect information from families?</a:t>
            </a:r>
          </a:p>
          <a:p>
            <a:pPr lvl="1"/>
            <a:r>
              <a:rPr lang="en-US" dirty="0" smtClean="0"/>
              <a:t>How do you use information from families to guide program and policy decisions?</a:t>
            </a:r>
          </a:p>
          <a:p>
            <a:r>
              <a:rPr lang="en-US" dirty="0" smtClean="0"/>
              <a:t>Do you offer opportunities for parents to attend meetings or participate in advisory groups?</a:t>
            </a:r>
          </a:p>
          <a:p>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fontScale="90000"/>
          </a:bodyPr>
          <a:lstStyle/>
          <a:p>
            <a:pPr lvl="0"/>
            <a:r>
              <a:rPr lang="en-US" sz="2800" dirty="0" smtClean="0"/>
              <a:t>FP2: The program meets the individual needs of children through mutually respectful, two-way communication with families.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a:bodyPr>
          <a:lstStyle/>
          <a:p>
            <a:pPr lvl="0"/>
            <a:r>
              <a:rPr lang="en-US" dirty="0" smtClean="0"/>
              <a:t>Evidence</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609600" y="1760562"/>
            <a:ext cx="3886200" cy="4061767"/>
          </a:xfrm>
          <a:effectLst/>
        </p:spPr>
        <p:txBody>
          <a:bodyPr anchor="ctr">
            <a:normAutofit/>
          </a:bodyPr>
          <a:lstStyle/>
          <a:p>
            <a:pPr lvl="0" indent="0">
              <a:buNone/>
            </a:pPr>
            <a:r>
              <a:rPr lang="en-US" sz="3200" dirty="0" smtClean="0"/>
              <a:t>The program collects information from families upon enrollment and provides a method for communicating changes.</a:t>
            </a:r>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pic>
        <p:nvPicPr>
          <p:cNvPr id="17410" name="Picture 2" descr="http://www.oswegopreschool.com/wp-content/uploads/2012/11/enrollment-image.jpg"/>
          <p:cNvPicPr>
            <a:picLocks noGrp="1" noChangeAspect="1" noChangeArrowheads="1"/>
          </p:cNvPicPr>
          <p:nvPr>
            <p:ph sz="quarter" idx="2"/>
          </p:nvPr>
        </p:nvPicPr>
        <p:blipFill>
          <a:blip r:embed="rId3"/>
          <a:srcRect/>
          <a:stretch>
            <a:fillRect/>
          </a:stretch>
        </p:blipFill>
        <p:spPr bwMode="auto">
          <a:xfrm>
            <a:off x="5003800" y="2337421"/>
            <a:ext cx="3695700" cy="3484908"/>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14324" y="2094139"/>
            <a:ext cx="3941990" cy="3697061"/>
          </a:xfrm>
          <a:effectLst/>
        </p:spPr>
        <p:txBody>
          <a:bodyPr>
            <a:normAutofit/>
          </a:bodyPr>
          <a:lstStyle/>
          <a:p>
            <a:pPr marL="0" lvl="0" indent="0">
              <a:buNone/>
            </a:pPr>
            <a:r>
              <a:rPr lang="en-US" sz="2800" dirty="0" smtClean="0"/>
              <a:t>Families are consulted about their child’s interests and preferences, informed about their child’s progress, and encouraged to contribute to learning and development goals, at least once a year.</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19</a:t>
            </a:fld>
            <a:endParaRPr lang="en-US">
              <a:latin typeface="Tw Cen MT"/>
            </a:endParaRPr>
          </a:p>
        </p:txBody>
      </p:sp>
      <p:pic>
        <p:nvPicPr>
          <p:cNvPr id="7" name="Picture 2" descr="http://www.scholastic.com/parents/sites/default/files/field_asset_image/1112/9424/3094/make%20the%20most%20of%20your%20parent%20teacher%20conference.jpg"/>
          <p:cNvPicPr>
            <a:picLocks noChangeAspect="1" noChangeArrowheads="1"/>
          </p:cNvPicPr>
          <p:nvPr/>
        </p:nvPicPr>
        <p:blipFill>
          <a:blip r:embed="rId3"/>
          <a:srcRect/>
          <a:stretch>
            <a:fillRect/>
          </a:stretch>
        </p:blipFill>
        <p:spPr bwMode="auto">
          <a:xfrm>
            <a:off x="4256314" y="2544979"/>
            <a:ext cx="4258475" cy="284094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314324" y="1774210"/>
            <a:ext cx="3638551" cy="4267362"/>
          </a:xfrm>
          <a:effectLst/>
        </p:spPr>
        <p:txBody>
          <a:bodyPr anchor="ctr">
            <a:normAutofit/>
          </a:bodyPr>
          <a:lstStyle/>
          <a:p>
            <a:pPr marL="0" lvl="0" indent="0">
              <a:buNone/>
            </a:pPr>
            <a:r>
              <a:rPr lang="en-US" sz="2800" dirty="0" smtClean="0"/>
              <a:t>The program provides forms and essential program information in a manner that is understandable to all families in the program, regardless of differences in language, literacy, or ability. </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20</a:t>
            </a:fld>
            <a:endParaRPr lang="en-US">
              <a:latin typeface="Tw Cen MT"/>
            </a:endParaRPr>
          </a:p>
        </p:txBody>
      </p:sp>
      <p:pic>
        <p:nvPicPr>
          <p:cNvPr id="2050" name="Picture 2" descr="http://www.clker.com/cliparts/8/R/o/K/R/L/hello-world-in-several-languages-md.png"/>
          <p:cNvPicPr>
            <a:picLocks noGrp="1" noChangeAspect="1" noChangeArrowheads="1"/>
          </p:cNvPicPr>
          <p:nvPr>
            <p:ph sz="quarter" idx="2"/>
          </p:nvPr>
        </p:nvPicPr>
        <p:blipFill>
          <a:blip r:embed="rId3"/>
          <a:srcRect/>
          <a:stretch>
            <a:fillRect/>
          </a:stretch>
        </p:blipFill>
        <p:spPr bwMode="auto">
          <a:xfrm>
            <a:off x="4088818" y="2406096"/>
            <a:ext cx="4674182" cy="363547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21</a:t>
            </a:fld>
            <a:endParaRPr lang="en-US">
              <a:latin typeface="Tw Cen MT"/>
            </a:endParaRPr>
          </a:p>
        </p:txBody>
      </p:sp>
      <p:sp>
        <p:nvSpPr>
          <p:cNvPr id="7" name="Content Placeholder 6"/>
          <p:cNvSpPr>
            <a:spLocks noGrp="1"/>
          </p:cNvSpPr>
          <p:nvPr>
            <p:ph sz="quarter" idx="1"/>
          </p:nvPr>
        </p:nvSpPr>
        <p:spPr/>
        <p:txBody>
          <a:bodyPr>
            <a:normAutofit/>
          </a:bodyPr>
          <a:lstStyle/>
          <a:p>
            <a:r>
              <a:rPr lang="en-US" dirty="0" smtClean="0"/>
              <a:t>What will you do to collect the information you need?</a:t>
            </a:r>
          </a:p>
          <a:p>
            <a:r>
              <a:rPr lang="en-US" dirty="0" smtClean="0"/>
              <a:t>How will you make sure you are informed of any changes?</a:t>
            </a:r>
          </a:p>
          <a:p>
            <a:r>
              <a:rPr lang="en-US" dirty="0" smtClean="0"/>
              <a:t>How do you encourage families to participate in ?</a:t>
            </a:r>
          </a:p>
          <a:p>
            <a:r>
              <a:rPr lang="en-US" dirty="0" smtClean="0"/>
              <a:t>How do you share children’s learning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fontScale="90000"/>
          </a:bodyPr>
          <a:lstStyle/>
          <a:p>
            <a:pPr lvl="0"/>
            <a:r>
              <a:rPr lang="en-US" sz="3200" dirty="0" smtClean="0"/>
              <a:t>FP3: Families are encouraged to be regular and frequent participants in the program.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dirty="0" smtClean="0"/>
              <a:t>Evidence</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23</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295276" y="2317898"/>
            <a:ext cx="3623582" cy="3428543"/>
          </a:xfrm>
          <a:effectLst/>
        </p:spPr>
        <p:txBody>
          <a:bodyPr anchor="ctr">
            <a:noAutofit/>
          </a:bodyPr>
          <a:lstStyle/>
          <a:p>
            <a:pPr lvl="0" indent="0">
              <a:buNone/>
            </a:pPr>
            <a:r>
              <a:rPr lang="en-US" sz="2800" dirty="0" smtClean="0"/>
              <a:t>The program encourages all families to visit and observe at any time.</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24</a:t>
            </a:fld>
            <a:endParaRPr lang="en-US">
              <a:latin typeface="Tw Cen MT"/>
            </a:endParaRPr>
          </a:p>
        </p:txBody>
      </p:sp>
      <p:pic>
        <p:nvPicPr>
          <p:cNvPr id="13314" name="Picture 2" descr="http://img.webmd.com/dtmcms/live/webmd/consumer_assets/site_images/articles/health_tools/back_to_school_allergy_slideshow/getty_rf_photo_of_parent_volunteering_at_school.jpg"/>
          <p:cNvPicPr>
            <a:picLocks noGrp="1" noChangeAspect="1" noChangeArrowheads="1"/>
          </p:cNvPicPr>
          <p:nvPr>
            <p:ph sz="quarter" idx="2"/>
          </p:nvPr>
        </p:nvPicPr>
        <p:blipFill>
          <a:blip r:embed="rId3"/>
          <a:stretch>
            <a:fillRect/>
          </a:stretch>
        </p:blipFill>
        <p:spPr bwMode="auto">
          <a:xfrm>
            <a:off x="3918858" y="2317898"/>
            <a:ext cx="4565559" cy="3428543"/>
          </a:xfrm>
          <a:prstGeom prst="rect">
            <a:avLst/>
          </a:prstGeom>
          <a:noFill/>
        </p:spPr>
      </p:pic>
      <p:sp>
        <p:nvSpPr>
          <p:cNvPr id="6" name="Title 5"/>
          <p:cNvSpPr>
            <a:spLocks noGrp="1"/>
          </p:cNvSpPr>
          <p:nvPr>
            <p:ph type="title"/>
          </p:nvPr>
        </p:nvSpPr>
        <p:spPr/>
        <p:txBody>
          <a:bodyPr/>
          <a:lstStyle/>
          <a:p>
            <a:r>
              <a:rPr lang="en-US" dirty="0" smtClean="0"/>
              <a:t>How can we implement this?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646426" y="1662063"/>
            <a:ext cx="7851148" cy="1988288"/>
          </a:xfrm>
          <a:effectLst/>
        </p:spPr>
        <p:txBody>
          <a:bodyPr>
            <a:noAutofit/>
          </a:bodyPr>
          <a:lstStyle/>
          <a:p>
            <a:pPr marL="0" lvl="0" indent="0">
              <a:buNone/>
            </a:pPr>
            <a:r>
              <a:rPr lang="en-US" sz="2800" dirty="0" smtClean="0"/>
              <a:t>The program learns about all families’ cultural backgrounds, traditions, beliefs, home language, and interests, and requests ideas and/or suggestions from families for activities.</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pic>
        <p:nvPicPr>
          <p:cNvPr id="12292" name="Picture 4" descr="http://a.dilcdn.com/bl/wp-content/uploads/sites/8/babble-voices/all-that-sass-yolanda-machado/files/how-tv-families-have-evolved/08diffrentstrokes.jpg"/>
          <p:cNvPicPr>
            <a:picLocks noGrp="1" noChangeAspect="1" noChangeArrowheads="1"/>
          </p:cNvPicPr>
          <p:nvPr>
            <p:ph sz="quarter" idx="2"/>
          </p:nvPr>
        </p:nvPicPr>
        <p:blipFill>
          <a:blip r:embed="rId3"/>
          <a:stretch>
            <a:fillRect/>
          </a:stretch>
        </p:blipFill>
        <p:spPr bwMode="auto">
          <a:xfrm>
            <a:off x="1393308" y="3477256"/>
            <a:ext cx="6357384" cy="3155740"/>
          </a:xfrm>
          <a:prstGeom prst="rect">
            <a:avLst/>
          </a:prstGeom>
          <a:noFill/>
        </p:spPr>
      </p:pic>
      <p:sp>
        <p:nvSpPr>
          <p:cNvPr id="6" name="Title 5"/>
          <p:cNvSpPr>
            <a:spLocks noGrp="1"/>
          </p:cNvSpPr>
          <p:nvPr>
            <p:ph type="title"/>
          </p:nvPr>
        </p:nvSpPr>
        <p:spPr/>
        <p:txBody>
          <a:bodyPr/>
          <a:lstStyle/>
          <a:p>
            <a:r>
              <a:rPr lang="en-US" dirty="0" smtClean="0"/>
              <a:t>How can we implement this?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sz="quarter" idx="1"/>
          </p:nvPr>
        </p:nvSpPr>
        <p:spPr>
          <a:xfrm>
            <a:off x="527841" y="2101397"/>
            <a:ext cx="4044159" cy="3986644"/>
          </a:xfrm>
          <a:effectLst/>
        </p:spPr>
        <p:txBody>
          <a:bodyPr anchor="ctr">
            <a:noAutofit/>
          </a:bodyPr>
          <a:lstStyle/>
          <a:p>
            <a:pPr marL="0" lvl="0" indent="0">
              <a:buNone/>
            </a:pPr>
            <a:r>
              <a:rPr lang="en-US" sz="2800" dirty="0" smtClean="0"/>
              <a:t>The program encourages families to assist or lead in planning and conducting special activities to share their cultural backgrounds, traditions, beliefs, home language, interests, and abilities.</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pic>
        <p:nvPicPr>
          <p:cNvPr id="11266" name="Picture 2" descr="http://she.sulekha.com/content/blogphotos/parenting-kids/teaching-kids-the-importance-of-our-culture_07_2011.jpg"/>
          <p:cNvPicPr>
            <a:picLocks noGrp="1" noChangeAspect="1" noChangeArrowheads="1"/>
          </p:cNvPicPr>
          <p:nvPr>
            <p:ph sz="quarter" idx="2"/>
          </p:nvPr>
        </p:nvPicPr>
        <p:blipFill>
          <a:blip r:embed="rId3"/>
          <a:stretch>
            <a:fillRect/>
          </a:stretch>
        </p:blipFill>
        <p:spPr bwMode="auto">
          <a:xfrm>
            <a:off x="5013528" y="2101397"/>
            <a:ext cx="3449980" cy="3986644"/>
          </a:xfrm>
          <a:prstGeom prst="rect">
            <a:avLst/>
          </a:prstGeom>
          <a:noFill/>
        </p:spPr>
      </p:pic>
      <p:sp>
        <p:nvSpPr>
          <p:cNvPr id="6" name="Title 5"/>
          <p:cNvSpPr>
            <a:spLocks noGrp="1"/>
          </p:cNvSpPr>
          <p:nvPr>
            <p:ph type="title"/>
          </p:nvPr>
        </p:nvSpPr>
        <p:spPr/>
        <p:txBody>
          <a:bodyPr/>
          <a:lstStyle/>
          <a:p>
            <a:r>
              <a:rPr lang="en-US" dirty="0" smtClean="0"/>
              <a:t>How can we implement this?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27</a:t>
            </a:fld>
            <a:endParaRPr lang="en-US">
              <a:latin typeface="Tw Cen MT"/>
            </a:endParaRPr>
          </a:p>
        </p:txBody>
      </p:sp>
      <p:sp>
        <p:nvSpPr>
          <p:cNvPr id="7" name="Content Placeholder 6"/>
          <p:cNvSpPr>
            <a:spLocks noGrp="1"/>
          </p:cNvSpPr>
          <p:nvPr>
            <p:ph sz="quarter" idx="1"/>
          </p:nvPr>
        </p:nvSpPr>
        <p:spPr/>
        <p:txBody>
          <a:bodyPr>
            <a:normAutofit/>
          </a:bodyPr>
          <a:lstStyle/>
          <a:p>
            <a:r>
              <a:rPr lang="en-US" dirty="0" smtClean="0"/>
              <a:t>What do you do (or will you do) to encourage families to visit?</a:t>
            </a:r>
          </a:p>
          <a:p>
            <a:r>
              <a:rPr lang="en-US" dirty="0" smtClean="0"/>
              <a:t>What will you do to learn about families’ culture, traditions, beliefs, and language?</a:t>
            </a:r>
          </a:p>
          <a:p>
            <a:r>
              <a:rPr lang="en-US" dirty="0" smtClean="0"/>
              <a:t>How will you ask families for suggestions regarding activities that reflect culture, etc.?  </a:t>
            </a:r>
          </a:p>
          <a:p>
            <a:r>
              <a:rPr lang="en-US" dirty="0" smtClean="0"/>
              <a:t>How might families be able to help plan or conduct activities to share their culture, traditions, beliefs, and language?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fontScale="90000"/>
          </a:bodyPr>
          <a:lstStyle/>
          <a:p>
            <a:pPr lvl="0"/>
            <a:r>
              <a:rPr lang="en-US" sz="3200" dirty="0" smtClean="0"/>
              <a:t>FP4: The program provides support and information to assist families in meeting their child’s needs and goals.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612648" y="0"/>
            <a:ext cx="8531352" cy="1219200"/>
          </a:xfrm>
        </p:spPr>
        <p:txBody>
          <a:bodyPr>
            <a:normAutofit/>
          </a:bodyPr>
          <a:lstStyle/>
          <a:p>
            <a:pPr lvl="0"/>
            <a:r>
              <a:rPr lang="en-US" dirty="0" smtClean="0"/>
              <a:t>Evidence</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29</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a:srcRect/>
          <a:stretch>
            <a:fillRect/>
          </a:stretch>
        </p:blipFill>
        <p:spPr bwMode="auto">
          <a:xfrm>
            <a:off x="3872688" y="1515970"/>
            <a:ext cx="2505075" cy="1343025"/>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4912595" y="3373345"/>
            <a:ext cx="2930336" cy="1107890"/>
          </a:xfrm>
          <a:prstGeom prst="rect">
            <a:avLst/>
          </a:prstGeom>
          <a:noFill/>
          <a:ln w="9525">
            <a:noFill/>
            <a:miter lim="800000"/>
            <a:headEnd/>
            <a:tailEnd/>
          </a:ln>
        </p:spPr>
      </p:pic>
      <p:sp>
        <p:nvSpPr>
          <p:cNvPr id="14" name="Text Placeholder 13"/>
          <p:cNvSpPr>
            <a:spLocks noGrp="1"/>
          </p:cNvSpPr>
          <p:nvPr>
            <p:ph sz="quarter" idx="1"/>
          </p:nvPr>
        </p:nvSpPr>
        <p:spPr>
          <a:xfrm>
            <a:off x="323850" y="1917204"/>
            <a:ext cx="3955187" cy="4305206"/>
          </a:xfrm>
          <a:effectLst/>
        </p:spPr>
        <p:txBody>
          <a:bodyPr>
            <a:normAutofit/>
          </a:bodyPr>
          <a:lstStyle/>
          <a:p>
            <a:pPr lvl="0" indent="0">
              <a:buNone/>
            </a:pPr>
            <a:r>
              <a:rPr lang="en-US" sz="2800" dirty="0" smtClean="0"/>
              <a:t>The program provides basic information about resources in the community, including those focusing on health, mental health, services for children with disabilities, and social services.</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30</a:t>
            </a:fld>
            <a:endParaRPr lang="en-US">
              <a:latin typeface="Tw Cen MT"/>
            </a:endParaRPr>
          </a:p>
        </p:txBody>
      </p:sp>
      <p:pic>
        <p:nvPicPr>
          <p:cNvPr id="8194" name="Picture 2" descr="http://bloximages.chicago2.vip.townnews.com/beatricedailysun.com/content/tncms/assets/v3/editorial/d/71/d712e53a-f9f6-11e0-b3b0-001cc4c03286/4e9e3072a6ea9.image.jpg"/>
          <p:cNvPicPr>
            <a:picLocks noGrp="1" noChangeAspect="1" noChangeArrowheads="1"/>
          </p:cNvPicPr>
          <p:nvPr>
            <p:ph sz="quarter" idx="2"/>
          </p:nvPr>
        </p:nvPicPr>
        <p:blipFill>
          <a:blip r:embed="rId5"/>
          <a:stretch>
            <a:fillRect/>
          </a:stretch>
        </p:blipFill>
        <p:spPr bwMode="auto">
          <a:xfrm>
            <a:off x="5996763" y="1677496"/>
            <a:ext cx="2766237" cy="1013870"/>
          </a:xfrm>
          <a:prstGeom prst="rect">
            <a:avLst/>
          </a:prstGeom>
          <a:noFill/>
        </p:spPr>
      </p:pic>
      <p:sp>
        <p:nvSpPr>
          <p:cNvPr id="6" name="Title 5"/>
          <p:cNvSpPr>
            <a:spLocks noGrp="1"/>
          </p:cNvSpPr>
          <p:nvPr>
            <p:ph type="title"/>
          </p:nvPr>
        </p:nvSpPr>
        <p:spPr/>
        <p:txBody>
          <a:bodyPr/>
          <a:lstStyle/>
          <a:p>
            <a:r>
              <a:rPr lang="en-US" dirty="0" smtClean="0"/>
              <a:t>How can we implement this?</a:t>
            </a:r>
            <a:endParaRPr lang="en-US" dirty="0"/>
          </a:p>
        </p:txBody>
      </p:sp>
      <p:pic>
        <p:nvPicPr>
          <p:cNvPr id="1029" name="Picture 5"/>
          <p:cNvPicPr>
            <a:picLocks noChangeAspect="1" noChangeArrowheads="1"/>
          </p:cNvPicPr>
          <p:nvPr/>
        </p:nvPicPr>
        <p:blipFill>
          <a:blip r:embed="rId6"/>
          <a:srcRect/>
          <a:stretch>
            <a:fillRect/>
          </a:stretch>
        </p:blipFill>
        <p:spPr bwMode="auto">
          <a:xfrm>
            <a:off x="4103393" y="5593760"/>
            <a:ext cx="4791075" cy="628650"/>
          </a:xfrm>
          <a:prstGeom prst="rect">
            <a:avLst/>
          </a:prstGeom>
          <a:noFill/>
          <a:ln w="9525">
            <a:noFill/>
            <a:miter lim="800000"/>
            <a:headEnd/>
            <a:tailEnd/>
          </a:ln>
        </p:spPr>
      </p:pic>
      <p:pic>
        <p:nvPicPr>
          <p:cNvPr id="1030" name="Picture 6"/>
          <p:cNvPicPr>
            <a:picLocks noChangeAspect="1" noChangeArrowheads="1"/>
          </p:cNvPicPr>
          <p:nvPr/>
        </p:nvPicPr>
        <p:blipFill>
          <a:blip r:embed="rId7"/>
          <a:srcRect/>
          <a:stretch>
            <a:fillRect/>
          </a:stretch>
        </p:blipFill>
        <p:spPr bwMode="auto">
          <a:xfrm>
            <a:off x="4279037" y="4402045"/>
            <a:ext cx="4333875" cy="838200"/>
          </a:xfrm>
          <a:prstGeom prst="rect">
            <a:avLst/>
          </a:prstGeom>
          <a:noFill/>
          <a:ln w="9525">
            <a:noFill/>
            <a:miter lim="800000"/>
            <a:headEnd/>
            <a:tailEnd/>
          </a:ln>
        </p:spPr>
      </p:pic>
      <p:pic>
        <p:nvPicPr>
          <p:cNvPr id="1026" name="Picture 2"/>
          <p:cNvPicPr>
            <a:picLocks noChangeAspect="1" noChangeArrowheads="1"/>
          </p:cNvPicPr>
          <p:nvPr/>
        </p:nvPicPr>
        <p:blipFill>
          <a:blip r:embed="rId8"/>
          <a:srcRect/>
          <a:stretch>
            <a:fillRect/>
          </a:stretch>
        </p:blipFill>
        <p:spPr bwMode="auto">
          <a:xfrm>
            <a:off x="6012587" y="2858995"/>
            <a:ext cx="2600325" cy="5143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400050" y="2560922"/>
            <a:ext cx="3552825" cy="2798426"/>
          </a:xfrm>
          <a:effectLst/>
        </p:spPr>
        <p:txBody>
          <a:bodyPr anchor="ctr">
            <a:normAutofit/>
          </a:bodyPr>
          <a:lstStyle/>
          <a:p>
            <a:pPr lvl="0" indent="0">
              <a:buNone/>
            </a:pPr>
            <a:r>
              <a:rPr lang="en-US" sz="2800" dirty="0" smtClean="0"/>
              <a:t>The program helps families to locate and use specific community resources as needed.</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31</a:t>
            </a:fld>
            <a:endParaRPr lang="en-US">
              <a:latin typeface="Tw Cen MT"/>
            </a:endParaRPr>
          </a:p>
        </p:txBody>
      </p:sp>
      <p:pic>
        <p:nvPicPr>
          <p:cNvPr id="6" name="Picture 2" descr="http://www.scholastic.com/parents/sites/default/files/field_asset_image/1112/9424/3094/make%20the%20most%20of%20your%20parent%20teacher%20conference.jpg"/>
          <p:cNvPicPr>
            <a:picLocks noChangeAspect="1" noChangeArrowheads="1"/>
          </p:cNvPicPr>
          <p:nvPr/>
        </p:nvPicPr>
        <p:blipFill>
          <a:blip r:embed="rId3"/>
          <a:stretch>
            <a:fillRect/>
          </a:stretch>
        </p:blipFill>
        <p:spPr bwMode="auto">
          <a:xfrm>
            <a:off x="4250002" y="2560922"/>
            <a:ext cx="4258475" cy="279842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How can we implement this?</a:t>
            </a:r>
            <a:endParaRPr lang="en-US" sz="3600" dirty="0"/>
          </a:p>
        </p:txBody>
      </p:sp>
      <p:sp>
        <p:nvSpPr>
          <p:cNvPr id="14" name="Text Placeholder 13"/>
          <p:cNvSpPr>
            <a:spLocks noGrp="1"/>
          </p:cNvSpPr>
          <p:nvPr>
            <p:ph sz="quarter" idx="1"/>
          </p:nvPr>
        </p:nvSpPr>
        <p:spPr>
          <a:xfrm>
            <a:off x="400050" y="1926771"/>
            <a:ext cx="3816843" cy="4267200"/>
          </a:xfrm>
          <a:effectLst/>
        </p:spPr>
        <p:txBody>
          <a:bodyPr anchor="ctr">
            <a:normAutofit/>
          </a:bodyPr>
          <a:lstStyle/>
          <a:p>
            <a:pPr lvl="0" indent="0">
              <a:buNone/>
            </a:pPr>
            <a:r>
              <a:rPr lang="en-US" sz="2800" dirty="0" smtClean="0"/>
              <a:t>The program provides current information for families about educational opportunities available in the community.</a:t>
            </a:r>
            <a:endParaRPr lang="en-US" sz="28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32</a:t>
            </a:fld>
            <a:endParaRPr lang="en-US">
              <a:latin typeface="Tw Cen MT"/>
            </a:endParaRPr>
          </a:p>
        </p:txBody>
      </p:sp>
      <p:pic>
        <p:nvPicPr>
          <p:cNvPr id="11" name="Picture 4" descr="http://3.bp.blogspot.com/-tXYA_e6Vn-w/T-_FMM_B5II/AAAAAAAABFU/6jI1DoLsMfA/s1600/IMG_5846.jpg"/>
          <p:cNvPicPr>
            <a:picLocks noChangeAspect="1" noChangeArrowheads="1"/>
          </p:cNvPicPr>
          <p:nvPr/>
        </p:nvPicPr>
        <p:blipFill>
          <a:blip r:embed="rId3"/>
          <a:srcRect/>
          <a:stretch>
            <a:fillRect/>
          </a:stretch>
        </p:blipFill>
        <p:spPr bwMode="auto">
          <a:xfrm>
            <a:off x="4295775" y="3247953"/>
            <a:ext cx="2058743" cy="1552969"/>
          </a:xfrm>
          <a:prstGeom prst="rect">
            <a:avLst/>
          </a:prstGeom>
          <a:noFill/>
        </p:spPr>
      </p:pic>
      <p:pic>
        <p:nvPicPr>
          <p:cNvPr id="12" name="Picture 2" descr="http://portlandlivingonthecheap.com/wp-content/uploads/2013/11/omsi.jpg"/>
          <p:cNvPicPr>
            <a:picLocks noGrp="1" noChangeAspect="1" noChangeArrowheads="1"/>
          </p:cNvPicPr>
          <p:nvPr>
            <p:ph sz="quarter" idx="2"/>
          </p:nvPr>
        </p:nvPicPr>
        <p:blipFill>
          <a:blip r:embed="rId4"/>
          <a:srcRect/>
          <a:stretch>
            <a:fillRect/>
          </a:stretch>
        </p:blipFill>
        <p:spPr bwMode="auto">
          <a:xfrm>
            <a:off x="6529388" y="3247953"/>
            <a:ext cx="2058743" cy="1544057"/>
          </a:xfrm>
          <a:prstGeom prst="rect">
            <a:avLst/>
          </a:prstGeom>
          <a:noFill/>
        </p:spPr>
      </p:pic>
      <p:pic>
        <p:nvPicPr>
          <p:cNvPr id="13" name="Picture 2"/>
          <p:cNvPicPr>
            <a:picLocks noChangeAspect="1" noChangeArrowheads="1"/>
          </p:cNvPicPr>
          <p:nvPr/>
        </p:nvPicPr>
        <p:blipFill>
          <a:blip r:embed="rId5"/>
          <a:srcRect/>
          <a:stretch>
            <a:fillRect/>
          </a:stretch>
        </p:blipFill>
        <p:spPr bwMode="auto">
          <a:xfrm>
            <a:off x="6529388" y="4915723"/>
            <a:ext cx="1933575" cy="752475"/>
          </a:xfrm>
          <a:prstGeom prst="rect">
            <a:avLst/>
          </a:prstGeom>
          <a:noFill/>
          <a:ln w="9525">
            <a:noFill/>
            <a:miter lim="800000"/>
            <a:headEnd/>
            <a:tailEnd/>
          </a:ln>
        </p:spPr>
      </p:pic>
      <p:pic>
        <p:nvPicPr>
          <p:cNvPr id="15" name="Picture 3"/>
          <p:cNvPicPr>
            <a:picLocks noChangeAspect="1" noChangeArrowheads="1"/>
          </p:cNvPicPr>
          <p:nvPr/>
        </p:nvPicPr>
        <p:blipFill>
          <a:blip r:embed="rId6"/>
          <a:srcRect/>
          <a:stretch>
            <a:fillRect/>
          </a:stretch>
        </p:blipFill>
        <p:spPr bwMode="auto">
          <a:xfrm>
            <a:off x="4295775" y="2016309"/>
            <a:ext cx="4467225" cy="1028700"/>
          </a:xfrm>
          <a:prstGeom prst="rect">
            <a:avLst/>
          </a:prstGeom>
          <a:noFill/>
          <a:ln w="9525">
            <a:noFill/>
            <a:miter lim="800000"/>
            <a:headEnd/>
            <a:tailEnd/>
          </a:ln>
        </p:spPr>
      </p:pic>
      <p:pic>
        <p:nvPicPr>
          <p:cNvPr id="16" name="Picture 4"/>
          <p:cNvPicPr>
            <a:picLocks noChangeAspect="1" noChangeArrowheads="1"/>
          </p:cNvPicPr>
          <p:nvPr/>
        </p:nvPicPr>
        <p:blipFill>
          <a:blip r:embed="rId7"/>
          <a:srcRect/>
          <a:stretch>
            <a:fillRect/>
          </a:stretch>
        </p:blipFill>
        <p:spPr bwMode="auto">
          <a:xfrm>
            <a:off x="4763843" y="4915723"/>
            <a:ext cx="1590675" cy="981075"/>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33</a:t>
            </a:fld>
            <a:endParaRPr lang="en-US">
              <a:latin typeface="Tw Cen MT"/>
            </a:endParaRPr>
          </a:p>
        </p:txBody>
      </p:sp>
      <p:sp>
        <p:nvSpPr>
          <p:cNvPr id="7" name="Content Placeholder 6"/>
          <p:cNvSpPr>
            <a:spLocks noGrp="1"/>
          </p:cNvSpPr>
          <p:nvPr>
            <p:ph sz="quarter" idx="1"/>
          </p:nvPr>
        </p:nvSpPr>
        <p:spPr/>
        <p:txBody>
          <a:bodyPr>
            <a:normAutofit/>
          </a:bodyPr>
          <a:lstStyle/>
          <a:p>
            <a:r>
              <a:rPr lang="en-US" dirty="0" smtClean="0"/>
              <a:t>What resources exist in your community?</a:t>
            </a:r>
          </a:p>
          <a:p>
            <a:pPr lvl="1"/>
            <a:r>
              <a:rPr lang="en-US" dirty="0" smtClean="0"/>
              <a:t>Health, mental health, children with disabilities, social services</a:t>
            </a:r>
          </a:p>
          <a:p>
            <a:pPr lvl="1"/>
            <a:r>
              <a:rPr lang="en-US" dirty="0" smtClean="0"/>
              <a:t>Educational opportunities</a:t>
            </a:r>
          </a:p>
          <a:p>
            <a:r>
              <a:rPr lang="en-US" dirty="0" smtClean="0"/>
              <a:t>How can you share community resources with families?</a:t>
            </a:r>
          </a:p>
          <a:p>
            <a:r>
              <a:rPr lang="en-US" dirty="0" smtClean="0"/>
              <a:t>How can you connect families with resources to address their specific needs?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979888"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34</a:t>
            </a:fld>
            <a:endParaRPr lang="en-US">
              <a:latin typeface="Tw Cen MT"/>
            </a:endParaRPr>
          </a:p>
        </p:txBody>
      </p:sp>
    </p:spTree>
    <p:extLst>
      <p:ext uri="{BB962C8B-B14F-4D97-AF65-F5344CB8AC3E}">
        <p14:creationId xmlns="" xmlns:p14="http://schemas.microsoft.com/office/powerpoint/2010/main" val="1987613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454322" y="2698447"/>
            <a:ext cx="4235355" cy="1752600"/>
          </a:xfrm>
        </p:spPr>
        <p:txBody>
          <a:bodyPr>
            <a:normAutofit/>
          </a:bodyPr>
          <a:lstStyle/>
          <a:p>
            <a:pPr marL="457200" indent="-457200" algn="l">
              <a:buFont typeface="Arial" panose="020B0604020202020204" pitchFamily="34" charset="0"/>
              <a:buChar char="•"/>
            </a:pPr>
            <a:r>
              <a:rPr lang="en-US" sz="3200" dirty="0" smtClean="0"/>
              <a:t>Evaluations</a:t>
            </a:r>
          </a:p>
          <a:p>
            <a:pPr marL="457200" indent="-457200" algn="l">
              <a:buFont typeface="Arial" panose="020B0604020202020204" pitchFamily="34" charset="0"/>
              <a:buChar char="•"/>
            </a:pPr>
            <a:r>
              <a:rPr lang="en-US" sz="3200" dirty="0" smtClean="0"/>
              <a:t>Certificates </a:t>
            </a:r>
            <a:endParaRPr lang="en-US" sz="3200" dirty="0"/>
          </a:p>
        </p:txBody>
      </p:sp>
      <p:sp>
        <p:nvSpPr>
          <p:cNvPr id="3" name="Title 2"/>
          <p:cNvSpPr>
            <a:spLocks noGrp="1"/>
          </p:cNvSpPr>
          <p:nvPr>
            <p:ph type="title"/>
          </p:nvPr>
        </p:nvSpPr>
        <p:spPr>
          <a:xfrm>
            <a:off x="2520855" y="6012976"/>
            <a:ext cx="6477000" cy="845024"/>
          </a:xfrm>
        </p:spPr>
        <p:txBody>
          <a:bodyPr anchor="ctr"/>
          <a:lstStyle/>
          <a:p>
            <a:pPr algn="r"/>
            <a:r>
              <a:rPr lang="en-US" dirty="0" smtClean="0">
                <a:solidFill>
                  <a:schemeClr val="accent4"/>
                </a:solidFill>
                <a:latin typeface="GeoSlab703 Md BT Medium"/>
                <a:cs typeface="GeoSlab703 Md BT Medium"/>
              </a:rPr>
              <a:t>Thank you!</a:t>
            </a:r>
            <a:endParaRPr lang="en-US"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35</a:t>
            </a:fld>
            <a:endParaRPr lang="en-US">
              <a:solidFill>
                <a:srgbClr val="3C6E79"/>
              </a:solidFill>
              <a:latin typeface="Tw Cen MT"/>
            </a:endParaRPr>
          </a:p>
        </p:txBody>
      </p:sp>
      <p:sp>
        <p:nvSpPr>
          <p:cNvPr id="6" name="Subtitle 2"/>
          <p:cNvSpPr txBox="1">
            <a:spLocks/>
          </p:cNvSpPr>
          <p:nvPr/>
        </p:nvSpPr>
        <p:spPr>
          <a:xfrm>
            <a:off x="3903260" y="3671248"/>
            <a:ext cx="5094595" cy="2077963"/>
          </a:xfrm>
          <a:prstGeom prst="rect">
            <a:avLst/>
          </a:prstGeom>
        </p:spPr>
        <p:txBody>
          <a:bodyPr vert="horz" anchor="ctr">
            <a:normAutofit/>
          </a:bodyPr>
          <a:lstStyle/>
          <a:p>
            <a:pPr marL="0" marR="0" lvl="0" indent="0" algn="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0" i="0" u="none" strike="noStrike" kern="1200" cap="none" spc="0" normalizeH="0" baseline="0" noProof="0" dirty="0" smtClean="0">
                <a:ln>
                  <a:noFill/>
                </a:ln>
                <a:solidFill>
                  <a:srgbClr val="FFFFFF"/>
                </a:solidFill>
                <a:effectLst/>
                <a:uLnTx/>
                <a:uFillTx/>
                <a:latin typeface="+mn-lt"/>
                <a:ea typeface="+mn-ea"/>
                <a:cs typeface="+mn-cs"/>
              </a:rPr>
              <a:t>Date</a:t>
            </a:r>
          </a:p>
          <a:p>
            <a:pPr marL="0" marR="0" lvl="0" indent="0" algn="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0" i="0" u="none" strike="noStrike" kern="1200" cap="none" spc="0" normalizeH="0" baseline="0" noProof="0" dirty="0" smtClean="0">
                <a:ln>
                  <a:noFill/>
                </a:ln>
                <a:solidFill>
                  <a:srgbClr val="FFFFFF"/>
                </a:solidFill>
                <a:effectLst/>
                <a:uLnTx/>
                <a:uFillTx/>
                <a:latin typeface="+mn-lt"/>
                <a:ea typeface="+mn-ea"/>
                <a:cs typeface="+mn-cs"/>
              </a:rPr>
              <a:t>Trainer’s Name</a:t>
            </a:r>
          </a:p>
          <a:p>
            <a:pPr marL="0" marR="0" lvl="0" indent="0" algn="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0" i="0" u="none" strike="noStrike" kern="1200" cap="none" spc="0" normalizeH="0" baseline="0" noProof="0" dirty="0" smtClean="0">
                <a:ln>
                  <a:noFill/>
                </a:ln>
                <a:solidFill>
                  <a:srgbClr val="FFFFFF"/>
                </a:solidFill>
                <a:effectLst/>
                <a:uLnTx/>
                <a:uFillTx/>
                <a:latin typeface="+mn-lt"/>
                <a:ea typeface="+mn-ea"/>
                <a:cs typeface="+mn-cs"/>
              </a:rPr>
              <a:t>Contact info</a:t>
            </a:r>
          </a:p>
          <a:p>
            <a:pPr marL="0" marR="0" lvl="0" indent="0" algn="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0" i="0" u="none" strike="noStrike" kern="1200" cap="none" spc="0" normalizeH="0" baseline="0" noProof="0" dirty="0" smtClean="0">
                <a:ln>
                  <a:noFill/>
                </a:ln>
                <a:solidFill>
                  <a:srgbClr val="FFFFFF"/>
                </a:solidFill>
                <a:effectLst/>
                <a:uLnTx/>
                <a:uFillTx/>
                <a:latin typeface="+mn-lt"/>
                <a:ea typeface="+mn-ea"/>
                <a:cs typeface="+mn-cs"/>
              </a:rPr>
              <a:t>Agency name</a:t>
            </a:r>
          </a:p>
        </p:txBody>
      </p:sp>
      <p:sp>
        <p:nvSpPr>
          <p:cNvPr id="7" name="Title 1"/>
          <p:cNvSpPr txBox="1">
            <a:spLocks/>
          </p:cNvSpPr>
          <p:nvPr/>
        </p:nvSpPr>
        <p:spPr>
          <a:xfrm>
            <a:off x="546351" y="869647"/>
            <a:ext cx="8032840" cy="182880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all" spc="0" normalizeH="0" baseline="0" noProof="0" smtClean="0">
                <a:ln>
                  <a:noFill/>
                </a:ln>
                <a:solidFill>
                  <a:schemeClr val="accent1"/>
                </a:solidFill>
                <a:effectLst/>
                <a:uLnTx/>
                <a:uFillTx/>
                <a:latin typeface="GeoSlab703 Md BT Medium"/>
                <a:ea typeface="+mj-ea"/>
                <a:cs typeface="GeoSlab703 Md BT Medium"/>
              </a:rPr>
              <a:t>Portfolio Building:</a:t>
            </a:r>
            <a:br>
              <a:rPr kumimoji="0" lang="en-US" sz="3600" b="0" i="0" u="none" strike="noStrike" kern="1200" cap="all" spc="0" normalizeH="0" baseline="0" noProof="0" smtClean="0">
                <a:ln>
                  <a:noFill/>
                </a:ln>
                <a:solidFill>
                  <a:schemeClr val="accent1"/>
                </a:solidFill>
                <a:effectLst/>
                <a:uLnTx/>
                <a:uFillTx/>
                <a:latin typeface="GeoSlab703 Md BT Medium"/>
                <a:ea typeface="+mj-ea"/>
                <a:cs typeface="GeoSlab703 Md BT Medium"/>
              </a:rPr>
            </a:br>
            <a:r>
              <a:rPr kumimoji="0" lang="en-US" sz="3600" b="0" i="0" u="none" strike="noStrike" kern="1200" cap="all" spc="0" normalizeH="0" baseline="0" noProof="0" smtClean="0">
                <a:ln>
                  <a:noFill/>
                </a:ln>
                <a:solidFill>
                  <a:schemeClr val="accent1"/>
                </a:solidFill>
                <a:effectLst/>
                <a:uLnTx/>
                <a:uFillTx/>
                <a:latin typeface="GeoSlab703 Md BT Medium"/>
                <a:ea typeface="+mj-ea"/>
                <a:cs typeface="GeoSlab703 Md BT Medium"/>
              </a:rPr>
              <a:t>Family Partnerships Standards</a:t>
            </a:r>
            <a:endParaRPr kumimoji="0" lang="en-US" sz="3600" b="0" i="0" u="none" strike="noStrike" kern="1200" cap="all" spc="0" normalizeH="0" baseline="0" noProof="0" dirty="0">
              <a:ln>
                <a:noFill/>
              </a:ln>
              <a:solidFill>
                <a:schemeClr val="accent1"/>
              </a:solidFill>
              <a:effectLst/>
              <a:uLnTx/>
              <a:uFillTx/>
              <a:latin typeface="GeoSlab703 Md BT Medium"/>
              <a:ea typeface="+mj-ea"/>
              <a:cs typeface="GeoSlab703 Md BT Medium"/>
            </a:endParaRPr>
          </a:p>
        </p:txBody>
      </p:sp>
    </p:spTree>
    <p:extLst>
      <p:ext uri="{BB962C8B-B14F-4D97-AF65-F5344CB8AC3E}">
        <p14:creationId xmlns=""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QRIS Standard">
      <a:dk1>
        <a:srgbClr val="1D1B16"/>
      </a:dk1>
      <a:lt1>
        <a:sysClr val="window" lastClr="FFFFFF"/>
      </a:lt1>
      <a:dk2>
        <a:srgbClr val="303029"/>
      </a:dk2>
      <a:lt2>
        <a:srgbClr val="FFFFFF"/>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4010</TotalTime>
  <Words>5200</Words>
  <Application>Microsoft Office PowerPoint</Application>
  <PresentationFormat>On-screen Show (4:3)</PresentationFormat>
  <Paragraphs>566</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Median</vt:lpstr>
      <vt:lpstr>Portfolio Building: Family Partnerships Standards</vt:lpstr>
      <vt:lpstr>Session Outcome and Objectives</vt:lpstr>
      <vt:lpstr>Reflection</vt:lpstr>
      <vt:lpstr>Portfolio  </vt:lpstr>
      <vt:lpstr>Evidence</vt:lpstr>
      <vt:lpstr>Evidence Example</vt:lpstr>
      <vt:lpstr>Portfolio Requirements</vt:lpstr>
      <vt:lpstr>Portfolio Development and Submission Process</vt:lpstr>
      <vt:lpstr>Percentage Scoring – Minimum to Achieve Rating</vt:lpstr>
      <vt:lpstr>FP1: The program uses family input and feedback to guide program planning and policy decisions. </vt:lpstr>
      <vt:lpstr>Evidence</vt:lpstr>
      <vt:lpstr>How can we implement this?</vt:lpstr>
      <vt:lpstr>How can we implement this?</vt:lpstr>
      <vt:lpstr>How can we implement this?</vt:lpstr>
      <vt:lpstr>Writing your description…</vt:lpstr>
      <vt:lpstr>FP2: The program meets the individual needs of children through mutually respectful, two-way communication with families. </vt:lpstr>
      <vt:lpstr>Evidence</vt:lpstr>
      <vt:lpstr>How can we implement this?</vt:lpstr>
      <vt:lpstr>How can we implement this?</vt:lpstr>
      <vt:lpstr>How can we implement this?</vt:lpstr>
      <vt:lpstr>Writing your description…</vt:lpstr>
      <vt:lpstr>FP3: Families are encouraged to be regular and frequent participants in the program. </vt:lpstr>
      <vt:lpstr>Evidence</vt:lpstr>
      <vt:lpstr>How can we implement this?</vt:lpstr>
      <vt:lpstr>How can we implement this?</vt:lpstr>
      <vt:lpstr>How can we implement this?</vt:lpstr>
      <vt:lpstr>Writing your description…</vt:lpstr>
      <vt:lpstr>FP4: The program provides support and information to assist families in meeting their child’s needs and goals. </vt:lpstr>
      <vt:lpstr>Evidence</vt:lpstr>
      <vt:lpstr>How can we implement this?</vt:lpstr>
      <vt:lpstr>How can we implement this?</vt:lpstr>
      <vt:lpstr>How can we implement this?</vt:lpstr>
      <vt:lpstr>Writing your description…</vt:lpstr>
      <vt:lpstr>Questions?</vt:lpstr>
      <vt:lpstr>Thank you!</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307</cp:revision>
  <cp:lastPrinted>2015-07-08T19:34:02Z</cp:lastPrinted>
  <dcterms:created xsi:type="dcterms:W3CDTF">2014-02-11T16:58:11Z</dcterms:created>
  <dcterms:modified xsi:type="dcterms:W3CDTF">2015-09-04T22:15:27Z</dcterms:modified>
</cp:coreProperties>
</file>