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2"/>
  </p:notesMasterIdLst>
  <p:handoutMasterIdLst>
    <p:handoutMasterId r:id="rId33"/>
  </p:handoutMasterIdLst>
  <p:sldIdLst>
    <p:sldId id="257" r:id="rId2"/>
    <p:sldId id="258" r:id="rId3"/>
    <p:sldId id="350" r:id="rId4"/>
    <p:sldId id="351" r:id="rId5"/>
    <p:sldId id="358" r:id="rId6"/>
    <p:sldId id="368" r:id="rId7"/>
    <p:sldId id="369" r:id="rId8"/>
    <p:sldId id="370" r:id="rId9"/>
    <p:sldId id="371" r:id="rId10"/>
    <p:sldId id="372" r:id="rId11"/>
    <p:sldId id="373" r:id="rId12"/>
    <p:sldId id="374" r:id="rId13"/>
    <p:sldId id="375" r:id="rId14"/>
    <p:sldId id="376" r:id="rId15"/>
    <p:sldId id="377" r:id="rId16"/>
    <p:sldId id="378" r:id="rId17"/>
    <p:sldId id="359" r:id="rId18"/>
    <p:sldId id="360" r:id="rId19"/>
    <p:sldId id="361" r:id="rId20"/>
    <p:sldId id="381" r:id="rId21"/>
    <p:sldId id="379" r:id="rId22"/>
    <p:sldId id="380" r:id="rId23"/>
    <p:sldId id="382" r:id="rId24"/>
    <p:sldId id="363" r:id="rId25"/>
    <p:sldId id="364" r:id="rId26"/>
    <p:sldId id="365" r:id="rId27"/>
    <p:sldId id="366" r:id="rId28"/>
    <p:sldId id="367" r:id="rId29"/>
    <p:sldId id="340" r:id="rId30"/>
    <p:sldId id="349" r:id="rId31"/>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stern Oregon University" initials=""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767" autoAdjust="0"/>
  </p:normalViewPr>
  <p:slideViewPr>
    <p:cSldViewPr snapToGrid="0" snapToObjects="1">
      <p:cViewPr varScale="1">
        <p:scale>
          <a:sx n="107" d="100"/>
          <a:sy n="107" d="100"/>
        </p:scale>
        <p:origin x="-84" y="-120"/>
      </p:cViewPr>
      <p:guideLst>
        <p:guide orient="horz" pos="2160"/>
        <p:guide pos="2880"/>
      </p:guideLst>
    </p:cSldViewPr>
  </p:slideViewPr>
  <p:notesTextViewPr>
    <p:cViewPr>
      <p:scale>
        <a:sx n="100" d="100"/>
        <a:sy n="100" d="100"/>
      </p:scale>
      <p:origin x="0" y="0"/>
    </p:cViewPr>
  </p:notesTextViewPr>
  <p:sorterViewPr>
    <p:cViewPr>
      <p:scale>
        <a:sx n="90" d="100"/>
        <a:sy n="90" d="100"/>
      </p:scale>
      <p:origin x="0" y="10428"/>
    </p:cViewPr>
  </p:sorterViewPr>
  <p:notesViewPr>
    <p:cSldViewPr snapToGrid="0" snapToObjects="1">
      <p:cViewPr varScale="1">
        <p:scale>
          <a:sx n="81" d="100"/>
          <a:sy n="81" d="100"/>
        </p:scale>
        <p:origin x="-2052" y="-84"/>
      </p:cViewPr>
      <p:guideLst>
        <p:guide orient="horz" pos="2924"/>
        <p:guide pos="220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C376E2-A192-F746-B61E-7ED1422F1AEB}" type="doc">
      <dgm:prSet loTypeId="urn:microsoft.com/office/officeart/2005/8/layout/radial4" loCatId="" qsTypeId="urn:microsoft.com/office/officeart/2005/8/quickstyle/simple2" qsCatId="simple" csTypeId="urn:microsoft.com/office/officeart/2005/8/colors/colorful1#1" csCatId="colorful" phldr="1"/>
      <dgm:spPr/>
      <dgm:t>
        <a:bodyPr/>
        <a:lstStyle/>
        <a:p>
          <a:endParaRPr lang="en-US"/>
        </a:p>
      </dgm:t>
    </dgm:pt>
    <dgm:pt modelId="{14EB2330-8761-1C4D-B659-0CC506122F2D}">
      <dgm:prSet phldrT="[Text]" custT="1"/>
      <dgm:spPr/>
      <dgm:t>
        <a:bodyPr/>
        <a:lstStyle/>
        <a:p>
          <a:r>
            <a:rPr lang="en-US" sz="1800" dirty="0" smtClean="0">
              <a:solidFill>
                <a:schemeClr val="tx1"/>
              </a:solidFill>
            </a:rPr>
            <a:t>Explore the resources available to help you implement quality improvement</a:t>
          </a:r>
        </a:p>
      </dgm:t>
    </dgm:pt>
    <dgm:pt modelId="{74115646-6DE2-2245-A24D-433E97D36171}" type="parTrans" cxnId="{ED6542AA-3C79-144F-BA9C-CDF44B555E7F}">
      <dgm:prSet/>
      <dgm:spPr/>
      <dgm:t>
        <a:bodyPr/>
        <a:lstStyle/>
        <a:p>
          <a:endParaRPr lang="en-US"/>
        </a:p>
      </dgm:t>
    </dgm:pt>
    <dgm:pt modelId="{8B2AEA47-16DF-3546-8573-DA17E571736D}" type="sibTrans" cxnId="{ED6542AA-3C79-144F-BA9C-CDF44B555E7F}">
      <dgm:prSet/>
      <dgm:spPr/>
      <dgm:t>
        <a:bodyPr/>
        <a:lstStyle/>
        <a:p>
          <a:endParaRPr lang="en-US"/>
        </a:p>
      </dgm:t>
    </dgm:pt>
    <dgm:pt modelId="{73DCEE54-70B5-B141-AF8E-05F161CF1F41}">
      <dgm:prSet custT="1"/>
      <dgm:spPr/>
      <dgm:t>
        <a:bodyPr/>
        <a:lstStyle/>
        <a:p>
          <a:r>
            <a:rPr lang="en-US" sz="1800" dirty="0" smtClean="0">
              <a:solidFill>
                <a:schemeClr val="tx1"/>
              </a:solidFill>
            </a:rPr>
            <a:t>Apply goal setting techniques to fit the needs of your program</a:t>
          </a:r>
          <a:endParaRPr lang="en-US" sz="1600" dirty="0">
            <a:solidFill>
              <a:schemeClr val="tx1"/>
            </a:solidFill>
          </a:endParaRPr>
        </a:p>
      </dgm:t>
    </dgm:pt>
    <dgm:pt modelId="{DF9A025E-1E29-F244-BDE7-AEBCF0586E1D}" type="parTrans" cxnId="{14A0B17C-B078-1242-A9CF-043E33B32423}">
      <dgm:prSet/>
      <dgm:spPr/>
      <dgm:t>
        <a:bodyPr/>
        <a:lstStyle/>
        <a:p>
          <a:endParaRPr lang="en-US"/>
        </a:p>
      </dgm:t>
    </dgm:pt>
    <dgm:pt modelId="{DFA98C85-FD4D-F64F-B1B1-1C704FB55487}" type="sibTrans" cxnId="{14A0B17C-B078-1242-A9CF-043E33B32423}">
      <dgm:prSet/>
      <dgm:spPr/>
      <dgm:t>
        <a:bodyPr/>
        <a:lstStyle/>
        <a:p>
          <a:endParaRPr lang="en-US"/>
        </a:p>
      </dgm:t>
    </dgm:pt>
    <dgm:pt modelId="{0D519068-69A4-094E-9A13-2E925E69079F}">
      <dgm:prSet phldrT="[Text]" custT="1"/>
      <dgm:spPr/>
      <dgm:t>
        <a:bodyPr/>
        <a:lstStyle/>
        <a:p>
          <a:r>
            <a:rPr lang="en-US" sz="1800" b="1" dirty="0" smtClean="0">
              <a:solidFill>
                <a:schemeClr val="tx1"/>
              </a:solidFill>
            </a:rPr>
            <a:t>Gain the knowledge and tools needed to complete and effectively use your program’s </a:t>
          </a:r>
        </a:p>
        <a:p>
          <a:r>
            <a:rPr lang="en-US" sz="1800" b="1" dirty="0" smtClean="0">
              <a:solidFill>
                <a:schemeClr val="tx1"/>
              </a:solidFill>
            </a:rPr>
            <a:t>Quality Improvement Plan</a:t>
          </a:r>
          <a:endParaRPr lang="en-US" sz="1800" b="1" dirty="0">
            <a:solidFill>
              <a:schemeClr val="tx1"/>
            </a:solidFill>
          </a:endParaRPr>
        </a:p>
      </dgm:t>
    </dgm:pt>
    <dgm:pt modelId="{3DAAF729-72CE-ED41-A433-7A6F983CDE29}" type="sibTrans" cxnId="{EF2A7A0F-1E7D-9745-905F-2A699DC7198A}">
      <dgm:prSet/>
      <dgm:spPr/>
      <dgm:t>
        <a:bodyPr/>
        <a:lstStyle/>
        <a:p>
          <a:endParaRPr lang="en-US"/>
        </a:p>
      </dgm:t>
    </dgm:pt>
    <dgm:pt modelId="{E1CAC231-8DF5-814D-A155-8E995D7B8356}" type="parTrans" cxnId="{EF2A7A0F-1E7D-9745-905F-2A699DC7198A}">
      <dgm:prSet/>
      <dgm:spPr/>
      <dgm:t>
        <a:bodyPr/>
        <a:lstStyle/>
        <a:p>
          <a:endParaRPr lang="en-US"/>
        </a:p>
      </dgm:t>
    </dgm:pt>
    <dgm:pt modelId="{C73A94CB-8AFB-4C4F-80AC-B88B1AA72162}">
      <dgm:prSet phldrT="[Text]" custT="1"/>
      <dgm:spPr/>
      <dgm:t>
        <a:bodyPr/>
        <a:lstStyle/>
        <a:p>
          <a:r>
            <a:rPr lang="en-US" sz="1800" dirty="0" smtClean="0">
              <a:solidFill>
                <a:schemeClr val="tx1"/>
              </a:solidFill>
            </a:rPr>
            <a:t>Cultivate your community of practice </a:t>
          </a:r>
          <a:endParaRPr lang="en-US" sz="1800" dirty="0">
            <a:solidFill>
              <a:schemeClr val="tx1"/>
            </a:solidFill>
          </a:endParaRPr>
        </a:p>
      </dgm:t>
    </dgm:pt>
    <dgm:pt modelId="{A8B88E1A-F98B-FD45-8D76-77603899A68D}" type="parTrans" cxnId="{E253264D-2792-0A43-8F1A-4974348B3511}">
      <dgm:prSet/>
      <dgm:spPr/>
      <dgm:t>
        <a:bodyPr/>
        <a:lstStyle/>
        <a:p>
          <a:endParaRPr lang="en-US"/>
        </a:p>
      </dgm:t>
    </dgm:pt>
    <dgm:pt modelId="{63AD1147-DCA8-534B-91CB-2D7F3481E500}" type="sibTrans" cxnId="{E253264D-2792-0A43-8F1A-4974348B3511}">
      <dgm:prSet/>
      <dgm:spPr/>
      <dgm:t>
        <a:bodyPr/>
        <a:lstStyle/>
        <a:p>
          <a:endParaRPr lang="en-US"/>
        </a:p>
      </dgm:t>
    </dgm:pt>
    <dgm:pt modelId="{F5AC1CFA-DFE2-4245-9A32-6D443A574C11}">
      <dgm:prSet custT="1"/>
      <dgm:spPr/>
      <dgm:t>
        <a:bodyPr/>
        <a:lstStyle/>
        <a:p>
          <a:r>
            <a:rPr lang="en-US" sz="1800" dirty="0" smtClean="0">
              <a:solidFill>
                <a:schemeClr val="tx1"/>
              </a:solidFill>
            </a:rPr>
            <a:t>Examine the role your </a:t>
          </a:r>
          <a:r>
            <a:rPr lang="en-US" sz="1800" dirty="0" err="1" smtClean="0">
              <a:solidFill>
                <a:schemeClr val="tx1"/>
              </a:solidFill>
            </a:rPr>
            <a:t>QIP</a:t>
          </a:r>
          <a:r>
            <a:rPr lang="en-US" sz="1800" dirty="0" smtClean="0">
              <a:solidFill>
                <a:schemeClr val="tx1"/>
              </a:solidFill>
            </a:rPr>
            <a:t> plays in the process of increasing quality through the QRIS </a:t>
          </a:r>
          <a:endParaRPr lang="en-US" sz="1800" dirty="0">
            <a:solidFill>
              <a:schemeClr val="tx1"/>
            </a:solidFill>
          </a:endParaRPr>
        </a:p>
      </dgm:t>
    </dgm:pt>
    <dgm:pt modelId="{9B4A9C4D-8F53-8349-B051-6DB8674AED5A}" type="sibTrans" cxnId="{8A13BF2E-8A12-AE45-9472-29583B8AAEDE}">
      <dgm:prSet/>
      <dgm:spPr/>
      <dgm:t>
        <a:bodyPr/>
        <a:lstStyle/>
        <a:p>
          <a:endParaRPr lang="en-US"/>
        </a:p>
      </dgm:t>
    </dgm:pt>
    <dgm:pt modelId="{2D0E1B90-454E-FB4D-8F4D-54680D42E132}" type="parTrans" cxnId="{8A13BF2E-8A12-AE45-9472-29583B8AAEDE}">
      <dgm:prSet/>
      <dgm:spPr/>
      <dgm:t>
        <a:bodyPr/>
        <a:lstStyle/>
        <a:p>
          <a:endParaRPr lang="en-US"/>
        </a:p>
      </dgm:t>
    </dgm:pt>
    <dgm:pt modelId="{8A840363-9DA0-6044-B33B-129839F11F23}">
      <dgm:prSet phldrT="[Text]" custT="1"/>
      <dgm:spPr/>
      <dgm:t>
        <a:bodyPr/>
        <a:lstStyle/>
        <a:p>
          <a:r>
            <a:rPr lang="en-US" sz="1800" dirty="0" smtClean="0">
              <a:solidFill>
                <a:schemeClr val="tx1"/>
              </a:solidFill>
            </a:rPr>
            <a:t>Complete your </a:t>
          </a:r>
          <a:r>
            <a:rPr lang="en-US" sz="1800" dirty="0" err="1" smtClean="0">
              <a:solidFill>
                <a:schemeClr val="tx1"/>
              </a:solidFill>
            </a:rPr>
            <a:t>QIP</a:t>
          </a:r>
          <a:r>
            <a:rPr lang="en-US" sz="1800" dirty="0" smtClean="0">
              <a:solidFill>
                <a:schemeClr val="tx1"/>
              </a:solidFill>
            </a:rPr>
            <a:t>, share it with </a:t>
          </a:r>
          <a:r>
            <a:rPr lang="en-US" sz="1800" dirty="0" err="1" smtClean="0">
              <a:solidFill>
                <a:schemeClr val="tx1"/>
              </a:solidFill>
            </a:rPr>
            <a:t>CCR&amp;R</a:t>
          </a:r>
          <a:r>
            <a:rPr lang="en-US" sz="1800" dirty="0" smtClean="0">
              <a:solidFill>
                <a:schemeClr val="tx1"/>
              </a:solidFill>
            </a:rPr>
            <a:t> staff, and submit it to TRI</a:t>
          </a:r>
          <a:endParaRPr lang="en-US" sz="1800" dirty="0">
            <a:solidFill>
              <a:schemeClr val="tx1"/>
            </a:solidFill>
          </a:endParaRPr>
        </a:p>
      </dgm:t>
    </dgm:pt>
    <dgm:pt modelId="{28ABD3AE-84FC-FE46-8CE3-12140D599241}" type="parTrans" cxnId="{438EFDCC-6CDE-6F44-B8DD-7C88F30D7D69}">
      <dgm:prSet/>
      <dgm:spPr/>
      <dgm:t>
        <a:bodyPr/>
        <a:lstStyle/>
        <a:p>
          <a:endParaRPr lang="en-US"/>
        </a:p>
      </dgm:t>
    </dgm:pt>
    <dgm:pt modelId="{8BE139CD-F32A-C147-AEE1-F1137F0DAC39}" type="sibTrans" cxnId="{438EFDCC-6CDE-6F44-B8DD-7C88F30D7D69}">
      <dgm:prSet/>
      <dgm:spPr/>
      <dgm:t>
        <a:bodyPr/>
        <a:lstStyle/>
        <a:p>
          <a:endParaRPr lang="en-US"/>
        </a:p>
      </dgm:t>
    </dgm:pt>
    <dgm:pt modelId="{7748A217-A39E-4C57-8489-950DB9AB158B}">
      <dgm:prSet custT="1"/>
      <dgm:spPr/>
      <dgm:t>
        <a:bodyPr/>
        <a:lstStyle/>
        <a:p>
          <a:r>
            <a:rPr lang="en-US" sz="1800" dirty="0" smtClean="0">
              <a:solidFill>
                <a:schemeClr val="tx1"/>
              </a:solidFill>
            </a:rPr>
            <a:t>Examine key standards in the QRIS and determine which star level seems right for your program  </a:t>
          </a:r>
          <a:endParaRPr lang="en-US" sz="1800" b="0" dirty="0">
            <a:solidFill>
              <a:schemeClr val="tx1"/>
            </a:solidFill>
          </a:endParaRPr>
        </a:p>
      </dgm:t>
    </dgm:pt>
    <dgm:pt modelId="{AEFE8747-0162-4B1E-911C-1200B11BEDAB}" type="parTrans" cxnId="{757B25C1-41EB-4580-BE3D-30065A654A3F}">
      <dgm:prSet/>
      <dgm:spPr/>
      <dgm:t>
        <a:bodyPr/>
        <a:lstStyle/>
        <a:p>
          <a:endParaRPr lang="en-US"/>
        </a:p>
      </dgm:t>
    </dgm:pt>
    <dgm:pt modelId="{E29B052B-7D15-4993-8B09-912F5E1CF473}" type="sibTrans" cxnId="{757B25C1-41EB-4580-BE3D-30065A654A3F}">
      <dgm:prSet/>
      <dgm:spPr/>
      <dgm:t>
        <a:bodyPr/>
        <a:lstStyle/>
        <a:p>
          <a:endParaRPr lang="en-US"/>
        </a:p>
      </dgm:t>
    </dgm:pt>
    <dgm:pt modelId="{00E5D53C-E5BD-FD44-852B-CFF991FE8CAF}" type="pres">
      <dgm:prSet presAssocID="{8CC376E2-A192-F746-B61E-7ED1422F1AEB}" presName="cycle" presStyleCnt="0">
        <dgm:presLayoutVars>
          <dgm:chMax val="1"/>
          <dgm:dir/>
          <dgm:animLvl val="ctr"/>
          <dgm:resizeHandles val="exact"/>
        </dgm:presLayoutVars>
      </dgm:prSet>
      <dgm:spPr/>
      <dgm:t>
        <a:bodyPr/>
        <a:lstStyle/>
        <a:p>
          <a:endParaRPr lang="en-US"/>
        </a:p>
      </dgm:t>
    </dgm:pt>
    <dgm:pt modelId="{3A16A42A-126D-9849-B350-01A3F6F22D4E}" type="pres">
      <dgm:prSet presAssocID="{0D519068-69A4-094E-9A13-2E925E69079F}" presName="centerShape" presStyleLbl="node0" presStyleIdx="0" presStyleCnt="1" custScaleX="128003" custScaleY="122308" custLinFactNeighborX="-1744" custLinFactNeighborY="-5922"/>
      <dgm:spPr/>
      <dgm:t>
        <a:bodyPr/>
        <a:lstStyle/>
        <a:p>
          <a:endParaRPr lang="en-US"/>
        </a:p>
      </dgm:t>
    </dgm:pt>
    <dgm:pt modelId="{ACE06CF0-10BF-714C-8511-033F217B5A5B}" type="pres">
      <dgm:prSet presAssocID="{2D0E1B90-454E-FB4D-8F4D-54680D42E132}" presName="parTrans" presStyleLbl="bgSibTrans2D1" presStyleIdx="0" presStyleCnt="6" custAng="345503" custScaleX="137855"/>
      <dgm:spPr/>
      <dgm:t>
        <a:bodyPr/>
        <a:lstStyle/>
        <a:p>
          <a:endParaRPr lang="en-US"/>
        </a:p>
      </dgm:t>
    </dgm:pt>
    <dgm:pt modelId="{9DE6F3F8-5A0C-E64B-AFF5-B21D20FCA825}" type="pres">
      <dgm:prSet presAssocID="{F5AC1CFA-DFE2-4245-9A32-6D443A574C11}" presName="node" presStyleLbl="node1" presStyleIdx="0" presStyleCnt="6" custScaleX="133633" custScaleY="100740" custRadScaleRad="87064" custRadScaleInc="-20626">
        <dgm:presLayoutVars>
          <dgm:bulletEnabled val="1"/>
        </dgm:presLayoutVars>
      </dgm:prSet>
      <dgm:spPr/>
      <dgm:t>
        <a:bodyPr/>
        <a:lstStyle/>
        <a:p>
          <a:endParaRPr lang="en-US"/>
        </a:p>
      </dgm:t>
    </dgm:pt>
    <dgm:pt modelId="{71FE60D0-6E1E-404B-937C-2076EFE97BD0}" type="pres">
      <dgm:prSet presAssocID="{AEFE8747-0162-4B1E-911C-1200B11BEDAB}" presName="parTrans" presStyleLbl="bgSibTrans2D1" presStyleIdx="1" presStyleCnt="6" custScaleX="131193" custLinFactNeighborX="4212" custLinFactNeighborY="-19690"/>
      <dgm:spPr/>
      <dgm:t>
        <a:bodyPr/>
        <a:lstStyle/>
        <a:p>
          <a:endParaRPr lang="en-US"/>
        </a:p>
      </dgm:t>
    </dgm:pt>
    <dgm:pt modelId="{3D3BDCD2-0457-428D-9563-AF89B606FB33}" type="pres">
      <dgm:prSet presAssocID="{7748A217-A39E-4C57-8489-950DB9AB158B}" presName="node" presStyleLbl="node1" presStyleIdx="1" presStyleCnt="6" custScaleX="144592" custScaleY="121987" custRadScaleRad="99523" custRadScaleInc="-36848">
        <dgm:presLayoutVars>
          <dgm:bulletEnabled val="1"/>
        </dgm:presLayoutVars>
      </dgm:prSet>
      <dgm:spPr/>
      <dgm:t>
        <a:bodyPr/>
        <a:lstStyle/>
        <a:p>
          <a:endParaRPr lang="en-US"/>
        </a:p>
      </dgm:t>
    </dgm:pt>
    <dgm:pt modelId="{25D9ABEE-4784-2247-8AA3-9B67C9DF7E1B}" type="pres">
      <dgm:prSet presAssocID="{DF9A025E-1E29-F244-BDE7-AEBCF0586E1D}" presName="parTrans" presStyleLbl="bgSibTrans2D1" presStyleIdx="2" presStyleCnt="6" custLinFactNeighborX="-991" custLinFactNeighborY="51318"/>
      <dgm:spPr/>
      <dgm:t>
        <a:bodyPr/>
        <a:lstStyle/>
        <a:p>
          <a:endParaRPr lang="en-US"/>
        </a:p>
      </dgm:t>
    </dgm:pt>
    <dgm:pt modelId="{AEB08C33-2388-AE4A-9E87-792F7C5E8063}" type="pres">
      <dgm:prSet presAssocID="{73DCEE54-70B5-B141-AF8E-05F161CF1F41}" presName="node" presStyleLbl="node1" presStyleIdx="2" presStyleCnt="6" custScaleX="110709" custScaleY="133290" custRadScaleRad="88474" custRadScaleInc="-7328">
        <dgm:presLayoutVars>
          <dgm:bulletEnabled val="1"/>
        </dgm:presLayoutVars>
      </dgm:prSet>
      <dgm:spPr/>
      <dgm:t>
        <a:bodyPr/>
        <a:lstStyle/>
        <a:p>
          <a:endParaRPr lang="en-US"/>
        </a:p>
      </dgm:t>
    </dgm:pt>
    <dgm:pt modelId="{1D81189D-EFFE-F443-BACB-4CA60328CD18}" type="pres">
      <dgm:prSet presAssocID="{74115646-6DE2-2245-A24D-433E97D36171}" presName="parTrans" presStyleLbl="bgSibTrans2D1" presStyleIdx="3" presStyleCnt="6" custLinFactNeighborX="-7379" custLinFactNeighborY="34808"/>
      <dgm:spPr/>
      <dgm:t>
        <a:bodyPr/>
        <a:lstStyle/>
        <a:p>
          <a:endParaRPr lang="en-US"/>
        </a:p>
      </dgm:t>
    </dgm:pt>
    <dgm:pt modelId="{E6A491BB-1345-CD46-AC1D-456C30825200}" type="pres">
      <dgm:prSet presAssocID="{14EB2330-8761-1C4D-B659-0CC506122F2D}" presName="node" presStyleLbl="node1" presStyleIdx="3" presStyleCnt="6" custScaleX="133494" custScaleY="106954" custRadScaleRad="88792" custRadScaleInc="22087">
        <dgm:presLayoutVars>
          <dgm:bulletEnabled val="1"/>
        </dgm:presLayoutVars>
      </dgm:prSet>
      <dgm:spPr/>
      <dgm:t>
        <a:bodyPr/>
        <a:lstStyle/>
        <a:p>
          <a:endParaRPr lang="en-US"/>
        </a:p>
      </dgm:t>
    </dgm:pt>
    <dgm:pt modelId="{74E0C72A-7703-354C-B9FF-5715AE33FBE9}" type="pres">
      <dgm:prSet presAssocID="{A8B88E1A-F98B-FD45-8D76-77603899A68D}" presName="parTrans" presStyleLbl="bgSibTrans2D1" presStyleIdx="4" presStyleCnt="6" custLinFactNeighborX="-12652" custLinFactNeighborY="10877"/>
      <dgm:spPr/>
      <dgm:t>
        <a:bodyPr/>
        <a:lstStyle/>
        <a:p>
          <a:endParaRPr lang="en-US"/>
        </a:p>
      </dgm:t>
    </dgm:pt>
    <dgm:pt modelId="{60471B75-1F7C-7C4F-8FC3-2E0D09CC56D4}" type="pres">
      <dgm:prSet presAssocID="{C73A94CB-8AFB-4C4F-80AC-B88B1AA72162}" presName="node" presStyleLbl="node1" presStyleIdx="4" presStyleCnt="6" custScaleX="118660" custScaleY="77893" custRadScaleRad="92217" custRadScaleInc="40013">
        <dgm:presLayoutVars>
          <dgm:bulletEnabled val="1"/>
        </dgm:presLayoutVars>
      </dgm:prSet>
      <dgm:spPr/>
      <dgm:t>
        <a:bodyPr/>
        <a:lstStyle/>
        <a:p>
          <a:endParaRPr lang="en-US"/>
        </a:p>
      </dgm:t>
    </dgm:pt>
    <dgm:pt modelId="{EBFF71E0-1895-CC44-A2C8-608320987AEE}" type="pres">
      <dgm:prSet presAssocID="{28ABD3AE-84FC-FE46-8CE3-12140D599241}" presName="parTrans" presStyleLbl="bgSibTrans2D1" presStyleIdx="5" presStyleCnt="6" custScaleX="124864"/>
      <dgm:spPr/>
      <dgm:t>
        <a:bodyPr/>
        <a:lstStyle/>
        <a:p>
          <a:endParaRPr lang="en-US"/>
        </a:p>
      </dgm:t>
    </dgm:pt>
    <dgm:pt modelId="{CC15F05E-F6A5-D74F-9BA2-8164D45C7328}" type="pres">
      <dgm:prSet presAssocID="{8A840363-9DA0-6044-B33B-129839F11F23}" presName="node" presStyleLbl="node1" presStyleIdx="5" presStyleCnt="6" custScaleX="99832" custScaleY="114971" custRadScaleRad="79536" custRadScaleInc="21234">
        <dgm:presLayoutVars>
          <dgm:bulletEnabled val="1"/>
        </dgm:presLayoutVars>
      </dgm:prSet>
      <dgm:spPr/>
      <dgm:t>
        <a:bodyPr/>
        <a:lstStyle/>
        <a:p>
          <a:endParaRPr lang="en-US"/>
        </a:p>
      </dgm:t>
    </dgm:pt>
  </dgm:ptLst>
  <dgm:cxnLst>
    <dgm:cxn modelId="{5F35CCF2-7F09-1745-A835-36A453C6814D}" type="presOf" srcId="{DF9A025E-1E29-F244-BDE7-AEBCF0586E1D}" destId="{25D9ABEE-4784-2247-8AA3-9B67C9DF7E1B}" srcOrd="0" destOrd="0" presId="urn:microsoft.com/office/officeart/2005/8/layout/radial4"/>
    <dgm:cxn modelId="{75681F08-6E9E-934C-855B-20CCA04A2677}" type="presOf" srcId="{28ABD3AE-84FC-FE46-8CE3-12140D599241}" destId="{EBFF71E0-1895-CC44-A2C8-608320987AEE}" srcOrd="0" destOrd="0" presId="urn:microsoft.com/office/officeart/2005/8/layout/radial4"/>
    <dgm:cxn modelId="{ED6542AA-3C79-144F-BA9C-CDF44B555E7F}" srcId="{0D519068-69A4-094E-9A13-2E925E69079F}" destId="{14EB2330-8761-1C4D-B659-0CC506122F2D}" srcOrd="3" destOrd="0" parTransId="{74115646-6DE2-2245-A24D-433E97D36171}" sibTransId="{8B2AEA47-16DF-3546-8573-DA17E571736D}"/>
    <dgm:cxn modelId="{438EFDCC-6CDE-6F44-B8DD-7C88F30D7D69}" srcId="{0D519068-69A4-094E-9A13-2E925E69079F}" destId="{8A840363-9DA0-6044-B33B-129839F11F23}" srcOrd="5" destOrd="0" parTransId="{28ABD3AE-84FC-FE46-8CE3-12140D599241}" sibTransId="{8BE139CD-F32A-C147-AEE1-F1137F0DAC39}"/>
    <dgm:cxn modelId="{1F7E27D8-E6E0-9E4F-BCCF-91AA6A599750}" type="presOf" srcId="{73DCEE54-70B5-B141-AF8E-05F161CF1F41}" destId="{AEB08C33-2388-AE4A-9E87-792F7C5E8063}" srcOrd="0" destOrd="0" presId="urn:microsoft.com/office/officeart/2005/8/layout/radial4"/>
    <dgm:cxn modelId="{14A0B17C-B078-1242-A9CF-043E33B32423}" srcId="{0D519068-69A4-094E-9A13-2E925E69079F}" destId="{73DCEE54-70B5-B141-AF8E-05F161CF1F41}" srcOrd="2" destOrd="0" parTransId="{DF9A025E-1E29-F244-BDE7-AEBCF0586E1D}" sibTransId="{DFA98C85-FD4D-F64F-B1B1-1C704FB55487}"/>
    <dgm:cxn modelId="{0F85AC80-71D2-7E4F-9EF2-C148C1EADC67}" type="presOf" srcId="{2D0E1B90-454E-FB4D-8F4D-54680D42E132}" destId="{ACE06CF0-10BF-714C-8511-033F217B5A5B}" srcOrd="0" destOrd="0" presId="urn:microsoft.com/office/officeart/2005/8/layout/radial4"/>
    <dgm:cxn modelId="{9CC71500-A60E-5546-BE4A-F098047489BD}" type="presOf" srcId="{8CC376E2-A192-F746-B61E-7ED1422F1AEB}" destId="{00E5D53C-E5BD-FD44-852B-CFF991FE8CAF}" srcOrd="0" destOrd="0" presId="urn:microsoft.com/office/officeart/2005/8/layout/radial4"/>
    <dgm:cxn modelId="{A3511674-C600-3348-A795-490A09078885}" type="presOf" srcId="{7748A217-A39E-4C57-8489-950DB9AB158B}" destId="{3D3BDCD2-0457-428D-9563-AF89B606FB33}" srcOrd="0" destOrd="0" presId="urn:microsoft.com/office/officeart/2005/8/layout/radial4"/>
    <dgm:cxn modelId="{757B25C1-41EB-4580-BE3D-30065A654A3F}" srcId="{0D519068-69A4-094E-9A13-2E925E69079F}" destId="{7748A217-A39E-4C57-8489-950DB9AB158B}" srcOrd="1" destOrd="0" parTransId="{AEFE8747-0162-4B1E-911C-1200B11BEDAB}" sibTransId="{E29B052B-7D15-4993-8B09-912F5E1CF473}"/>
    <dgm:cxn modelId="{C42A8DF9-DF70-EA41-A878-B00A9D1FDFA2}" type="presOf" srcId="{14EB2330-8761-1C4D-B659-0CC506122F2D}" destId="{E6A491BB-1345-CD46-AC1D-456C30825200}" srcOrd="0" destOrd="0" presId="urn:microsoft.com/office/officeart/2005/8/layout/radial4"/>
    <dgm:cxn modelId="{23DF2C0B-8EDB-1A46-971A-FFE14CDC09C5}" type="presOf" srcId="{C73A94CB-8AFB-4C4F-80AC-B88B1AA72162}" destId="{60471B75-1F7C-7C4F-8FC3-2E0D09CC56D4}" srcOrd="0" destOrd="0" presId="urn:microsoft.com/office/officeart/2005/8/layout/radial4"/>
    <dgm:cxn modelId="{3522B574-78C1-0B4E-9E90-1353DEA19D26}" type="presOf" srcId="{74115646-6DE2-2245-A24D-433E97D36171}" destId="{1D81189D-EFFE-F443-BACB-4CA60328CD18}" srcOrd="0" destOrd="0" presId="urn:microsoft.com/office/officeart/2005/8/layout/radial4"/>
    <dgm:cxn modelId="{A865F7E2-0D08-3F47-888F-7884DAAFA908}" type="presOf" srcId="{AEFE8747-0162-4B1E-911C-1200B11BEDAB}" destId="{71FE60D0-6E1E-404B-937C-2076EFE97BD0}" srcOrd="0" destOrd="0" presId="urn:microsoft.com/office/officeart/2005/8/layout/radial4"/>
    <dgm:cxn modelId="{E253264D-2792-0A43-8F1A-4974348B3511}" srcId="{0D519068-69A4-094E-9A13-2E925E69079F}" destId="{C73A94CB-8AFB-4C4F-80AC-B88B1AA72162}" srcOrd="4" destOrd="0" parTransId="{A8B88E1A-F98B-FD45-8D76-77603899A68D}" sibTransId="{63AD1147-DCA8-534B-91CB-2D7F3481E500}"/>
    <dgm:cxn modelId="{EF2A7A0F-1E7D-9745-905F-2A699DC7198A}" srcId="{8CC376E2-A192-F746-B61E-7ED1422F1AEB}" destId="{0D519068-69A4-094E-9A13-2E925E69079F}" srcOrd="0" destOrd="0" parTransId="{E1CAC231-8DF5-814D-A155-8E995D7B8356}" sibTransId="{3DAAF729-72CE-ED41-A433-7A6F983CDE29}"/>
    <dgm:cxn modelId="{34C7DE55-7FF1-8746-933F-4003D4B106EF}" type="presOf" srcId="{0D519068-69A4-094E-9A13-2E925E69079F}" destId="{3A16A42A-126D-9849-B350-01A3F6F22D4E}" srcOrd="0" destOrd="0" presId="urn:microsoft.com/office/officeart/2005/8/layout/radial4"/>
    <dgm:cxn modelId="{8A13BF2E-8A12-AE45-9472-29583B8AAEDE}" srcId="{0D519068-69A4-094E-9A13-2E925E69079F}" destId="{F5AC1CFA-DFE2-4245-9A32-6D443A574C11}" srcOrd="0" destOrd="0" parTransId="{2D0E1B90-454E-FB4D-8F4D-54680D42E132}" sibTransId="{9B4A9C4D-8F53-8349-B051-6DB8674AED5A}"/>
    <dgm:cxn modelId="{019328D7-7240-B844-89AF-5E26EEA2BB43}" type="presOf" srcId="{A8B88E1A-F98B-FD45-8D76-77603899A68D}" destId="{74E0C72A-7703-354C-B9FF-5715AE33FBE9}" srcOrd="0" destOrd="0" presId="urn:microsoft.com/office/officeart/2005/8/layout/radial4"/>
    <dgm:cxn modelId="{CF151DF0-40B3-5144-A6F0-926FD1CCC201}" type="presOf" srcId="{8A840363-9DA0-6044-B33B-129839F11F23}" destId="{CC15F05E-F6A5-D74F-9BA2-8164D45C7328}" srcOrd="0" destOrd="0" presId="urn:microsoft.com/office/officeart/2005/8/layout/radial4"/>
    <dgm:cxn modelId="{BE31E6D6-BD35-2C4E-A796-A2769213C36E}" type="presOf" srcId="{F5AC1CFA-DFE2-4245-9A32-6D443A574C11}" destId="{9DE6F3F8-5A0C-E64B-AFF5-B21D20FCA825}" srcOrd="0" destOrd="0" presId="urn:microsoft.com/office/officeart/2005/8/layout/radial4"/>
    <dgm:cxn modelId="{0FF8C16F-B7A6-674C-B2E4-6C2BFA858B28}" type="presParOf" srcId="{00E5D53C-E5BD-FD44-852B-CFF991FE8CAF}" destId="{3A16A42A-126D-9849-B350-01A3F6F22D4E}" srcOrd="0" destOrd="0" presId="urn:microsoft.com/office/officeart/2005/8/layout/radial4"/>
    <dgm:cxn modelId="{901E142D-9DB8-9B40-9D0B-D41F38AAEBCF}" type="presParOf" srcId="{00E5D53C-E5BD-FD44-852B-CFF991FE8CAF}" destId="{ACE06CF0-10BF-714C-8511-033F217B5A5B}" srcOrd="1" destOrd="0" presId="urn:microsoft.com/office/officeart/2005/8/layout/radial4"/>
    <dgm:cxn modelId="{BE2BF807-267E-1B40-A13F-D18DFED61182}" type="presParOf" srcId="{00E5D53C-E5BD-FD44-852B-CFF991FE8CAF}" destId="{9DE6F3F8-5A0C-E64B-AFF5-B21D20FCA825}" srcOrd="2" destOrd="0" presId="urn:microsoft.com/office/officeart/2005/8/layout/radial4"/>
    <dgm:cxn modelId="{7A2B50CA-F81F-2342-B541-F13E842BF55A}" type="presParOf" srcId="{00E5D53C-E5BD-FD44-852B-CFF991FE8CAF}" destId="{71FE60D0-6E1E-404B-937C-2076EFE97BD0}" srcOrd="3" destOrd="0" presId="urn:microsoft.com/office/officeart/2005/8/layout/radial4"/>
    <dgm:cxn modelId="{E1A91400-A6DF-4D4B-9C0E-489C237CB0BC}" type="presParOf" srcId="{00E5D53C-E5BD-FD44-852B-CFF991FE8CAF}" destId="{3D3BDCD2-0457-428D-9563-AF89B606FB33}" srcOrd="4" destOrd="0" presId="urn:microsoft.com/office/officeart/2005/8/layout/radial4"/>
    <dgm:cxn modelId="{DC00361D-F8A0-3D4F-83D2-1460C0EB9EAF}" type="presParOf" srcId="{00E5D53C-E5BD-FD44-852B-CFF991FE8CAF}" destId="{25D9ABEE-4784-2247-8AA3-9B67C9DF7E1B}" srcOrd="5" destOrd="0" presId="urn:microsoft.com/office/officeart/2005/8/layout/radial4"/>
    <dgm:cxn modelId="{6DC17CD8-A3FB-B049-A353-48E7AF3DA85D}" type="presParOf" srcId="{00E5D53C-E5BD-FD44-852B-CFF991FE8CAF}" destId="{AEB08C33-2388-AE4A-9E87-792F7C5E8063}" srcOrd="6" destOrd="0" presId="urn:microsoft.com/office/officeart/2005/8/layout/radial4"/>
    <dgm:cxn modelId="{37ACFE49-0B2A-FF4A-A866-20959422DE94}" type="presParOf" srcId="{00E5D53C-E5BD-FD44-852B-CFF991FE8CAF}" destId="{1D81189D-EFFE-F443-BACB-4CA60328CD18}" srcOrd="7" destOrd="0" presId="urn:microsoft.com/office/officeart/2005/8/layout/radial4"/>
    <dgm:cxn modelId="{326A9D0F-BCCF-F840-A94C-C97E016D0B97}" type="presParOf" srcId="{00E5D53C-E5BD-FD44-852B-CFF991FE8CAF}" destId="{E6A491BB-1345-CD46-AC1D-456C30825200}" srcOrd="8" destOrd="0" presId="urn:microsoft.com/office/officeart/2005/8/layout/radial4"/>
    <dgm:cxn modelId="{C0098D3F-0B51-7C4A-9FF6-F786A3544F15}" type="presParOf" srcId="{00E5D53C-E5BD-FD44-852B-CFF991FE8CAF}" destId="{74E0C72A-7703-354C-B9FF-5715AE33FBE9}" srcOrd="9" destOrd="0" presId="urn:microsoft.com/office/officeart/2005/8/layout/radial4"/>
    <dgm:cxn modelId="{031C71FB-3A59-8540-B75D-000106646C5E}" type="presParOf" srcId="{00E5D53C-E5BD-FD44-852B-CFF991FE8CAF}" destId="{60471B75-1F7C-7C4F-8FC3-2E0D09CC56D4}" srcOrd="10" destOrd="0" presId="urn:microsoft.com/office/officeart/2005/8/layout/radial4"/>
    <dgm:cxn modelId="{C7756963-09CC-9B4A-8888-7D98361E9112}" type="presParOf" srcId="{00E5D53C-E5BD-FD44-852B-CFF991FE8CAF}" destId="{EBFF71E0-1895-CC44-A2C8-608320987AEE}" srcOrd="11" destOrd="0" presId="urn:microsoft.com/office/officeart/2005/8/layout/radial4"/>
    <dgm:cxn modelId="{63B6F5F5-0B4C-B642-B2B4-D0DD079335F7}" type="presParOf" srcId="{00E5D53C-E5BD-FD44-852B-CFF991FE8CAF}" destId="{CC15F05E-F6A5-D74F-9BA2-8164D45C7328}" srcOrd="12"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16A42A-126D-9849-B350-01A3F6F22D4E}">
      <dsp:nvSpPr>
        <dsp:cNvPr id="0" name=""/>
        <dsp:cNvSpPr/>
      </dsp:nvSpPr>
      <dsp:spPr>
        <a:xfrm>
          <a:off x="2858367" y="2050311"/>
          <a:ext cx="2850197" cy="2723388"/>
        </a:xfrm>
        <a:prstGeom prst="ellipse">
          <a:avLst/>
        </a:prstGeom>
        <a:solidFill>
          <a:schemeClr val="accent1">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rPr>
            <a:t>Gain the knowledge and tools needed to complete and effectively use your program’s </a:t>
          </a:r>
        </a:p>
        <a:p>
          <a:pPr lvl="0" algn="ctr" defTabSz="800100">
            <a:lnSpc>
              <a:spcPct val="90000"/>
            </a:lnSpc>
            <a:spcBef>
              <a:spcPct val="0"/>
            </a:spcBef>
            <a:spcAft>
              <a:spcPct val="35000"/>
            </a:spcAft>
          </a:pPr>
          <a:r>
            <a:rPr lang="en-US" sz="1800" b="1" kern="1200" dirty="0" smtClean="0">
              <a:solidFill>
                <a:schemeClr val="tx1"/>
              </a:solidFill>
            </a:rPr>
            <a:t>Quality Improvement Plan</a:t>
          </a:r>
          <a:endParaRPr lang="en-US" sz="1800" b="1" kern="1200" dirty="0">
            <a:solidFill>
              <a:schemeClr val="tx1"/>
            </a:solidFill>
          </a:endParaRPr>
        </a:p>
      </dsp:txBody>
      <dsp:txXfrm>
        <a:off x="2858367" y="2050311"/>
        <a:ext cx="2850197" cy="2723388"/>
      </dsp:txXfrm>
    </dsp:sp>
    <dsp:sp modelId="{ACE06CF0-10BF-714C-8511-033F217B5A5B}">
      <dsp:nvSpPr>
        <dsp:cNvPr id="0" name=""/>
        <dsp:cNvSpPr/>
      </dsp:nvSpPr>
      <dsp:spPr>
        <a:xfrm rot="10285387">
          <a:off x="1197565" y="3638564"/>
          <a:ext cx="1915463" cy="634599"/>
        </a:xfrm>
        <a:prstGeom prst="leftArrow">
          <a:avLst>
            <a:gd name="adj1" fmla="val 60000"/>
            <a:gd name="adj2" fmla="val 50000"/>
          </a:avLst>
        </a:prstGeom>
        <a:solidFill>
          <a:schemeClr val="accent2">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9DE6F3F8-5A0C-E64B-AFF5-B21D20FCA825}">
      <dsp:nvSpPr>
        <dsp:cNvPr id="0" name=""/>
        <dsp:cNvSpPr/>
      </dsp:nvSpPr>
      <dsp:spPr>
        <a:xfrm>
          <a:off x="440745" y="3499799"/>
          <a:ext cx="2082890" cy="1256159"/>
        </a:xfrm>
        <a:prstGeom prst="roundRect">
          <a:avLst>
            <a:gd name="adj" fmla="val 10000"/>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Examine the role your </a:t>
          </a:r>
          <a:r>
            <a:rPr lang="en-US" sz="1800" kern="1200" dirty="0" err="1" smtClean="0">
              <a:solidFill>
                <a:schemeClr val="tx1"/>
              </a:solidFill>
            </a:rPr>
            <a:t>QIP</a:t>
          </a:r>
          <a:r>
            <a:rPr lang="en-US" sz="1800" kern="1200" dirty="0" smtClean="0">
              <a:solidFill>
                <a:schemeClr val="tx1"/>
              </a:solidFill>
            </a:rPr>
            <a:t> plays in the process of increasing quality through the QRIS </a:t>
          </a:r>
          <a:endParaRPr lang="en-US" sz="1800" kern="1200" dirty="0">
            <a:solidFill>
              <a:schemeClr val="tx1"/>
            </a:solidFill>
          </a:endParaRPr>
        </a:p>
      </dsp:txBody>
      <dsp:txXfrm>
        <a:off x="440745" y="3499799"/>
        <a:ext cx="2082890" cy="1256159"/>
      </dsp:txXfrm>
    </dsp:sp>
    <dsp:sp modelId="{71FE60D0-6E1E-404B-937C-2076EFE97BD0}">
      <dsp:nvSpPr>
        <dsp:cNvPr id="0" name=""/>
        <dsp:cNvSpPr/>
      </dsp:nvSpPr>
      <dsp:spPr>
        <a:xfrm rot="11949204">
          <a:off x="1133487" y="2213970"/>
          <a:ext cx="2081597" cy="634599"/>
        </a:xfrm>
        <a:prstGeom prst="leftArrow">
          <a:avLst>
            <a:gd name="adj1" fmla="val 60000"/>
            <a:gd name="adj2" fmla="val 50000"/>
          </a:avLst>
        </a:prstGeom>
        <a:solidFill>
          <a:schemeClr val="accent3">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3D3BDCD2-0457-428D-9563-AF89B606FB33}">
      <dsp:nvSpPr>
        <dsp:cNvPr id="0" name=""/>
        <dsp:cNvSpPr/>
      </dsp:nvSpPr>
      <dsp:spPr>
        <a:xfrm>
          <a:off x="231185" y="1635383"/>
          <a:ext cx="2253704" cy="1521094"/>
        </a:xfrm>
        <a:prstGeom prst="roundRect">
          <a:avLst>
            <a:gd name="adj" fmla="val 10000"/>
          </a:avLst>
        </a:prstGeom>
        <a:solidFill>
          <a:schemeClr val="accent3">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Examine key standards in the QRIS and determine which star level seems right for your program  </a:t>
          </a:r>
          <a:endParaRPr lang="en-US" sz="1800" b="0" kern="1200" dirty="0">
            <a:solidFill>
              <a:schemeClr val="tx1"/>
            </a:solidFill>
          </a:endParaRPr>
        </a:p>
      </dsp:txBody>
      <dsp:txXfrm>
        <a:off x="231185" y="1635383"/>
        <a:ext cx="2253704" cy="1521094"/>
      </dsp:txXfrm>
    </dsp:sp>
    <dsp:sp modelId="{25D9ABEE-4784-2247-8AA3-9B67C9DF7E1B}">
      <dsp:nvSpPr>
        <dsp:cNvPr id="0" name=""/>
        <dsp:cNvSpPr/>
      </dsp:nvSpPr>
      <dsp:spPr>
        <a:xfrm rot="14951266">
          <a:off x="2994484" y="1549270"/>
          <a:ext cx="1133062" cy="634599"/>
        </a:xfrm>
        <a:prstGeom prst="leftArrow">
          <a:avLst>
            <a:gd name="adj1" fmla="val 60000"/>
            <a:gd name="adj2" fmla="val 50000"/>
          </a:avLst>
        </a:prstGeom>
        <a:solidFill>
          <a:schemeClr val="accent4">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AEB08C33-2388-AE4A-9E87-792F7C5E8063}">
      <dsp:nvSpPr>
        <dsp:cNvPr id="0" name=""/>
        <dsp:cNvSpPr/>
      </dsp:nvSpPr>
      <dsp:spPr>
        <a:xfrm>
          <a:off x="2508161" y="180323"/>
          <a:ext cx="1725582" cy="1662035"/>
        </a:xfrm>
        <a:prstGeom prst="roundRect">
          <a:avLst>
            <a:gd name="adj" fmla="val 10000"/>
          </a:avLst>
        </a:prstGeom>
        <a:solidFill>
          <a:schemeClr val="accent4">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Apply goal setting techniques to fit the needs of your program</a:t>
          </a:r>
          <a:endParaRPr lang="en-US" sz="1600" kern="1200" dirty="0">
            <a:solidFill>
              <a:schemeClr val="tx1"/>
            </a:solidFill>
          </a:endParaRPr>
        </a:p>
      </dsp:txBody>
      <dsp:txXfrm>
        <a:off x="2508161" y="180323"/>
        <a:ext cx="1725582" cy="1662035"/>
      </dsp:txXfrm>
    </dsp:sp>
    <dsp:sp modelId="{1D81189D-EFFE-F443-BACB-4CA60328CD18}">
      <dsp:nvSpPr>
        <dsp:cNvPr id="0" name=""/>
        <dsp:cNvSpPr/>
      </dsp:nvSpPr>
      <dsp:spPr>
        <a:xfrm rot="18026976">
          <a:off x="4619352" y="1529501"/>
          <a:ext cx="1244513" cy="634599"/>
        </a:xfrm>
        <a:prstGeom prst="leftArrow">
          <a:avLst>
            <a:gd name="adj1" fmla="val 60000"/>
            <a:gd name="adj2" fmla="val 50000"/>
          </a:avLst>
        </a:prstGeom>
        <a:solidFill>
          <a:schemeClr val="accent5">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E6A491BB-1345-CD46-AC1D-456C30825200}">
      <dsp:nvSpPr>
        <dsp:cNvPr id="0" name=""/>
        <dsp:cNvSpPr/>
      </dsp:nvSpPr>
      <dsp:spPr>
        <a:xfrm>
          <a:off x="4608427" y="422655"/>
          <a:ext cx="2080724" cy="1333643"/>
        </a:xfrm>
        <a:prstGeom prst="roundRect">
          <a:avLst>
            <a:gd name="adj" fmla="val 10000"/>
          </a:avLst>
        </a:prstGeom>
        <a:solidFill>
          <a:schemeClr val="accent5">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Explore the resources available to help you implement quality improvement</a:t>
          </a:r>
        </a:p>
      </dsp:txBody>
      <dsp:txXfrm>
        <a:off x="4608427" y="422655"/>
        <a:ext cx="2080724" cy="1333643"/>
      </dsp:txXfrm>
    </dsp:sp>
    <dsp:sp modelId="{74E0C72A-7703-354C-B9FF-5715AE33FBE9}">
      <dsp:nvSpPr>
        <dsp:cNvPr id="0" name=""/>
        <dsp:cNvSpPr/>
      </dsp:nvSpPr>
      <dsp:spPr>
        <a:xfrm rot="20621899">
          <a:off x="5503551" y="2519004"/>
          <a:ext cx="1571327" cy="634599"/>
        </a:xfrm>
        <a:prstGeom prst="leftArrow">
          <a:avLst>
            <a:gd name="adj1" fmla="val 60000"/>
            <a:gd name="adj2" fmla="val 50000"/>
          </a:avLst>
        </a:prstGeom>
        <a:solidFill>
          <a:schemeClr val="accent6">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60471B75-1F7C-7C4F-8FC3-2E0D09CC56D4}">
      <dsp:nvSpPr>
        <dsp:cNvPr id="0" name=""/>
        <dsp:cNvSpPr/>
      </dsp:nvSpPr>
      <dsp:spPr>
        <a:xfrm>
          <a:off x="6317341" y="2061110"/>
          <a:ext cx="1849511" cy="971272"/>
        </a:xfrm>
        <a:prstGeom prst="roundRect">
          <a:avLst>
            <a:gd name="adj" fmla="val 10000"/>
          </a:avLst>
        </a:prstGeom>
        <a:solidFill>
          <a:schemeClr val="accent6">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Cultivate your community of practice </a:t>
          </a:r>
          <a:endParaRPr lang="en-US" sz="1800" kern="1200" dirty="0">
            <a:solidFill>
              <a:schemeClr val="tx1"/>
            </a:solidFill>
          </a:endParaRPr>
        </a:p>
      </dsp:txBody>
      <dsp:txXfrm>
        <a:off x="6317341" y="2061110"/>
        <a:ext cx="1849511" cy="971272"/>
      </dsp:txXfrm>
    </dsp:sp>
    <dsp:sp modelId="{EBFF71E0-1895-CC44-A2C8-608320987AEE}">
      <dsp:nvSpPr>
        <dsp:cNvPr id="0" name=""/>
        <dsp:cNvSpPr/>
      </dsp:nvSpPr>
      <dsp:spPr>
        <a:xfrm rot="843564">
          <a:off x="5548645" y="3625491"/>
          <a:ext cx="1708641" cy="634599"/>
        </a:xfrm>
        <a:prstGeom prst="leftArrow">
          <a:avLst>
            <a:gd name="adj1" fmla="val 60000"/>
            <a:gd name="adj2" fmla="val 50000"/>
          </a:avLst>
        </a:prstGeom>
        <a:solidFill>
          <a:schemeClr val="accent2">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CC15F05E-F6A5-D74F-9BA2-8164D45C7328}">
      <dsp:nvSpPr>
        <dsp:cNvPr id="0" name=""/>
        <dsp:cNvSpPr/>
      </dsp:nvSpPr>
      <dsp:spPr>
        <a:xfrm>
          <a:off x="6288648" y="3392197"/>
          <a:ext cx="1556046" cy="1433610"/>
        </a:xfrm>
        <a:prstGeom prst="roundRect">
          <a:avLst>
            <a:gd name="adj" fmla="val 10000"/>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Complete your </a:t>
          </a:r>
          <a:r>
            <a:rPr lang="en-US" sz="1800" kern="1200" dirty="0" err="1" smtClean="0">
              <a:solidFill>
                <a:schemeClr val="tx1"/>
              </a:solidFill>
            </a:rPr>
            <a:t>QIP</a:t>
          </a:r>
          <a:r>
            <a:rPr lang="en-US" sz="1800" kern="1200" dirty="0" smtClean="0">
              <a:solidFill>
                <a:schemeClr val="tx1"/>
              </a:solidFill>
            </a:rPr>
            <a:t>, share it with </a:t>
          </a:r>
          <a:r>
            <a:rPr lang="en-US" sz="1800" kern="1200" dirty="0" err="1" smtClean="0">
              <a:solidFill>
                <a:schemeClr val="tx1"/>
              </a:solidFill>
            </a:rPr>
            <a:t>CCR&amp;R</a:t>
          </a:r>
          <a:r>
            <a:rPr lang="en-US" sz="1800" kern="1200" dirty="0" smtClean="0">
              <a:solidFill>
                <a:schemeClr val="tx1"/>
              </a:solidFill>
            </a:rPr>
            <a:t> staff, and submit it to TRI</a:t>
          </a:r>
          <a:endParaRPr lang="en-US" sz="1800" kern="1200" dirty="0">
            <a:solidFill>
              <a:schemeClr val="tx1"/>
            </a:solidFill>
          </a:endParaRPr>
        </a:p>
      </dsp:txBody>
      <dsp:txXfrm>
        <a:off x="6288648" y="3392197"/>
        <a:ext cx="1556046" cy="1433610"/>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r>
              <a:rPr lang="en-US" sz="1400" dirty="0" smtClean="0"/>
              <a:t>Completing your program’s Quality Improvement Plan</a:t>
            </a:r>
            <a:endParaRPr lang="en-US" sz="1400" dirty="0"/>
          </a:p>
        </p:txBody>
      </p:sp>
      <p:sp>
        <p:nvSpPr>
          <p:cNvPr id="3" name="Date Placeholder 2"/>
          <p:cNvSpPr>
            <a:spLocks noGrp="1"/>
          </p:cNvSpPr>
          <p:nvPr>
            <p:ph type="dt" sz="quarter" idx="1"/>
          </p:nvPr>
        </p:nvSpPr>
        <p:spPr>
          <a:xfrm>
            <a:off x="3956551" y="0"/>
            <a:ext cx="3026833" cy="464185"/>
          </a:xfrm>
          <a:prstGeom prst="rect">
            <a:avLst/>
          </a:prstGeom>
        </p:spPr>
        <p:txBody>
          <a:bodyPr vert="horz" lIns="92872" tIns="46435" rIns="92872" bIns="46435" rtlCol="0"/>
          <a:lstStyle>
            <a:lvl1pPr algn="r">
              <a:defRPr sz="1200"/>
            </a:lvl1pPr>
          </a:lstStyle>
          <a:p>
            <a:endParaRPr lang="en-US" dirty="0"/>
          </a:p>
        </p:txBody>
      </p:sp>
      <p:sp>
        <p:nvSpPr>
          <p:cNvPr id="4" name="Footer Placeholder 3"/>
          <p:cNvSpPr>
            <a:spLocks noGrp="1"/>
          </p:cNvSpPr>
          <p:nvPr>
            <p:ph type="ftr" sz="quarter" idx="2"/>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sz="1400" dirty="0"/>
          </a:p>
        </p:txBody>
      </p:sp>
      <p:sp>
        <p:nvSpPr>
          <p:cNvPr id="5" name="Slide Number Placeholder 4"/>
          <p:cNvSpPr>
            <a:spLocks noGrp="1"/>
          </p:cNvSpPr>
          <p:nvPr>
            <p:ph type="sldNum" sz="quarter" idx="3"/>
          </p:nvPr>
        </p:nvSpPr>
        <p:spPr>
          <a:xfrm>
            <a:off x="3956551" y="8817904"/>
            <a:ext cx="3026833" cy="464185"/>
          </a:xfrm>
          <a:prstGeom prst="rect">
            <a:avLst/>
          </a:prstGeom>
        </p:spPr>
        <p:txBody>
          <a:bodyPr vert="horz" lIns="92872" tIns="46435" rIns="92872" bIns="46435" rtlCol="0" anchor="b"/>
          <a:lstStyle>
            <a:lvl1pPr algn="r">
              <a:defRPr sz="1200"/>
            </a:lvl1pPr>
          </a:lstStyle>
          <a:p>
            <a:fld id="{6D32BB5E-B0C5-4A44-A77B-C77238F5E50A}" type="slidenum">
              <a:rPr lang="en-US" smtClean="0"/>
              <a:pPr/>
              <a:t>‹#›</a:t>
            </a:fld>
            <a:endParaRPr lang="en-US"/>
          </a:p>
        </p:txBody>
      </p:sp>
    </p:spTree>
    <p:extLst>
      <p:ext uri="{BB962C8B-B14F-4D97-AF65-F5344CB8AC3E}">
        <p14:creationId xmlns:p14="http://schemas.microsoft.com/office/powerpoint/2010/main" xmlns="" val="1266437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a:p>
        </p:txBody>
      </p:sp>
      <p:sp>
        <p:nvSpPr>
          <p:cNvPr id="3" name="Date Placeholder 2"/>
          <p:cNvSpPr>
            <a:spLocks noGrp="1"/>
          </p:cNvSpPr>
          <p:nvPr>
            <p:ph type="dt" idx="1"/>
          </p:nvPr>
        </p:nvSpPr>
        <p:spPr>
          <a:xfrm>
            <a:off x="3956551" y="0"/>
            <a:ext cx="3026833" cy="464185"/>
          </a:xfrm>
          <a:prstGeom prst="rect">
            <a:avLst/>
          </a:prstGeom>
        </p:spPr>
        <p:txBody>
          <a:bodyPr vert="horz" lIns="92872" tIns="46435" rIns="92872" bIns="46435" rtlCol="0"/>
          <a:lstStyle>
            <a:lvl1pPr algn="r">
              <a:defRPr sz="1200"/>
            </a:lvl1pPr>
          </a:lstStyle>
          <a:p>
            <a:fld id="{0CAD7CA0-8A39-F048-ADE9-439157D5A4B0}" type="datetimeFigureOut">
              <a:rPr lang="en-US" smtClean="0"/>
              <a:pPr/>
              <a:t>8/7/2015</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872" tIns="46435" rIns="92872" bIns="46435"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872" tIns="46435" rIns="92872" bIns="46435"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2872" tIns="46435" rIns="92872" bIns="46435" rtlCol="0" anchor="b"/>
          <a:lstStyle>
            <a:lvl1pPr algn="r">
              <a:defRPr sz="1200"/>
            </a:lvl1pPr>
          </a:lstStyle>
          <a:p>
            <a:fld id="{B7FC117F-9C20-5F4F-A638-56BA5BAADFB5}" type="slidenum">
              <a:rPr lang="en-US" smtClean="0"/>
              <a:pPr/>
              <a:t>‹#›</a:t>
            </a:fld>
            <a:endParaRPr lang="en-US"/>
          </a:p>
        </p:txBody>
      </p:sp>
    </p:spTree>
    <p:extLst>
      <p:ext uri="{BB962C8B-B14F-4D97-AF65-F5344CB8AC3E}">
        <p14:creationId xmlns:p14="http://schemas.microsoft.com/office/powerpoint/2010/main" xmlns="" val="3560423826"/>
      </p:ext>
    </p:extLst>
  </p:cSld>
  <p:clrMap bg1="lt1" tx1="dk1" bg2="lt2" tx2="dk2" accent1="accent1" accent2="accent2" accent3="accent3" accent4="accent4" accent5="accent5" accent6="accent6" hlink="hlink" folHlink="folHlink"/>
  <p:notesStyle>
    <a:lvl1pPr marL="0" algn="l" defTabSz="457200" rtl="0" eaLnBrk="1" latinLnBrk="0" hangingPunct="1">
      <a:defRPr sz="1400" kern="1200">
        <a:solidFill>
          <a:schemeClr val="tx1"/>
        </a:solidFill>
        <a:latin typeface="+mn-lt"/>
        <a:ea typeface="+mn-ea"/>
        <a:cs typeface="+mn-cs"/>
      </a:defRPr>
    </a:lvl1pPr>
    <a:lvl2pPr marL="457200" algn="l" defTabSz="457200" rtl="0" eaLnBrk="1" latinLnBrk="0" hangingPunct="1">
      <a:defRPr sz="1400" kern="1200">
        <a:solidFill>
          <a:schemeClr val="tx1"/>
        </a:solidFill>
        <a:latin typeface="+mn-lt"/>
        <a:ea typeface="+mn-ea"/>
        <a:cs typeface="+mn-cs"/>
      </a:defRPr>
    </a:lvl2pPr>
    <a:lvl3pPr marL="914400" algn="l" defTabSz="457200" rtl="0" eaLnBrk="1" latinLnBrk="0" hangingPunct="1">
      <a:defRPr sz="1400" kern="1200">
        <a:solidFill>
          <a:schemeClr val="tx1"/>
        </a:solidFill>
        <a:latin typeface="+mn-lt"/>
        <a:ea typeface="+mn-ea"/>
        <a:cs typeface="+mn-cs"/>
      </a:defRPr>
    </a:lvl3pPr>
    <a:lvl4pPr marL="1371600" algn="l" defTabSz="457200" rtl="0" eaLnBrk="1" latinLnBrk="0" hangingPunct="1">
      <a:defRPr sz="1400" kern="1200">
        <a:solidFill>
          <a:schemeClr val="tx1"/>
        </a:solidFill>
        <a:latin typeface="+mn-lt"/>
        <a:ea typeface="+mn-ea"/>
        <a:cs typeface="+mn-cs"/>
      </a:defRPr>
    </a:lvl4pPr>
    <a:lvl5pPr marL="1828800" algn="l" defTabSz="457200" rtl="0" eaLnBrk="1" latinLnBrk="0" hangingPunct="1">
      <a:defRPr sz="14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Materials:</a:t>
            </a:r>
          </a:p>
          <a:p>
            <a:r>
              <a:rPr lang="en-US" b="1" dirty="0" smtClean="0"/>
              <a:t>All participants should bring their Quality Improvement Plan to the training session.</a:t>
            </a:r>
          </a:p>
          <a:p>
            <a:endParaRPr lang="en-US" dirty="0" smtClean="0"/>
          </a:p>
          <a:p>
            <a:r>
              <a:rPr lang="en-US" b="1" dirty="0" smtClean="0"/>
              <a:t>You will also need an overhead projector and printed transparencies of several pages from the </a:t>
            </a:r>
            <a:r>
              <a:rPr lang="en-US" b="1" dirty="0" err="1" smtClean="0"/>
              <a:t>QIP</a:t>
            </a:r>
            <a:r>
              <a:rPr lang="en-US" b="1" dirty="0" smtClean="0"/>
              <a:t>.</a:t>
            </a:r>
          </a:p>
          <a:p>
            <a:endParaRPr lang="en-US" dirty="0" smtClean="0"/>
          </a:p>
          <a:p>
            <a:r>
              <a:rPr lang="en-US" dirty="0" smtClean="0"/>
              <a:t>Introduce trainers, </a:t>
            </a:r>
          </a:p>
          <a:p>
            <a:r>
              <a:rPr lang="en-US" dirty="0" smtClean="0"/>
              <a:t>Ask participants to introduce themselves</a:t>
            </a:r>
          </a:p>
          <a:p>
            <a:endParaRPr lang="en-US" dirty="0" smtClean="0"/>
          </a:p>
          <a:p>
            <a:r>
              <a:rPr lang="en-US" dirty="0" smtClean="0"/>
              <a:t>Optional: Ice breaker activity chosen by the trainer</a:t>
            </a:r>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p14="http://schemas.microsoft.com/office/powerpoint/2010/main" xmlns="" val="547047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Allow participants time to read the objectives, discuss as needed</a:t>
            </a:r>
            <a:endParaRPr lang="en-US" dirty="0"/>
          </a:p>
        </p:txBody>
      </p:sp>
      <p:sp>
        <p:nvSpPr>
          <p:cNvPr id="4" name="Slide Number Placeholder 3"/>
          <p:cNvSpPr>
            <a:spLocks noGrp="1"/>
          </p:cNvSpPr>
          <p:nvPr>
            <p:ph type="sldNum" sz="quarter" idx="10"/>
          </p:nvPr>
        </p:nvSpPr>
        <p:spPr/>
        <p:txBody>
          <a:bodyPr/>
          <a:lstStyle/>
          <a:p>
            <a:fld id="{E4FD5924-0C17-2140-A7A0-FC7BF1E21BF5}"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p14="http://schemas.microsoft.com/office/powerpoint/2010/main" xmlns="" val="1017050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Reflection activity in dyads</a:t>
            </a:r>
          </a:p>
          <a:p>
            <a:endParaRPr lang="en-US" dirty="0" smtClean="0"/>
          </a:p>
          <a:p>
            <a:endParaRPr lang="en-US"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r>
              <a:rPr lang="en-US" dirty="0" smtClean="0"/>
              <a:t>The approved session proposal reads:</a:t>
            </a:r>
          </a:p>
          <a:p>
            <a:r>
              <a:rPr lang="en-US" dirty="0" smtClean="0"/>
              <a:t>Participants will reflect on their current progress in the QRIS, including their understanding of the </a:t>
            </a:r>
            <a:r>
              <a:rPr lang="en-US" dirty="0" err="1" smtClean="0"/>
              <a:t>QIP</a:t>
            </a:r>
            <a:r>
              <a:rPr lang="en-US" dirty="0" smtClean="0"/>
              <a:t>, the domains, and the overall process.</a:t>
            </a:r>
          </a:p>
          <a:p>
            <a:r>
              <a:rPr lang="en-US" b="1" dirty="0" smtClean="0"/>
              <a:t> </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75365" y="4409757"/>
            <a:ext cx="6601217" cy="4408147"/>
          </a:xfrm>
        </p:spPr>
        <p:txBody>
          <a:bodyPr>
            <a:normAutofit/>
          </a:bodyPr>
          <a:lstStyle/>
          <a:p>
            <a:r>
              <a:rPr lang="en-US" dirty="0" smtClean="0"/>
              <a:t>Matching game – </a:t>
            </a:r>
          </a:p>
          <a:p>
            <a:r>
              <a:rPr lang="en-US" dirty="0" smtClean="0"/>
              <a:t>This is intended to be a matching game to help training participants increase their familiarity with the standards of the QRIS. It is not intended to be competitive – we want to encourage our training participants to collaborate in this game and in their work, even across teams. Encourage teams to help each other out if others get stuck. “Cheating” isn’t in our vocabulary because we want people to work together.</a:t>
            </a:r>
          </a:p>
          <a:p>
            <a:pPr lvl="0"/>
            <a:endParaRPr lang="en-US" dirty="0" smtClean="0"/>
          </a:p>
          <a:p>
            <a:pPr lvl="0"/>
            <a:r>
              <a:rPr lang="en-US" dirty="0" smtClean="0"/>
              <a:t>Give each table group one envelope containing a complete set of domains and standards.</a:t>
            </a:r>
          </a:p>
          <a:p>
            <a:pPr marL="342900" lvl="0" indent="-342900">
              <a:buFont typeface="+mj-lt"/>
              <a:buAutoNum type="arabicPeriod"/>
            </a:pPr>
            <a:r>
              <a:rPr lang="en-US" dirty="0" smtClean="0"/>
              <a:t>Let participants know the purpose of the game, including the collaborative aspect and time limit, if you have set one.</a:t>
            </a:r>
          </a:p>
          <a:p>
            <a:pPr marL="342900" lvl="0" indent="-342900">
              <a:buFont typeface="+mj-lt"/>
              <a:buAutoNum type="arabicPeriod"/>
            </a:pPr>
            <a:r>
              <a:rPr lang="en-US" dirty="0" smtClean="0"/>
              <a:t>Tell participants that their task is to match each standard with the correct domain. Don’t give them any other info – wait for them to ask for help (you might want to mention that you are available to answer questions).</a:t>
            </a:r>
          </a:p>
          <a:p>
            <a:pPr marL="342900" lvl="0" indent="-342900">
              <a:buFont typeface="+mj-lt"/>
              <a:buAutoNum type="arabicPeriod"/>
            </a:pPr>
            <a:r>
              <a:rPr lang="en-US" dirty="0" smtClean="0"/>
              <a:t>If participants need help, try scaffolding techniques instead of immediately giving direct answers.</a:t>
            </a:r>
          </a:p>
          <a:p>
            <a:pPr marL="342900" lvl="0" indent="-342900">
              <a:buFont typeface="+mj-lt"/>
              <a:buAutoNum type="arabicPeriod"/>
            </a:pPr>
            <a:r>
              <a:rPr lang="en-US" dirty="0" smtClean="0"/>
              <a:t>Tell participants to start.</a:t>
            </a:r>
          </a:p>
          <a:p>
            <a:pPr marL="342900" lvl="0" indent="-342900">
              <a:buFont typeface="+mj-lt"/>
              <a:buAutoNum type="arabicPeriod"/>
            </a:pPr>
            <a:r>
              <a:rPr lang="en-US" dirty="0" smtClean="0"/>
              <a:t>When they are finished, or when time runs out, facilitate any spontaneous discussion, then move on to discussion questions.</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lvl="0" indent="-342900"/>
            <a:r>
              <a:rPr lang="en-US" dirty="0" smtClean="0"/>
              <a:t>More discussion questions:</a:t>
            </a:r>
          </a:p>
          <a:p>
            <a:pPr marL="342900" lvl="0" indent="-342900">
              <a:buFont typeface="+mj-lt"/>
              <a:buAutoNum type="arabicPeriod"/>
            </a:pPr>
            <a:endParaRPr lang="en-US" dirty="0" smtClean="0"/>
          </a:p>
          <a:p>
            <a:pPr marL="342900" lvl="0" indent="-342900">
              <a:buFont typeface="+mj-lt"/>
              <a:buAutoNum type="arabicPeriod"/>
            </a:pPr>
            <a:r>
              <a:rPr lang="en-US" dirty="0" smtClean="0"/>
              <a:t>Are there any standards that you want to read more completely (in the </a:t>
            </a:r>
            <a:r>
              <a:rPr lang="en-US" dirty="0" err="1" smtClean="0"/>
              <a:t>QIP</a:t>
            </a:r>
            <a:r>
              <a:rPr lang="en-US" dirty="0" smtClean="0"/>
              <a:t>, to see what is required at different star levels, etc.) or discuss?</a:t>
            </a:r>
          </a:p>
          <a:p>
            <a:pPr marL="342900" lvl="0" indent="-342900">
              <a:buFont typeface="+mj-lt"/>
              <a:buAutoNum type="arabicPeriod"/>
            </a:pPr>
            <a:r>
              <a:rPr lang="en-US" dirty="0" smtClean="0"/>
              <a:t>Is there anything that concerns you?</a:t>
            </a:r>
          </a:p>
          <a:p>
            <a:pPr marL="342900" indent="-3429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Check – did the small groups match all of the standards to the correct domain?</a:t>
            </a:r>
          </a:p>
          <a:p>
            <a:endParaRPr lang="en-US" dirty="0" smtClean="0"/>
          </a:p>
          <a:p>
            <a:r>
              <a:rPr lang="en-US" dirty="0" smtClean="0"/>
              <a:t>Are there any standards that participants want to read more closely in the </a:t>
            </a:r>
            <a:r>
              <a:rPr lang="en-US" dirty="0" err="1" smtClean="0"/>
              <a:t>QIP</a:t>
            </a:r>
            <a:r>
              <a:rPr lang="en-US" dirty="0" smtClean="0"/>
              <a:t> to see what is expected at each star level, or how a standard might be documented (what kind of evidence is required)?</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Check – did the small groups match all of the standards to the correct domain?</a:t>
            </a:r>
          </a:p>
          <a:p>
            <a:endParaRPr lang="en-US" dirty="0" smtClean="0"/>
          </a:p>
          <a:p>
            <a:r>
              <a:rPr lang="en-US" dirty="0" smtClean="0"/>
              <a:t>Are there any standards that participants want to read more closely in the </a:t>
            </a:r>
            <a:r>
              <a:rPr lang="en-US" dirty="0" err="1" smtClean="0"/>
              <a:t>QIP</a:t>
            </a:r>
            <a:r>
              <a:rPr lang="en-US" dirty="0" smtClean="0"/>
              <a:t> to see what is expected at each star level, or how a standard might be documented (what kind of evidence is required)?</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Check – did the small groups match all of the standards to the correct domain?</a:t>
            </a:r>
          </a:p>
          <a:p>
            <a:endParaRPr lang="en-US" dirty="0" smtClean="0"/>
          </a:p>
          <a:p>
            <a:r>
              <a:rPr lang="en-US" dirty="0" smtClean="0"/>
              <a:t>Are there any standards that participants want to read more closely in the </a:t>
            </a:r>
            <a:r>
              <a:rPr lang="en-US" dirty="0" err="1" smtClean="0"/>
              <a:t>QIP</a:t>
            </a:r>
            <a:r>
              <a:rPr lang="en-US" dirty="0" smtClean="0"/>
              <a:t> to see what is expected at each star level, or how a standard might be documented (what kind of evidence is required)?</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Check – did the small groups match all of the standards to the correct domain?</a:t>
            </a:r>
          </a:p>
          <a:p>
            <a:endParaRPr lang="en-US" dirty="0" smtClean="0"/>
          </a:p>
          <a:p>
            <a:r>
              <a:rPr lang="en-US" dirty="0" smtClean="0"/>
              <a:t>Are there any standards that participants want to read more closely in the </a:t>
            </a:r>
            <a:r>
              <a:rPr lang="en-US" dirty="0" err="1" smtClean="0"/>
              <a:t>QIP</a:t>
            </a:r>
            <a:r>
              <a:rPr lang="en-US" dirty="0" smtClean="0"/>
              <a:t> to see what is expected at each star level, or how a standard might be documented (what kind of evidence is required)?</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Check – did the small groups match all of the standards to the correct domain?</a:t>
            </a:r>
          </a:p>
          <a:p>
            <a:endParaRPr lang="en-US" dirty="0" smtClean="0"/>
          </a:p>
          <a:p>
            <a:r>
              <a:rPr lang="en-US" dirty="0" smtClean="0"/>
              <a:t>Are there any standards that participants want to read more closely in the </a:t>
            </a:r>
            <a:r>
              <a:rPr lang="en-US" dirty="0" err="1" smtClean="0"/>
              <a:t>QIP</a:t>
            </a:r>
            <a:r>
              <a:rPr lang="en-US" dirty="0" smtClean="0"/>
              <a:t> to see what is expected at each star level, or how a standard might be documented (what kind of evidence is required)?</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Check – did the small groups match all of the standards to the correct domain?</a:t>
            </a:r>
          </a:p>
          <a:p>
            <a:endParaRPr lang="en-US" dirty="0" smtClean="0"/>
          </a:p>
          <a:p>
            <a:r>
              <a:rPr lang="en-US" dirty="0" smtClean="0"/>
              <a:t>Are there any standards that participants want to read more closely in the </a:t>
            </a:r>
            <a:r>
              <a:rPr lang="en-US" dirty="0" err="1" smtClean="0"/>
              <a:t>QIP</a:t>
            </a:r>
            <a:r>
              <a:rPr lang="en-US" dirty="0" smtClean="0"/>
              <a:t> to see what is expected at each star level, or how a standard might be documented (what kind of evidence is required)?</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Check – did the small groups match all of the standards to the correct domain?</a:t>
            </a:r>
          </a:p>
          <a:p>
            <a:endParaRPr lang="en-US" dirty="0" smtClean="0"/>
          </a:p>
          <a:p>
            <a:r>
              <a:rPr lang="en-US" dirty="0" smtClean="0"/>
              <a:t>Are there any standards that participants want to read more closely in the </a:t>
            </a:r>
            <a:r>
              <a:rPr lang="en-US" dirty="0" err="1" smtClean="0"/>
              <a:t>QIP</a:t>
            </a:r>
            <a:r>
              <a:rPr lang="en-US" dirty="0" smtClean="0"/>
              <a:t> to see what is expected at each star level, or how a standard might be documented (what kind of evidence is required)?</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Check – did the small groups match all of the standards to the correct domain?</a:t>
            </a:r>
          </a:p>
          <a:p>
            <a:endParaRPr lang="en-US" dirty="0" smtClean="0"/>
          </a:p>
          <a:p>
            <a:r>
              <a:rPr lang="en-US" dirty="0" smtClean="0"/>
              <a:t>Are there any standards that participants want to read more closely in the </a:t>
            </a:r>
            <a:r>
              <a:rPr lang="en-US" dirty="0" err="1" smtClean="0"/>
              <a:t>QIP</a:t>
            </a:r>
            <a:r>
              <a:rPr lang="en-US" dirty="0" smtClean="0"/>
              <a:t> to see what is expected at each star level, or how a standard might be documented (what kind of evidence is required)?</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Check – did the small groups match all of the standards to the correct domain?</a:t>
            </a:r>
          </a:p>
          <a:p>
            <a:endParaRPr lang="en-US" dirty="0" smtClean="0"/>
          </a:p>
          <a:p>
            <a:r>
              <a:rPr lang="en-US" dirty="0" smtClean="0"/>
              <a:t>Are there any standards that participants want to read more closely in the </a:t>
            </a:r>
            <a:r>
              <a:rPr lang="en-US" dirty="0" err="1" smtClean="0"/>
              <a:t>QIP</a:t>
            </a:r>
            <a:r>
              <a:rPr lang="en-US" dirty="0" smtClean="0"/>
              <a:t> to see what is expected at each star level, or how a standard might be documented (what kind of evidence is required)?</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Check – did the small groups match all of the standards to the correct domain?</a:t>
            </a:r>
          </a:p>
          <a:p>
            <a:endParaRPr lang="en-US" dirty="0" smtClean="0"/>
          </a:p>
          <a:p>
            <a:r>
              <a:rPr lang="en-US" dirty="0" smtClean="0"/>
              <a:t>Are there any standards that participants want to read more closely in the </a:t>
            </a:r>
            <a:r>
              <a:rPr lang="en-US" dirty="0" err="1" smtClean="0"/>
              <a:t>QIP</a:t>
            </a:r>
            <a:r>
              <a:rPr lang="en-US" dirty="0" smtClean="0"/>
              <a:t> to see what is expected at each star level, or how a standard might be documented (what kind of evidence is required)?</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Check – did the small groups match all of the standards to the correct domain?</a:t>
            </a:r>
          </a:p>
          <a:p>
            <a:endParaRPr lang="en-US" dirty="0" smtClean="0"/>
          </a:p>
          <a:p>
            <a:r>
              <a:rPr lang="en-US" dirty="0" smtClean="0"/>
              <a:t>Are there any standards that participants want to read more closely in the </a:t>
            </a:r>
            <a:r>
              <a:rPr lang="en-US" dirty="0" err="1" smtClean="0"/>
              <a:t>QIP</a:t>
            </a:r>
            <a:r>
              <a:rPr lang="en-US" dirty="0" smtClean="0"/>
              <a:t> to see what is expected at each star level, or how a standard might be documented (what kind of evidence is required)?</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you talk about how to fill out and effectively use the </a:t>
            </a:r>
            <a:r>
              <a:rPr lang="en-US" dirty="0" err="1" smtClean="0"/>
              <a:t>QIP</a:t>
            </a:r>
            <a:r>
              <a:rPr lang="en-US" dirty="0" smtClean="0"/>
              <a:t>, be sure to address a couple of points:</a:t>
            </a:r>
          </a:p>
          <a:p>
            <a:pPr marL="342900" indent="-342900">
              <a:buFont typeface="+mj-lt"/>
              <a:buAutoNum type="arabicPeriod"/>
            </a:pPr>
            <a:r>
              <a:rPr lang="en-US" dirty="0" err="1" smtClean="0"/>
              <a:t>CCR&amp;R</a:t>
            </a:r>
            <a:r>
              <a:rPr lang="en-US" dirty="0" smtClean="0"/>
              <a:t> staff are available to help with technical assistance, but we do not know what support participants might need unless they tell us</a:t>
            </a:r>
          </a:p>
          <a:p>
            <a:pPr marL="342900" indent="-342900">
              <a:buFont typeface="+mj-lt"/>
              <a:buAutoNum type="arabicPeriod"/>
            </a:pPr>
            <a:r>
              <a:rPr lang="en-US" dirty="0" smtClean="0"/>
              <a:t>The bottom portion of each standard can be used to help participants figure out what they need</a:t>
            </a:r>
          </a:p>
          <a:p>
            <a:pPr marL="342900" indent="-342900">
              <a:buFont typeface="+mj-lt"/>
              <a:buAutoNum type="arabicPeriod"/>
            </a:pPr>
            <a:r>
              <a:rPr lang="en-US" dirty="0" smtClean="0"/>
              <a:t>Setting specific goals will help too</a:t>
            </a:r>
          </a:p>
          <a:p>
            <a:pPr marL="342900" indent="-342900">
              <a:buFont typeface="+mj-lt"/>
              <a:buAutoNum type="arabicPeriod"/>
            </a:pPr>
            <a:r>
              <a:rPr lang="en-US" dirty="0" smtClean="0"/>
              <a:t>SMART goal setting is coming up after two more slides</a:t>
            </a:r>
          </a:p>
        </p:txBody>
      </p:sp>
      <p:sp>
        <p:nvSpPr>
          <p:cNvPr id="4" name="Slide Number Placeholder 3"/>
          <p:cNvSpPr>
            <a:spLocks noGrp="1"/>
          </p:cNvSpPr>
          <p:nvPr>
            <p:ph type="sldNum" sz="quarter" idx="10"/>
          </p:nvPr>
        </p:nvSpPr>
        <p:spPr/>
        <p:txBody>
          <a:bodyPr/>
          <a:lstStyle/>
          <a:p>
            <a:fld id="{B7FC117F-9C20-5F4F-A638-56BA5BAADFB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 – </a:t>
            </a:r>
          </a:p>
          <a:p>
            <a:r>
              <a:rPr lang="en-US" dirty="0" smtClean="0"/>
              <a:t>P. 42 of </a:t>
            </a:r>
            <a:r>
              <a:rPr lang="en-US" dirty="0" err="1" smtClean="0"/>
              <a:t>QIP</a:t>
            </a:r>
            <a:endParaRPr lang="en-US" dirty="0" smtClean="0"/>
          </a:p>
          <a:p>
            <a:endParaRPr lang="en-US" dirty="0" smtClean="0"/>
          </a:p>
          <a:p>
            <a:r>
              <a:rPr lang="en-US" dirty="0" smtClean="0"/>
              <a:t>Spend enough time on this slide so that participants understand what is required at each star level, including the number of training hours in Program Management.</a:t>
            </a:r>
          </a:p>
          <a:p>
            <a:endParaRPr lang="en-US" dirty="0" smtClean="0"/>
          </a:p>
          <a:p>
            <a:r>
              <a:rPr lang="en-US" dirty="0" smtClean="0"/>
              <a:t>Be sure to ask whether any participants work in multi-site programs with a multi-site coordinator and site directors</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 – </a:t>
            </a:r>
          </a:p>
          <a:p>
            <a:r>
              <a:rPr lang="en-US" dirty="0" smtClean="0"/>
              <a:t>Pages 42 and 43 of </a:t>
            </a:r>
            <a:r>
              <a:rPr lang="en-US" dirty="0" err="1" smtClean="0"/>
              <a:t>QIP</a:t>
            </a:r>
            <a:endParaRPr lang="en-US" dirty="0" smtClean="0"/>
          </a:p>
          <a:p>
            <a:endParaRPr lang="en-US" dirty="0" smtClean="0"/>
          </a:p>
          <a:p>
            <a:r>
              <a:rPr lang="en-US" dirty="0" smtClean="0"/>
              <a:t>My Goal:</a:t>
            </a:r>
          </a:p>
          <a:p>
            <a:r>
              <a:rPr lang="en-US" dirty="0" smtClean="0"/>
              <a:t>Discuss making this section meaningful, especially “why I want to change this.” Participants should reflect on their reasons for improving quality in each area.</a:t>
            </a:r>
          </a:p>
          <a:p>
            <a:endParaRPr lang="en-US" dirty="0" smtClean="0"/>
          </a:p>
          <a:p>
            <a:r>
              <a:rPr lang="en-US" dirty="0" smtClean="0"/>
              <a:t>My Plan: </a:t>
            </a:r>
          </a:p>
          <a:p>
            <a:r>
              <a:rPr lang="en-US" dirty="0" smtClean="0"/>
              <a:t>Ask participants what kinds of steps they might take in order to meet this standard., how long those steps might take to implement.</a:t>
            </a:r>
          </a:p>
          <a:p>
            <a:endParaRPr lang="en-US" dirty="0" smtClean="0"/>
          </a:p>
          <a:p>
            <a:r>
              <a:rPr lang="en-US" dirty="0" smtClean="0"/>
              <a:t>Resources:</a:t>
            </a:r>
          </a:p>
          <a:p>
            <a:r>
              <a:rPr lang="en-US" dirty="0" smtClean="0"/>
              <a:t>Large group discussion of available resources.</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FC117F-9C20-5F4F-A638-56BA5BAADFB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FC117F-9C20-5F4F-A638-56BA5BAADFB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FC117F-9C20-5F4F-A638-56BA5BAADFB5}"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7FC117F-9C20-5F4F-A638-56BA5BAADFB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87890" y="4409757"/>
            <a:ext cx="6588691" cy="4684053"/>
          </a:xfrm>
        </p:spPr>
        <p:txBody>
          <a:bodyPr>
            <a:normAutofit/>
          </a:bodyPr>
          <a:lstStyle/>
          <a:p>
            <a:r>
              <a:rPr lang="en-US" dirty="0" smtClean="0"/>
              <a:t>Materials:</a:t>
            </a:r>
          </a:p>
          <a:p>
            <a:r>
              <a:rPr lang="en-US" dirty="0" smtClean="0"/>
              <a:t>Vis-à-vis markers</a:t>
            </a:r>
          </a:p>
          <a:p>
            <a:r>
              <a:rPr lang="en-US" dirty="0" smtClean="0"/>
              <a:t>Transparencies of two-page spread for standards listed on the slide, including LD9</a:t>
            </a:r>
          </a:p>
          <a:p>
            <a:r>
              <a:rPr lang="en-US" b="1" dirty="0" smtClean="0"/>
              <a:t>Overhead projector</a:t>
            </a:r>
          </a:p>
          <a:p>
            <a:endParaRPr lang="en-US" dirty="0" smtClean="0"/>
          </a:p>
          <a:p>
            <a:r>
              <a:rPr lang="en-US" b="1" dirty="0" smtClean="0"/>
              <a:t>Switch from Power Point slide show to transparencies on overhead projector</a:t>
            </a:r>
            <a:r>
              <a:rPr lang="en-US" dirty="0" smtClean="0"/>
              <a:t>.</a:t>
            </a:r>
          </a:p>
          <a:p>
            <a:endParaRPr lang="en-US" dirty="0" smtClean="0"/>
          </a:p>
          <a:p>
            <a:r>
              <a:rPr lang="en-US" dirty="0" smtClean="0"/>
              <a:t>Large group practice and discussion:</a:t>
            </a:r>
          </a:p>
          <a:p>
            <a:pPr>
              <a:buFont typeface="Arial" pitchFamily="34" charset="0"/>
              <a:buChar char="•"/>
            </a:pPr>
            <a:r>
              <a:rPr lang="en-US" dirty="0" smtClean="0"/>
              <a:t>Discuss what participants need to do/learn, etc.</a:t>
            </a:r>
          </a:p>
          <a:p>
            <a:pPr>
              <a:buFont typeface="Arial" pitchFamily="34" charset="0"/>
              <a:buChar char="•"/>
            </a:pPr>
            <a:r>
              <a:rPr lang="en-US" dirty="0" smtClean="0"/>
              <a:t>Set  one or more SMART goals for standard LD9</a:t>
            </a:r>
          </a:p>
          <a:p>
            <a:pPr>
              <a:buFont typeface="Arial" pitchFamily="34" charset="0"/>
              <a:buChar char="•"/>
            </a:pPr>
            <a:endParaRPr lang="en-US" dirty="0" smtClean="0"/>
          </a:p>
          <a:p>
            <a:r>
              <a:rPr lang="en-US" dirty="0" smtClean="0"/>
              <a:t>Small group work:</a:t>
            </a:r>
          </a:p>
          <a:p>
            <a:pPr>
              <a:buFont typeface="Arial" pitchFamily="34" charset="0"/>
              <a:buChar char="•"/>
            </a:pPr>
            <a:r>
              <a:rPr lang="en-US" dirty="0" smtClean="0"/>
              <a:t>In table groups, participants choose one of the standards to work with. </a:t>
            </a:r>
          </a:p>
          <a:p>
            <a:pPr>
              <a:buFont typeface="Arial" pitchFamily="34" charset="0"/>
              <a:buChar char="•"/>
            </a:pPr>
            <a:r>
              <a:rPr lang="en-US" dirty="0" smtClean="0"/>
              <a:t>Each group will complete both </a:t>
            </a:r>
            <a:r>
              <a:rPr lang="en-US" dirty="0" err="1" smtClean="0"/>
              <a:t>QIP</a:t>
            </a:r>
            <a:r>
              <a:rPr lang="en-US" dirty="0" smtClean="0"/>
              <a:t> pages for the standard they choose</a:t>
            </a:r>
          </a:p>
          <a:p>
            <a:pPr>
              <a:buFont typeface="Arial" pitchFamily="34" charset="0"/>
              <a:buChar char="•"/>
            </a:pPr>
            <a:r>
              <a:rPr lang="en-US" dirty="0" smtClean="0"/>
              <a:t>Each group will set goals for the standard they chose, using the SMART technique</a:t>
            </a:r>
          </a:p>
          <a:p>
            <a:pPr>
              <a:buFont typeface="Arial" pitchFamily="34" charset="0"/>
              <a:buChar char="•"/>
            </a:pPr>
            <a:r>
              <a:rPr lang="en-US" dirty="0" smtClean="0"/>
              <a:t>When small groups have completed their work, The trainer will project each group’s standard using the overhead projector</a:t>
            </a:r>
          </a:p>
          <a:p>
            <a:pPr>
              <a:buFont typeface="Arial" pitchFamily="34" charset="0"/>
              <a:buChar char="•"/>
            </a:pPr>
            <a:r>
              <a:rPr lang="en-US" dirty="0" smtClean="0"/>
              <a:t>Trainer will facilitate discussion of each group’s goals, including what goals other participants might need to set for each standard</a:t>
            </a:r>
          </a:p>
          <a:p>
            <a:pPr>
              <a:buFont typeface="Arial" pitchFamily="34" charset="0"/>
              <a:buChar char="•"/>
            </a:pPr>
            <a:endParaRPr lang="en-US" dirty="0" smtClean="0"/>
          </a:p>
          <a:p>
            <a:r>
              <a:rPr lang="en-US" b="1" dirty="0" smtClean="0"/>
              <a:t>After discussion of all groups’ work, return to slide presentation</a:t>
            </a:r>
            <a:r>
              <a:rPr lang="en-US" dirty="0" smtClean="0"/>
              <a:t>.</a:t>
            </a:r>
          </a:p>
        </p:txBody>
      </p:sp>
      <p:sp>
        <p:nvSpPr>
          <p:cNvPr id="4" name="Slide Number Placeholder 3"/>
          <p:cNvSpPr>
            <a:spLocks noGrp="1"/>
          </p:cNvSpPr>
          <p:nvPr>
            <p:ph type="sldNum" sz="quarter" idx="10"/>
          </p:nvPr>
        </p:nvSpPr>
        <p:spPr/>
        <p:txBody>
          <a:bodyPr/>
          <a:lstStyle/>
          <a:p>
            <a:fld id="{B7FC117F-9C20-5F4F-A638-56BA5BAADFB5}"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meant as a general follow-up discussion of the standards that were completed in the small group work time. In this discussion, tie together the SMART goal setting technique, the participants’ goals for meeting the standard, and the availability of technical assistance and other resources.</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Facilitate a discussion of how the participants would like to work together going forward. Examples:</a:t>
            </a:r>
          </a:p>
          <a:p>
            <a:pPr>
              <a:buFont typeface="Arial" pitchFamily="34" charset="0"/>
              <a:buChar char="•"/>
            </a:pPr>
            <a:r>
              <a:rPr lang="en-US" dirty="0" smtClean="0"/>
              <a:t>Exchange contact info</a:t>
            </a:r>
          </a:p>
          <a:p>
            <a:pPr>
              <a:buFont typeface="Arial" pitchFamily="34" charset="0"/>
              <a:buChar char="•"/>
            </a:pPr>
            <a:r>
              <a:rPr lang="en-US" dirty="0" smtClean="0"/>
              <a:t>Agree to meet to work together (at </a:t>
            </a:r>
            <a:r>
              <a:rPr lang="en-US" dirty="0" err="1" smtClean="0"/>
              <a:t>CCR&amp;R</a:t>
            </a:r>
            <a:r>
              <a:rPr lang="en-US" dirty="0" smtClean="0"/>
              <a:t> office or elsewhere)</a:t>
            </a:r>
          </a:p>
          <a:p>
            <a:pPr>
              <a:buFont typeface="Arial" pitchFamily="34" charset="0"/>
              <a:buChar char="•"/>
            </a:pPr>
            <a:r>
              <a:rPr lang="en-US" dirty="0" smtClean="0"/>
              <a:t>Agree to check in with each other</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“Distance learning portion” handout</a:t>
            </a:r>
          </a:p>
          <a:p>
            <a:endParaRPr lang="en-US" dirty="0" smtClean="0"/>
          </a:p>
          <a:p>
            <a:r>
              <a:rPr lang="en-US" dirty="0" smtClean="0"/>
              <a:t>Discussion of expectations for the distance learning portion of the class</a:t>
            </a:r>
          </a:p>
        </p:txBody>
      </p:sp>
      <p:sp>
        <p:nvSpPr>
          <p:cNvPr id="4" name="Slide Number Placeholder 3"/>
          <p:cNvSpPr>
            <a:spLocks noGrp="1"/>
          </p:cNvSpPr>
          <p:nvPr>
            <p:ph type="sldNum" sz="quarter" idx="10"/>
          </p:nvPr>
        </p:nvSpPr>
        <p:spPr/>
        <p:txBody>
          <a:bodyPr/>
          <a:lstStyle/>
          <a:p>
            <a:fld id="{B7FC117F-9C20-5F4F-A638-56BA5BAADFB5}"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Registration forms for Portfolio Completion classes</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29</a:t>
            </a:fld>
            <a:endParaRPr lang="en-US">
              <a:solidFill>
                <a:prstClr val="black"/>
              </a:solidFill>
              <a:latin typeface="Calibri"/>
            </a:endParaRPr>
          </a:p>
        </p:txBody>
      </p:sp>
    </p:spTree>
    <p:extLst>
      <p:ext uri="{BB962C8B-B14F-4D97-AF65-F5344CB8AC3E}">
        <p14:creationId xmlns:p14="http://schemas.microsoft.com/office/powerpoint/2010/main" xmlns="" val="20083140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30</a:t>
            </a:fld>
            <a:endParaRPr lang="en-US">
              <a:solidFill>
                <a:prstClr val="black"/>
              </a:solidFill>
              <a:latin typeface="Calibri"/>
            </a:endParaRPr>
          </a:p>
        </p:txBody>
      </p:sp>
    </p:spTree>
    <p:extLst>
      <p:ext uri="{BB962C8B-B14F-4D97-AF65-F5344CB8AC3E}">
        <p14:creationId xmlns:p14="http://schemas.microsoft.com/office/powerpoint/2010/main" xmlns="" val="1866865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1355917-9D38-46A0-BA7E-0D12B5533568}" type="datetime1">
              <a:rPr lang="en-US" smtClean="0">
                <a:latin typeface="Tw Cen MT"/>
              </a:rPr>
              <a:pPr/>
              <a:t>8/7/2015</a:t>
            </a:fld>
            <a:endParaRPr lang="en-US">
              <a:latin typeface="Tw Cen MT"/>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3C6E79"/>
              </a:solidFill>
              <a:latin typeface="Tw Cen MT"/>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180E4DA-F620-7A45-90BE-35F25E5FC9DF}" type="slidenum">
              <a:rPr lang="en-US" smtClean="0">
                <a:solidFill>
                  <a:srgbClr val="3C6E79"/>
                </a:solidFill>
                <a:latin typeface="Tw Cen MT"/>
              </a:rPr>
              <a:pPr/>
              <a:t>‹#›</a:t>
            </a:fld>
            <a:endParaRPr lang="en-US">
              <a:solidFill>
                <a:srgbClr val="3C6E79"/>
              </a:solidFill>
              <a:latin typeface="Tw Cen MT"/>
            </a:endParaRPr>
          </a:p>
        </p:txBody>
      </p:sp>
    </p:spTree>
    <p:extLst>
      <p:ext uri="{BB962C8B-B14F-4D97-AF65-F5344CB8AC3E}">
        <p14:creationId xmlns:p14="http://schemas.microsoft.com/office/powerpoint/2010/main" xmlns="" val="162677863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7ABF454-6E89-40E4-9535-B81C85AF5ED7}" type="datetime1">
              <a:rPr lang="en-US" smtClean="0">
                <a:solidFill>
                  <a:srgbClr val="404037"/>
                </a:solidFill>
                <a:latin typeface="Tw Cen MT"/>
              </a:rPr>
              <a:pPr/>
              <a:t>8/7/2015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3475201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1CFB473-A7A8-41F9-8D0C-AB6748EBDD34}" type="datetime1">
              <a:rPr lang="en-US" smtClean="0">
                <a:solidFill>
                  <a:srgbClr val="404037"/>
                </a:solidFill>
                <a:latin typeface="Tw Cen MT"/>
              </a:rPr>
              <a:pPr/>
              <a:t>8/7/2015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p:txBody>
          <a:bodyPr/>
          <a:lstStyle/>
          <a:p>
            <a:endParaRPr lang="en-US">
              <a:solidFill>
                <a:srgbClr val="404037"/>
              </a:solidFill>
              <a:latin typeface="Tw Cen MT"/>
            </a:endParaRPr>
          </a:p>
        </p:txBody>
      </p:sp>
    </p:spTree>
    <p:extLst>
      <p:ext uri="{BB962C8B-B14F-4D97-AF65-F5344CB8AC3E}">
        <p14:creationId xmlns:p14="http://schemas.microsoft.com/office/powerpoint/2010/main" xmlns="" val="382916255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33CF5D6-ABB6-4C77-85E1-5D1E4CA5ECFC}" type="datetime1">
              <a:rPr lang="en-US" smtClean="0">
                <a:solidFill>
                  <a:srgbClr val="404037"/>
                </a:solidFill>
                <a:latin typeface="Tw Cen MT"/>
              </a:rPr>
              <a:pPr/>
              <a:t>8/7/2015</a:t>
            </a:fld>
            <a:endParaRPr lang="en-US">
              <a:solidFill>
                <a:srgbClr val="404037"/>
              </a:solidFill>
              <a:latin typeface="Tw Cen MT"/>
            </a:endParaRPr>
          </a:p>
        </p:txBody>
      </p:sp>
      <p:sp>
        <p:nvSpPr>
          <p:cNvPr id="10" name="Slide Number Placeholder 9"/>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2" name="Footer Placeholder 11"/>
          <p:cNvSpPr>
            <a:spLocks noGrp="1"/>
          </p:cNvSpPr>
          <p:nvPr>
            <p:ph type="ftr" sz="quarter" idx="17"/>
          </p:nvPr>
        </p:nvSpPr>
        <p:spPr/>
        <p:txBody>
          <a:bodyPr rtlCol="0"/>
          <a:lstStyle/>
          <a:p>
            <a:endParaRPr lang="en-US">
              <a:solidFill>
                <a:srgbClr val="404037"/>
              </a:solidFill>
              <a:latin typeface="Tw Cen MT"/>
            </a:endParaRPr>
          </a:p>
        </p:txBody>
      </p:sp>
    </p:spTree>
    <p:extLst>
      <p:ext uri="{BB962C8B-B14F-4D97-AF65-F5344CB8AC3E}">
        <p14:creationId xmlns:p14="http://schemas.microsoft.com/office/powerpoint/2010/main" xmlns="" val="30864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1AFB067-61A7-44C9-AC36-AE52720F459B}" type="datetime1">
              <a:rPr lang="en-US" smtClean="0">
                <a:solidFill>
                  <a:srgbClr val="404037"/>
                </a:solidFill>
                <a:latin typeface="Tw Cen MT"/>
              </a:rPr>
              <a:pPr/>
              <a:t>8/7/2015</a:t>
            </a:fld>
            <a:endParaRPr lang="en-US">
              <a:solidFill>
                <a:srgbClr val="404037"/>
              </a:solidFill>
              <a:latin typeface="Tw Cen MT"/>
            </a:endParaRPr>
          </a:p>
        </p:txBody>
      </p:sp>
      <p:sp>
        <p:nvSpPr>
          <p:cNvPr id="12" name="Slide Number Placeholder 11"/>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7"/>
          </p:nvPr>
        </p:nvSpPr>
        <p:spPr/>
        <p:txBody>
          <a:bodyPr rtlCol="0"/>
          <a:lstStyle/>
          <a:p>
            <a:endParaRPr lang="en-US">
              <a:solidFill>
                <a:srgbClr val="404037"/>
              </a:solidFill>
              <a:latin typeface="Tw Cen MT"/>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xmlns="" val="3190344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EAEB42-1BFF-44F7-BE37-0A3D231C3207}" type="datetime1">
              <a:rPr lang="en-US" smtClean="0">
                <a:solidFill>
                  <a:srgbClr val="404037"/>
                </a:solidFill>
                <a:latin typeface="Tw Cen MT"/>
              </a:rPr>
              <a:pPr/>
              <a:t>8/7/2015</a:t>
            </a:fld>
            <a:endParaRPr lang="en-US">
              <a:solidFill>
                <a:srgbClr val="404037"/>
              </a:solidFill>
              <a:latin typeface="Tw Cen MT"/>
            </a:endParaRPr>
          </a:p>
        </p:txBody>
      </p:sp>
      <p:sp>
        <p:nvSpPr>
          <p:cNvPr id="4" name="Footer Placeholder 3"/>
          <p:cNvSpPr>
            <a:spLocks noGrp="1"/>
          </p:cNvSpPr>
          <p:nvPr>
            <p:ph type="ftr" sz="quarter" idx="11"/>
          </p:nvPr>
        </p:nvSpPr>
        <p:spPr/>
        <p:txBody>
          <a:bodyPr/>
          <a:lstStyle/>
          <a:p>
            <a:endParaRPr lang="en-US">
              <a:solidFill>
                <a:srgbClr val="404037"/>
              </a:solidFill>
              <a:latin typeface="Tw Cen MT"/>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p14="http://schemas.microsoft.com/office/powerpoint/2010/main" xmlns="" val="198225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F4AC8A-AA5F-411F-B179-D020530589CD}" type="datetime1">
              <a:rPr lang="en-US" smtClean="0">
                <a:solidFill>
                  <a:srgbClr val="404037"/>
                </a:solidFill>
                <a:latin typeface="Tw Cen MT"/>
              </a:rPr>
              <a:pPr/>
              <a:t>8/7/2015</a:t>
            </a:fld>
            <a:endParaRPr lang="en-US">
              <a:solidFill>
                <a:srgbClr val="404037"/>
              </a:solidFill>
              <a:latin typeface="Tw Cen MT"/>
            </a:endParaRPr>
          </a:p>
        </p:txBody>
      </p:sp>
      <p:sp>
        <p:nvSpPr>
          <p:cNvPr id="3" name="Footer Placeholder 2"/>
          <p:cNvSpPr>
            <a:spLocks noGrp="1"/>
          </p:cNvSpPr>
          <p:nvPr>
            <p:ph type="ftr" sz="quarter" idx="11"/>
          </p:nvPr>
        </p:nvSpPr>
        <p:spPr/>
        <p:txBody>
          <a:bodyPr/>
          <a:lstStyle/>
          <a:p>
            <a:endParaRPr lang="en-US">
              <a:solidFill>
                <a:srgbClr val="404037"/>
              </a:solidFill>
              <a:latin typeface="Tw Cen MT"/>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180E4DA-F620-7A45-90BE-35F25E5FC9DF}" type="slidenum">
              <a:rPr lang="en-US" smtClean="0">
                <a:solidFill>
                  <a:srgbClr val="404037"/>
                </a:solidFill>
                <a:latin typeface="Tw Cen MT"/>
              </a:rPr>
              <a:pPr/>
              <a:t>‹#›</a:t>
            </a:fld>
            <a:endParaRPr lang="en-US">
              <a:solidFill>
                <a:srgbClr val="404037"/>
              </a:solidFill>
              <a:latin typeface="Tw Cen MT"/>
            </a:endParaRPr>
          </a:p>
        </p:txBody>
      </p:sp>
    </p:spTree>
    <p:extLst>
      <p:ext uri="{BB962C8B-B14F-4D97-AF65-F5344CB8AC3E}">
        <p14:creationId xmlns:p14="http://schemas.microsoft.com/office/powerpoint/2010/main" xmlns="" val="1128012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4E2B4F8-3C17-4A85-9E62-D6D790592737}" type="datetime1">
              <a:rPr lang="en-US" smtClean="0">
                <a:solidFill>
                  <a:srgbClr val="404037"/>
                </a:solidFill>
                <a:latin typeface="Tw Cen MT"/>
              </a:rPr>
              <a:pPr/>
              <a:t>8/7/2015</a:t>
            </a:fld>
            <a:endParaRPr lang="en-US">
              <a:solidFill>
                <a:srgbClr val="404037"/>
              </a:solidFill>
              <a:latin typeface="Tw Cen MT"/>
            </a:endParaRPr>
          </a:p>
        </p:txBody>
      </p:sp>
      <p:sp>
        <p:nvSpPr>
          <p:cNvPr id="6" name="Footer Placeholder 5"/>
          <p:cNvSpPr>
            <a:spLocks noGrp="1"/>
          </p:cNvSpPr>
          <p:nvPr>
            <p:ph type="ftr" sz="quarter" idx="11"/>
          </p:nvPr>
        </p:nvSpPr>
        <p:spPr/>
        <p:txBody>
          <a:bodyPr/>
          <a:lstStyle/>
          <a:p>
            <a:endParaRPr lang="en-US">
              <a:solidFill>
                <a:srgbClr val="404037"/>
              </a:solidFill>
              <a:latin typeface="Tw Cen MT"/>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xmlns="" val="3552639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2" name="Date Placeholder 11"/>
          <p:cNvSpPr>
            <a:spLocks noGrp="1"/>
          </p:cNvSpPr>
          <p:nvPr>
            <p:ph type="dt" sz="half" idx="10"/>
          </p:nvPr>
        </p:nvSpPr>
        <p:spPr>
          <a:xfrm>
            <a:off x="6248400" y="6248400"/>
            <a:ext cx="2667000" cy="365125"/>
          </a:xfrm>
        </p:spPr>
        <p:txBody>
          <a:bodyPr rtlCol="0"/>
          <a:lstStyle/>
          <a:p>
            <a:fld id="{D2891336-DBC8-448D-83B8-8BAF8164F949}" type="datetime1">
              <a:rPr lang="en-US" smtClean="0">
                <a:solidFill>
                  <a:srgbClr val="404037"/>
                </a:solidFill>
                <a:latin typeface="Tw Cen MT"/>
              </a:rPr>
              <a:pPr/>
              <a:t>8/7/2015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404037"/>
              </a:solidFill>
              <a:latin typeface="Tw Cen MT"/>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extLst>
      <p:ext uri="{BB962C8B-B14F-4D97-AF65-F5344CB8AC3E}">
        <p14:creationId xmlns:p14="http://schemas.microsoft.com/office/powerpoint/2010/main" xmlns="" val="328482064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0C1163E-D5E5-4790-B7A9-8E72DC23AD8B}" type="datetime1">
              <a:rPr lang="en-US" smtClean="0">
                <a:solidFill>
                  <a:srgbClr val="404037"/>
                </a:solidFill>
                <a:latin typeface="Tw Cen MT"/>
              </a:rPr>
              <a:pPr/>
              <a:t>8/7/2015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p14="http://schemas.microsoft.com/office/powerpoint/2010/main" xmlns="" val="4279900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728887A-44B8-4C8A-A148-31E44D53BCAB}" type="datetime1">
              <a:rPr lang="en-US" smtClean="0">
                <a:solidFill>
                  <a:srgbClr val="404037"/>
                </a:solidFill>
                <a:latin typeface="Tw Cen MT"/>
              </a:rPr>
              <a:pPr/>
              <a:t>8/7/2015</a:t>
            </a:fld>
            <a:endParaRPr lang="en-US">
              <a:solidFill>
                <a:srgbClr val="404037"/>
              </a:solidFill>
              <a:latin typeface="Tw Cen MT"/>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404037"/>
              </a:solidFill>
              <a:latin typeface="Tw Cen MT"/>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p14="http://schemas.microsoft.com/office/powerpoint/2010/main" xmlns="" val="183372708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C6681A3-5EA4-4506-9180-44DA58DFFC06}" type="datetime1">
              <a:rPr lang="en-US" smtClean="0">
                <a:solidFill>
                  <a:srgbClr val="404037"/>
                </a:solidFill>
                <a:latin typeface="Tw Cen MT"/>
              </a:rPr>
              <a:pPr/>
              <a:t>8/7/2015</a:t>
            </a:fld>
            <a:endParaRPr lang="en-US">
              <a:solidFill>
                <a:srgbClr val="404037"/>
              </a:solidFill>
              <a:latin typeface="Tw Cen MT"/>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04037"/>
              </a:solidFill>
              <a:latin typeface="Tw Cen MT"/>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p14="http://schemas.microsoft.com/office/powerpoint/2010/main" xmlns="" val="3150248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6351" y="869647"/>
            <a:ext cx="8032840" cy="1828800"/>
          </a:xfrm>
        </p:spPr>
        <p:txBody>
          <a:bodyPr>
            <a:normAutofit/>
          </a:bodyPr>
          <a:lstStyle/>
          <a:p>
            <a:r>
              <a:rPr lang="en-US" sz="3600" dirty="0" smtClean="0">
                <a:solidFill>
                  <a:schemeClr val="accent1"/>
                </a:solidFill>
                <a:latin typeface="GeoSlab703 Md BT Medium"/>
                <a:cs typeface="GeoSlab703 Md BT Medium"/>
              </a:rPr>
              <a:t>Completing your program’s Quality improvement plan</a:t>
            </a:r>
            <a:endParaRPr lang="en-US" sz="3600" dirty="0">
              <a:solidFill>
                <a:schemeClr val="accent1"/>
              </a:solidFill>
              <a:latin typeface="GeoSlab703 Md BT Medium"/>
              <a:cs typeface="GeoSlab703 Md BT Medium"/>
            </a:endParaRPr>
          </a:p>
        </p:txBody>
      </p:sp>
      <p:sp>
        <p:nvSpPr>
          <p:cNvPr id="3" name="Subtitle 2"/>
          <p:cNvSpPr>
            <a:spLocks noGrp="1"/>
          </p:cNvSpPr>
          <p:nvPr>
            <p:ph type="subTitle" idx="1"/>
          </p:nvPr>
        </p:nvSpPr>
        <p:spPr>
          <a:xfrm>
            <a:off x="2096104" y="3352798"/>
            <a:ext cx="6705600" cy="2077963"/>
          </a:xfrm>
        </p:spPr>
        <p:txBody>
          <a:bodyPr>
            <a:normAutofit/>
          </a:bodyPr>
          <a:lstStyle/>
          <a:p>
            <a:pPr algn="r"/>
            <a:r>
              <a:rPr lang="en-US" sz="2000" dirty="0" smtClean="0"/>
              <a:t>Date</a:t>
            </a:r>
          </a:p>
          <a:p>
            <a:pPr algn="r"/>
            <a:r>
              <a:rPr lang="en-US" sz="2000" dirty="0" smtClean="0"/>
              <a:t>Trainer Name</a:t>
            </a:r>
          </a:p>
          <a:p>
            <a:pPr algn="r"/>
            <a:r>
              <a:rPr lang="en-US" sz="2000" smtClean="0"/>
              <a:t>Trainer Contact Info</a:t>
            </a:r>
            <a:endParaRPr lang="en-US" sz="2000" dirty="0" smtClean="0"/>
          </a:p>
          <a:p>
            <a:pPr algn="r"/>
            <a:r>
              <a:rPr lang="en-US" sz="2000" dirty="0" smtClean="0"/>
              <a:t>CCR&amp;R of Multnomah County</a:t>
            </a:r>
          </a:p>
        </p:txBody>
      </p:sp>
      <p:sp>
        <p:nvSpPr>
          <p:cNvPr id="4" name="Slide Number Placeholder 3"/>
          <p:cNvSpPr>
            <a:spLocks noGrp="1"/>
          </p:cNvSpPr>
          <p:nvPr>
            <p:ph type="sldNum" sz="quarter" idx="12"/>
          </p:nvPr>
        </p:nvSpPr>
        <p:spPr/>
        <p:txBody>
          <a:bodyPr/>
          <a:lstStyle/>
          <a:p>
            <a:fld id="{9180E4DA-F620-7A45-90BE-35F25E5FC9DF}" type="slidenum">
              <a:rPr lang="en-US" smtClean="0">
                <a:solidFill>
                  <a:srgbClr val="3C6E79"/>
                </a:solidFill>
                <a:latin typeface="Tw Cen MT"/>
              </a:rPr>
              <a:pPr/>
              <a:t>1</a:t>
            </a:fld>
            <a:endParaRPr lang="en-US">
              <a:solidFill>
                <a:srgbClr val="3C6E79"/>
              </a:solidFill>
              <a:latin typeface="Tw Cen MT"/>
            </a:endParaRPr>
          </a:p>
        </p:txBody>
      </p:sp>
    </p:spTree>
    <p:extLst>
      <p:ext uri="{BB962C8B-B14F-4D97-AF65-F5344CB8AC3E}">
        <p14:creationId xmlns:p14="http://schemas.microsoft.com/office/powerpoint/2010/main" xmlns="" val="320653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Session Outcome and Objectives</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xmlns="" val="1189434145"/>
              </p:ext>
            </p:extLst>
          </p:nvPr>
        </p:nvGraphicFramePr>
        <p:xfrm>
          <a:off x="377981" y="1558393"/>
          <a:ext cx="8538757" cy="4946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a:t>
            </a:fld>
            <a:endParaRPr lang="en-US">
              <a:latin typeface="Tw Cen MT"/>
            </a:endParaRPr>
          </a:p>
        </p:txBody>
      </p:sp>
    </p:spTree>
    <p:extLst>
      <p:ext uri="{BB962C8B-B14F-4D97-AF65-F5344CB8AC3E}">
        <p14:creationId xmlns:p14="http://schemas.microsoft.com/office/powerpoint/2010/main" xmlns="" val="2303752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a:t>
            </a:fld>
            <a:endParaRPr lang="en-US">
              <a:latin typeface="Tw Cen MT"/>
            </a:endParaRPr>
          </a:p>
        </p:txBody>
      </p:sp>
      <p:sp>
        <p:nvSpPr>
          <p:cNvPr id="4" name="Content Placeholder 3"/>
          <p:cNvSpPr>
            <a:spLocks noGrp="1"/>
          </p:cNvSpPr>
          <p:nvPr>
            <p:ph sz="quarter" idx="1"/>
          </p:nvPr>
        </p:nvSpPr>
        <p:spPr/>
        <p:txBody>
          <a:bodyPr/>
          <a:lstStyle/>
          <a:p>
            <a:r>
              <a:rPr lang="en-US" dirty="0" smtClean="0"/>
              <a:t>Find someone you don’t already know well.</a:t>
            </a:r>
          </a:p>
          <a:p>
            <a:r>
              <a:rPr lang="en-US" dirty="0" smtClean="0"/>
              <a:t>Talk together about your current level of understanding and progress with the QRIS.</a:t>
            </a:r>
          </a:p>
          <a:p>
            <a:endParaRPr lang="en-US" dirty="0" smtClean="0"/>
          </a:p>
          <a:p>
            <a:r>
              <a:rPr lang="en-US" dirty="0" smtClean="0"/>
              <a:t>For example:</a:t>
            </a:r>
          </a:p>
          <a:p>
            <a:pPr lvl="1"/>
            <a:r>
              <a:rPr lang="en-US" dirty="0" smtClean="0"/>
              <a:t>Do you know where to start?</a:t>
            </a:r>
          </a:p>
          <a:p>
            <a:pPr lvl="1"/>
            <a:r>
              <a:rPr lang="en-US" dirty="0" smtClean="0"/>
              <a:t>Are you feeling confident or overwhelmed?</a:t>
            </a:r>
          </a:p>
          <a:p>
            <a:pPr lvl="1"/>
            <a:r>
              <a:rPr lang="en-US" dirty="0" smtClean="0"/>
              <a:t>Do you feel that you have time for it?</a:t>
            </a:r>
          </a:p>
          <a:p>
            <a:pPr lvl="1"/>
            <a:r>
              <a:rPr lang="en-US" dirty="0" smtClean="0"/>
              <a:t>Do you know what to do next?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to know the standards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4</a:t>
            </a:fld>
            <a:endParaRPr lang="en-US">
              <a:latin typeface="Tw Cen MT"/>
            </a:endParaRPr>
          </a:p>
        </p:txBody>
      </p:sp>
      <p:sp>
        <p:nvSpPr>
          <p:cNvPr id="4" name="Content Placeholder 3"/>
          <p:cNvSpPr>
            <a:spLocks noGrp="1"/>
          </p:cNvSpPr>
          <p:nvPr>
            <p:ph sz="quarter" idx="1"/>
          </p:nvPr>
        </p:nvSpPr>
        <p:spPr/>
        <p:txBody>
          <a:bodyPr/>
          <a:lstStyle/>
          <a:p>
            <a:r>
              <a:rPr lang="en-US" dirty="0" smtClean="0"/>
              <a:t>Find the domains and standards placed in an envelope on your table.</a:t>
            </a:r>
          </a:p>
          <a:p>
            <a:r>
              <a:rPr lang="en-US" dirty="0" smtClean="0"/>
              <a:t>Work together as a team.</a:t>
            </a:r>
          </a:p>
          <a:p>
            <a:r>
              <a:rPr lang="en-US" dirty="0" smtClean="0"/>
              <a:t>Can you group the standards together under the correct domain?</a:t>
            </a:r>
          </a:p>
          <a:p>
            <a:r>
              <a:rPr lang="en-US" dirty="0" smtClean="0"/>
              <a:t>This is a cooperative game – have fun!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5</a:t>
            </a:fld>
            <a:endParaRPr lang="en-US">
              <a:latin typeface="Tw Cen MT"/>
            </a:endParaRPr>
          </a:p>
        </p:txBody>
      </p:sp>
      <p:sp>
        <p:nvSpPr>
          <p:cNvPr id="4" name="Content Placeholder 3"/>
          <p:cNvSpPr>
            <a:spLocks noGrp="1"/>
          </p:cNvSpPr>
          <p:nvPr>
            <p:ph sz="quarter" idx="1"/>
          </p:nvPr>
        </p:nvSpPr>
        <p:spPr/>
        <p:txBody>
          <a:bodyPr/>
          <a:lstStyle/>
          <a:p>
            <a:pPr>
              <a:spcAft>
                <a:spcPts val="1200"/>
              </a:spcAft>
            </a:pPr>
            <a:r>
              <a:rPr lang="en-US" dirty="0" smtClean="0"/>
              <a:t>Are there any standards that surprised you?</a:t>
            </a:r>
          </a:p>
          <a:p>
            <a:pPr>
              <a:spcAft>
                <a:spcPts val="1200"/>
              </a:spcAft>
            </a:pPr>
            <a:r>
              <a:rPr lang="en-US" dirty="0" smtClean="0"/>
              <a:t>What do you already meet?</a:t>
            </a:r>
          </a:p>
          <a:p>
            <a:pPr>
              <a:spcAft>
                <a:spcPts val="1200"/>
              </a:spcAft>
            </a:pPr>
            <a:r>
              <a:rPr lang="en-US" dirty="0" smtClean="0"/>
              <a:t>Which standards appear easier to meet?</a:t>
            </a:r>
          </a:p>
          <a:p>
            <a:pPr>
              <a:spcAft>
                <a:spcPts val="1200"/>
              </a:spcAft>
            </a:pPr>
            <a:r>
              <a:rPr lang="en-US" dirty="0" smtClean="0"/>
              <a:t>What sounds most challenging?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12775" y="228600"/>
            <a:ext cx="8153400" cy="990600"/>
          </a:xfrm>
        </p:spPr>
        <p:txBody>
          <a:bodyPr/>
          <a:lstStyle/>
          <a:p>
            <a:r>
              <a:rPr lang="en-US" smtClean="0"/>
              <a:t>Learning &amp; Development</a:t>
            </a:r>
          </a:p>
        </p:txBody>
      </p:sp>
      <p:sp>
        <p:nvSpPr>
          <p:cNvPr id="3" name="Slide Number Placeholder 2"/>
          <p:cNvSpPr>
            <a:spLocks noGrp="1"/>
          </p:cNvSpPr>
          <p:nvPr>
            <p:ph type="sldNum" sz="quarter" idx="12"/>
          </p:nvPr>
        </p:nvSpPr>
        <p:spPr/>
        <p:txBody>
          <a:bodyPr>
            <a:normAutofit fontScale="85000" lnSpcReduction="20000"/>
          </a:bodyPr>
          <a:lstStyle/>
          <a:p>
            <a:pPr>
              <a:defRPr/>
            </a:pPr>
            <a:fld id="{D2F0B3C6-016B-425E-AB90-47F2423B081D}" type="slidenum">
              <a:rPr lang="en-US"/>
              <a:pPr>
                <a:defRPr/>
              </a:pPr>
              <a:t>6</a:t>
            </a:fld>
            <a:endParaRPr lang="en-US"/>
          </a:p>
        </p:txBody>
      </p:sp>
      <p:sp>
        <p:nvSpPr>
          <p:cNvPr id="4" name="Content Placeholder 3"/>
          <p:cNvSpPr>
            <a:spLocks noGrp="1"/>
          </p:cNvSpPr>
          <p:nvPr>
            <p:ph sz="quarter" idx="1"/>
          </p:nvPr>
        </p:nvSpPr>
        <p:spPr>
          <a:xfrm>
            <a:off x="612775" y="1600200"/>
            <a:ext cx="8153400" cy="4645025"/>
          </a:xfrm>
        </p:spPr>
        <p:txBody>
          <a:bodyPr>
            <a:normAutofit/>
          </a:bodyPr>
          <a:lstStyle/>
          <a:p>
            <a:pPr marL="514350" indent="-514350" fontAlgn="auto">
              <a:spcAft>
                <a:spcPts val="1800"/>
              </a:spcAft>
              <a:buClr>
                <a:schemeClr val="accent1">
                  <a:lumMod val="75000"/>
                </a:schemeClr>
              </a:buClr>
              <a:buSzPct val="75000"/>
              <a:buFont typeface="+mj-lt"/>
              <a:buAutoNum type="arabicPeriod"/>
              <a:defRPr/>
            </a:pPr>
            <a:r>
              <a:rPr lang="en-US" dirty="0" smtClean="0"/>
              <a:t>The program is guided by a written statement of philosophy. </a:t>
            </a:r>
          </a:p>
          <a:p>
            <a:pPr marL="514350" indent="-514350" fontAlgn="auto">
              <a:spcAft>
                <a:spcPts val="1800"/>
              </a:spcAft>
              <a:buClr>
                <a:schemeClr val="accent1">
                  <a:lumMod val="75000"/>
                </a:schemeClr>
              </a:buClr>
              <a:buSzPct val="75000"/>
              <a:buFont typeface="+mj-lt"/>
              <a:buAutoNum type="arabicPeriod"/>
              <a:defRPr/>
            </a:pPr>
            <a:r>
              <a:rPr lang="en-US" dirty="0" smtClean="0"/>
              <a:t>The program uses a curriculum that supports all children’s learning and development. </a:t>
            </a:r>
          </a:p>
          <a:p>
            <a:pPr marL="514350" indent="-514350" fontAlgn="auto">
              <a:spcAft>
                <a:spcPts val="0"/>
              </a:spcAft>
              <a:buClr>
                <a:schemeClr val="accent1">
                  <a:lumMod val="75000"/>
                </a:schemeClr>
              </a:buClr>
              <a:buSzPct val="75000"/>
              <a:buFont typeface="+mj-lt"/>
              <a:buAutoNum type="arabicPeriod"/>
              <a:defRPr/>
            </a:pPr>
            <a:r>
              <a:rPr lang="en-US" dirty="0" smtClean="0"/>
              <a:t>The program provides an appropriate indoor environment that supports children’s learning and development and is accessible to all children enrolled in the program.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12775" y="228600"/>
            <a:ext cx="8153400" cy="990600"/>
          </a:xfrm>
        </p:spPr>
        <p:txBody>
          <a:bodyPr/>
          <a:lstStyle/>
          <a:p>
            <a:r>
              <a:rPr lang="en-US" smtClean="0"/>
              <a:t>Learning &amp; Development </a:t>
            </a:r>
          </a:p>
        </p:txBody>
      </p:sp>
      <p:sp>
        <p:nvSpPr>
          <p:cNvPr id="3" name="Slide Number Placeholder 2"/>
          <p:cNvSpPr>
            <a:spLocks noGrp="1"/>
          </p:cNvSpPr>
          <p:nvPr>
            <p:ph type="sldNum" sz="quarter" idx="12"/>
          </p:nvPr>
        </p:nvSpPr>
        <p:spPr/>
        <p:txBody>
          <a:bodyPr>
            <a:normAutofit fontScale="85000" lnSpcReduction="20000"/>
          </a:bodyPr>
          <a:lstStyle/>
          <a:p>
            <a:pPr>
              <a:defRPr/>
            </a:pPr>
            <a:fld id="{46BBA4FE-8286-442A-99C5-D2AC1D8FC886}" type="slidenum">
              <a:rPr lang="en-US"/>
              <a:pPr>
                <a:defRPr/>
              </a:pPr>
              <a:t>7</a:t>
            </a:fld>
            <a:endParaRPr lang="en-US"/>
          </a:p>
        </p:txBody>
      </p:sp>
      <p:sp>
        <p:nvSpPr>
          <p:cNvPr id="4" name="Content Placeholder 3"/>
          <p:cNvSpPr>
            <a:spLocks noGrp="1"/>
          </p:cNvSpPr>
          <p:nvPr>
            <p:ph sz="quarter" idx="1"/>
          </p:nvPr>
        </p:nvSpPr>
        <p:spPr>
          <a:xfrm>
            <a:off x="612775" y="1600200"/>
            <a:ext cx="8153400" cy="4495800"/>
          </a:xfrm>
        </p:spPr>
        <p:txBody>
          <a:bodyPr>
            <a:normAutofit/>
          </a:bodyPr>
          <a:lstStyle/>
          <a:p>
            <a:pPr marL="514350" indent="-514350" fontAlgn="auto">
              <a:spcAft>
                <a:spcPts val="1800"/>
              </a:spcAft>
              <a:buClr>
                <a:schemeClr val="accent1">
                  <a:lumMod val="75000"/>
                </a:schemeClr>
              </a:buClr>
              <a:buSzPct val="75000"/>
              <a:buFont typeface="+mj-lt"/>
              <a:buAutoNum type="arabicPeriod" startAt="4"/>
              <a:defRPr/>
            </a:pPr>
            <a:r>
              <a:rPr lang="en-US" dirty="0" smtClean="0"/>
              <a:t>The program provides appropriate indoor furnishings that support children’s learning and development. </a:t>
            </a:r>
          </a:p>
          <a:p>
            <a:pPr marL="514350" indent="-514350" fontAlgn="auto">
              <a:spcAft>
                <a:spcPts val="1800"/>
              </a:spcAft>
              <a:buClr>
                <a:schemeClr val="accent1">
                  <a:lumMod val="75000"/>
                </a:schemeClr>
              </a:buClr>
              <a:buSzPct val="75000"/>
              <a:buFont typeface="+mj-lt"/>
              <a:buAutoNum type="arabicPeriod" startAt="4"/>
              <a:defRPr/>
            </a:pPr>
            <a:r>
              <a:rPr lang="en-US" dirty="0" smtClean="0"/>
              <a:t>The program provides appropriate and well-maintained outdoor gross motor area with equipment. </a:t>
            </a:r>
          </a:p>
          <a:p>
            <a:pPr marL="514350" indent="-514350" fontAlgn="auto">
              <a:spcAft>
                <a:spcPts val="0"/>
              </a:spcAft>
              <a:buClr>
                <a:schemeClr val="accent1">
                  <a:lumMod val="75000"/>
                </a:schemeClr>
              </a:buClr>
              <a:buSzPct val="75000"/>
              <a:buFont typeface="+mj-lt"/>
              <a:buAutoNum type="arabicPeriod" startAt="4"/>
              <a:defRPr/>
            </a:pPr>
            <a:r>
              <a:rPr lang="en-US" dirty="0" smtClean="0"/>
              <a:t>The program uses materials that support children’s learning and development. </a:t>
            </a:r>
          </a:p>
          <a:p>
            <a:pPr marL="320040" indent="-320040" fontAlgn="auto">
              <a:spcAft>
                <a:spcPts val="0"/>
              </a:spcAft>
              <a:buFont typeface="Wingdings"/>
              <a:buChar char=""/>
              <a:defRPr/>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12775" y="228600"/>
            <a:ext cx="8153400" cy="990600"/>
          </a:xfrm>
        </p:spPr>
        <p:txBody>
          <a:bodyPr/>
          <a:lstStyle/>
          <a:p>
            <a:r>
              <a:rPr lang="en-US" smtClean="0"/>
              <a:t>Learning &amp; Development </a:t>
            </a:r>
          </a:p>
        </p:txBody>
      </p:sp>
      <p:sp>
        <p:nvSpPr>
          <p:cNvPr id="3" name="Slide Number Placeholder 2"/>
          <p:cNvSpPr>
            <a:spLocks noGrp="1"/>
          </p:cNvSpPr>
          <p:nvPr>
            <p:ph type="sldNum" sz="quarter" idx="12"/>
          </p:nvPr>
        </p:nvSpPr>
        <p:spPr/>
        <p:txBody>
          <a:bodyPr>
            <a:normAutofit fontScale="85000" lnSpcReduction="20000"/>
          </a:bodyPr>
          <a:lstStyle/>
          <a:p>
            <a:pPr>
              <a:defRPr/>
            </a:pPr>
            <a:fld id="{96174394-CF26-489D-BB1F-E0038F7D05AB}" type="slidenum">
              <a:rPr lang="en-US"/>
              <a:pPr>
                <a:defRPr/>
              </a:pPr>
              <a:t>8</a:t>
            </a:fld>
            <a:endParaRPr lang="en-US"/>
          </a:p>
        </p:txBody>
      </p:sp>
      <p:sp>
        <p:nvSpPr>
          <p:cNvPr id="4" name="Content Placeholder 3"/>
          <p:cNvSpPr>
            <a:spLocks noGrp="1"/>
          </p:cNvSpPr>
          <p:nvPr>
            <p:ph sz="quarter" idx="1"/>
          </p:nvPr>
        </p:nvSpPr>
        <p:spPr>
          <a:xfrm>
            <a:off x="612775" y="1600200"/>
            <a:ext cx="8153400" cy="4495800"/>
          </a:xfrm>
        </p:spPr>
        <p:txBody>
          <a:bodyPr>
            <a:normAutofit/>
          </a:bodyPr>
          <a:lstStyle/>
          <a:p>
            <a:pPr marL="514350" indent="-514350" fontAlgn="auto">
              <a:spcAft>
                <a:spcPts val="1800"/>
              </a:spcAft>
              <a:buClr>
                <a:schemeClr val="accent1">
                  <a:lumMod val="75000"/>
                </a:schemeClr>
              </a:buClr>
              <a:buSzPct val="75000"/>
              <a:buFont typeface="+mj-lt"/>
              <a:buAutoNum type="arabicPeriod" startAt="7"/>
              <a:defRPr/>
            </a:pPr>
            <a:r>
              <a:rPr lang="en-US" dirty="0" smtClean="0"/>
              <a:t>The program uses planned curriculum activities that support children’s learning and development. </a:t>
            </a:r>
          </a:p>
          <a:p>
            <a:pPr marL="514350" indent="-514350" fontAlgn="auto">
              <a:spcAft>
                <a:spcPts val="1800"/>
              </a:spcAft>
              <a:buClr>
                <a:schemeClr val="accent1">
                  <a:lumMod val="75000"/>
                </a:schemeClr>
              </a:buClr>
              <a:buSzPct val="75000"/>
              <a:buFont typeface="+mj-lt"/>
              <a:buAutoNum type="arabicPeriod" startAt="7"/>
              <a:defRPr/>
            </a:pPr>
            <a:r>
              <a:rPr lang="en-US" dirty="0" smtClean="0"/>
              <a:t>The program uses daily routines that support children’s learning and development. </a:t>
            </a:r>
          </a:p>
          <a:p>
            <a:pPr marL="514350" indent="-514350" fontAlgn="auto">
              <a:spcAft>
                <a:spcPts val="0"/>
              </a:spcAft>
              <a:buClr>
                <a:schemeClr val="accent1">
                  <a:lumMod val="75000"/>
                </a:schemeClr>
              </a:buClr>
              <a:buSzPct val="75000"/>
              <a:buFont typeface="+mj-lt"/>
              <a:buAutoNum type="arabicPeriod" startAt="7"/>
              <a:defRPr/>
            </a:pPr>
            <a:r>
              <a:rPr lang="en-US" dirty="0" smtClean="0"/>
              <a:t>The program uses information from screening and assessment to measure children’s learning and development in order to make referrals and do program planning. </a:t>
            </a:r>
          </a:p>
          <a:p>
            <a:pPr marL="320040" indent="-320040" fontAlgn="auto">
              <a:spcAft>
                <a:spcPts val="0"/>
              </a:spcAft>
              <a:buFont typeface="Wingdings"/>
              <a:buChar char=""/>
              <a:defRPr/>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12775" y="228600"/>
            <a:ext cx="8153400" cy="990600"/>
          </a:xfrm>
        </p:spPr>
        <p:txBody>
          <a:bodyPr/>
          <a:lstStyle/>
          <a:p>
            <a:r>
              <a:rPr lang="en-US" smtClean="0"/>
              <a:t>Learning &amp; Development</a:t>
            </a:r>
          </a:p>
        </p:txBody>
      </p:sp>
      <p:sp>
        <p:nvSpPr>
          <p:cNvPr id="3" name="Slide Number Placeholder 2"/>
          <p:cNvSpPr>
            <a:spLocks noGrp="1"/>
          </p:cNvSpPr>
          <p:nvPr>
            <p:ph type="sldNum" sz="quarter" idx="12"/>
          </p:nvPr>
        </p:nvSpPr>
        <p:spPr/>
        <p:txBody>
          <a:bodyPr>
            <a:normAutofit fontScale="85000" lnSpcReduction="20000"/>
          </a:bodyPr>
          <a:lstStyle/>
          <a:p>
            <a:pPr>
              <a:defRPr/>
            </a:pPr>
            <a:fld id="{64597D31-54F7-485A-9105-26E3BA140D02}" type="slidenum">
              <a:rPr lang="en-US"/>
              <a:pPr>
                <a:defRPr/>
              </a:pPr>
              <a:t>9</a:t>
            </a:fld>
            <a:endParaRPr lang="en-US"/>
          </a:p>
        </p:txBody>
      </p:sp>
      <p:sp>
        <p:nvSpPr>
          <p:cNvPr id="4" name="Content Placeholder 3"/>
          <p:cNvSpPr>
            <a:spLocks noGrp="1"/>
          </p:cNvSpPr>
          <p:nvPr>
            <p:ph sz="quarter" idx="1"/>
          </p:nvPr>
        </p:nvSpPr>
        <p:spPr>
          <a:xfrm>
            <a:off x="612775" y="1600200"/>
            <a:ext cx="8153400" cy="5095875"/>
          </a:xfrm>
        </p:spPr>
        <p:txBody>
          <a:bodyPr>
            <a:normAutofit/>
          </a:bodyPr>
          <a:lstStyle/>
          <a:p>
            <a:pPr marL="514350" indent="-514350" fontAlgn="auto">
              <a:spcAft>
                <a:spcPts val="1200"/>
              </a:spcAft>
              <a:buClr>
                <a:schemeClr val="accent1">
                  <a:lumMod val="75000"/>
                </a:schemeClr>
              </a:buClr>
              <a:buSzPct val="75000"/>
              <a:buFont typeface="+mj-lt"/>
              <a:buAutoNum type="arabicPeriod" startAt="10"/>
              <a:defRPr/>
            </a:pPr>
            <a:r>
              <a:rPr lang="en-US" dirty="0" smtClean="0"/>
              <a:t>Group size, child-staff ratios, and staffing patterns are appropriate for the children’s age and positively affect children’s emotional development, cognitive development, safety, and health. </a:t>
            </a:r>
          </a:p>
          <a:p>
            <a:pPr marL="514350" indent="-514350" fontAlgn="auto">
              <a:spcAft>
                <a:spcPts val="1200"/>
              </a:spcAft>
              <a:buClr>
                <a:schemeClr val="accent1">
                  <a:lumMod val="75000"/>
                </a:schemeClr>
              </a:buClr>
              <a:buSzPct val="75000"/>
              <a:buFont typeface="+mj-lt"/>
              <a:buAutoNum type="arabicPeriod" startAt="10"/>
              <a:defRPr/>
            </a:pPr>
            <a:r>
              <a:rPr lang="en-US" dirty="0" smtClean="0"/>
              <a:t>The program facilitates and supports appropriate adult-child interactions in the areas of social and emotional support, organization and management of children’s behavior, and instructional support. </a:t>
            </a:r>
          </a:p>
          <a:p>
            <a:pPr marL="514350" indent="-514350" fontAlgn="auto">
              <a:spcAft>
                <a:spcPts val="0"/>
              </a:spcAft>
              <a:buClr>
                <a:schemeClr val="accent1">
                  <a:lumMod val="75000"/>
                </a:schemeClr>
              </a:buClr>
              <a:buSzPct val="75000"/>
              <a:buFont typeface="+mj-lt"/>
              <a:buAutoNum type="arabicPeriod" startAt="10"/>
              <a:defRPr/>
            </a:pPr>
            <a:r>
              <a:rPr lang="en-US" dirty="0" smtClean="0"/>
              <a:t>The program facilitates and supports children’s positive social and emotional development.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12775" y="228600"/>
            <a:ext cx="8153400" cy="990600"/>
          </a:xfrm>
        </p:spPr>
        <p:txBody>
          <a:bodyPr/>
          <a:lstStyle/>
          <a:p>
            <a:r>
              <a:rPr lang="en-US" smtClean="0"/>
              <a:t>Health &amp; Safety</a:t>
            </a:r>
          </a:p>
        </p:txBody>
      </p:sp>
      <p:sp>
        <p:nvSpPr>
          <p:cNvPr id="3" name="Slide Number Placeholder 2"/>
          <p:cNvSpPr>
            <a:spLocks noGrp="1"/>
          </p:cNvSpPr>
          <p:nvPr>
            <p:ph type="sldNum" sz="quarter" idx="12"/>
          </p:nvPr>
        </p:nvSpPr>
        <p:spPr/>
        <p:txBody>
          <a:bodyPr>
            <a:normAutofit fontScale="85000" lnSpcReduction="20000"/>
          </a:bodyPr>
          <a:lstStyle/>
          <a:p>
            <a:pPr>
              <a:defRPr/>
            </a:pPr>
            <a:fld id="{A9B25100-1C14-426E-A68F-D2D1CEECCE6C}" type="slidenum">
              <a:rPr lang="en-US"/>
              <a:pPr>
                <a:defRPr/>
              </a:pPr>
              <a:t>10</a:t>
            </a:fld>
            <a:endParaRPr lang="en-US"/>
          </a:p>
        </p:txBody>
      </p:sp>
      <p:sp>
        <p:nvSpPr>
          <p:cNvPr id="4" name="Content Placeholder 3"/>
          <p:cNvSpPr>
            <a:spLocks noGrp="1"/>
          </p:cNvSpPr>
          <p:nvPr>
            <p:ph sz="quarter" idx="1"/>
          </p:nvPr>
        </p:nvSpPr>
        <p:spPr>
          <a:xfrm>
            <a:off x="612775" y="1600200"/>
            <a:ext cx="8153400" cy="4495800"/>
          </a:xfrm>
        </p:spPr>
        <p:txBody>
          <a:bodyPr>
            <a:normAutofit/>
          </a:bodyPr>
          <a:lstStyle/>
          <a:p>
            <a:pPr marL="514350" indent="-514350" fontAlgn="auto">
              <a:spcAft>
                <a:spcPts val="1800"/>
              </a:spcAft>
              <a:buClr>
                <a:schemeClr val="accent1">
                  <a:lumMod val="75000"/>
                </a:schemeClr>
              </a:buClr>
              <a:buSzPct val="75000"/>
              <a:buFont typeface="+mj-lt"/>
              <a:buAutoNum type="arabicPeriod"/>
              <a:defRPr/>
            </a:pPr>
            <a:r>
              <a:rPr lang="en-US" dirty="0" smtClean="0"/>
              <a:t>Children are provided instruction and support to independently manage health and hygiene practices. </a:t>
            </a:r>
          </a:p>
          <a:p>
            <a:pPr marL="514350" indent="-514350" fontAlgn="auto">
              <a:spcAft>
                <a:spcPts val="1800"/>
              </a:spcAft>
              <a:buClr>
                <a:schemeClr val="accent1">
                  <a:lumMod val="75000"/>
                </a:schemeClr>
              </a:buClr>
              <a:buSzPct val="75000"/>
              <a:buFont typeface="+mj-lt"/>
              <a:buAutoNum type="arabicPeriod"/>
              <a:defRPr/>
            </a:pPr>
            <a:r>
              <a:rPr lang="en-US" dirty="0" smtClean="0"/>
              <a:t>Children are provided instruction and support on safety rules and expectations. </a:t>
            </a:r>
          </a:p>
          <a:p>
            <a:pPr marL="514350" indent="-514350" fontAlgn="auto">
              <a:spcAft>
                <a:spcPts val="0"/>
              </a:spcAft>
              <a:buClr>
                <a:schemeClr val="accent1">
                  <a:lumMod val="75000"/>
                </a:schemeClr>
              </a:buClr>
              <a:buSzPct val="75000"/>
              <a:buFont typeface="+mj-lt"/>
              <a:buAutoNum type="arabicPeriod"/>
              <a:defRPr/>
            </a:pPr>
            <a:r>
              <a:rPr lang="en-US" dirty="0" smtClean="0"/>
              <a:t>Healthy eating habits are supported and encouraged. </a:t>
            </a:r>
          </a:p>
          <a:p>
            <a:pPr marL="320040" indent="-320040" fontAlgn="auto">
              <a:spcAft>
                <a:spcPts val="0"/>
              </a:spcAft>
              <a:buFont typeface="Wingdings"/>
              <a:buChar char=""/>
              <a:defRPr/>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12775" y="228600"/>
            <a:ext cx="8153400" cy="990600"/>
          </a:xfrm>
        </p:spPr>
        <p:txBody>
          <a:bodyPr/>
          <a:lstStyle/>
          <a:p>
            <a:r>
              <a:rPr lang="en-US" smtClean="0"/>
              <a:t>Health &amp; Safety</a:t>
            </a:r>
          </a:p>
        </p:txBody>
      </p:sp>
      <p:sp>
        <p:nvSpPr>
          <p:cNvPr id="3" name="Slide Number Placeholder 2"/>
          <p:cNvSpPr>
            <a:spLocks noGrp="1"/>
          </p:cNvSpPr>
          <p:nvPr>
            <p:ph type="sldNum" sz="quarter" idx="12"/>
          </p:nvPr>
        </p:nvSpPr>
        <p:spPr/>
        <p:txBody>
          <a:bodyPr>
            <a:normAutofit fontScale="85000" lnSpcReduction="20000"/>
          </a:bodyPr>
          <a:lstStyle/>
          <a:p>
            <a:pPr>
              <a:defRPr/>
            </a:pPr>
            <a:fld id="{E6F41D98-4FAE-489C-BE3A-51DC720A9EB8}" type="slidenum">
              <a:rPr lang="en-US"/>
              <a:pPr>
                <a:defRPr/>
              </a:pPr>
              <a:t>11</a:t>
            </a:fld>
            <a:endParaRPr lang="en-US"/>
          </a:p>
        </p:txBody>
      </p:sp>
      <p:sp>
        <p:nvSpPr>
          <p:cNvPr id="4" name="Content Placeholder 3"/>
          <p:cNvSpPr>
            <a:spLocks noGrp="1"/>
          </p:cNvSpPr>
          <p:nvPr>
            <p:ph sz="quarter" idx="1"/>
          </p:nvPr>
        </p:nvSpPr>
        <p:spPr>
          <a:xfrm>
            <a:off x="612775" y="1600200"/>
            <a:ext cx="8153400" cy="4800600"/>
          </a:xfrm>
        </p:spPr>
        <p:txBody>
          <a:bodyPr>
            <a:normAutofit lnSpcReduction="10000"/>
          </a:bodyPr>
          <a:lstStyle/>
          <a:p>
            <a:pPr marL="514350" indent="-514350" fontAlgn="auto">
              <a:spcAft>
                <a:spcPts val="1800"/>
              </a:spcAft>
              <a:buClr>
                <a:schemeClr val="accent1">
                  <a:lumMod val="75000"/>
                </a:schemeClr>
              </a:buClr>
              <a:buSzPct val="75000"/>
              <a:buFont typeface="+mj-lt"/>
              <a:buAutoNum type="arabicPeriod" startAt="4"/>
              <a:defRPr/>
            </a:pPr>
            <a:r>
              <a:rPr lang="en-US" dirty="0" smtClean="0"/>
              <a:t>Healthy fitness habits are supported and encouraged. </a:t>
            </a:r>
          </a:p>
          <a:p>
            <a:pPr marL="514350" indent="-514350" fontAlgn="auto">
              <a:spcAft>
                <a:spcPts val="1800"/>
              </a:spcAft>
              <a:buClr>
                <a:schemeClr val="accent1">
                  <a:lumMod val="75000"/>
                </a:schemeClr>
              </a:buClr>
              <a:buSzPct val="75000"/>
              <a:buFont typeface="+mj-lt"/>
              <a:buAutoNum type="arabicPeriod" startAt="4"/>
              <a:defRPr/>
            </a:pPr>
            <a:r>
              <a:rPr lang="en-US" dirty="0" smtClean="0"/>
              <a:t>Program personnel collaborate with health and related service professionals to address the individual health needs of children as applicable. </a:t>
            </a:r>
          </a:p>
          <a:p>
            <a:pPr marL="514350" indent="-514350" fontAlgn="auto">
              <a:spcAft>
                <a:spcPts val="0"/>
              </a:spcAft>
              <a:buClr>
                <a:schemeClr val="accent1">
                  <a:lumMod val="75000"/>
                </a:schemeClr>
              </a:buClr>
              <a:buSzPct val="75000"/>
              <a:buFont typeface="+mj-lt"/>
              <a:buAutoNum type="arabicPeriod" startAt="4"/>
              <a:defRPr/>
            </a:pPr>
            <a:r>
              <a:rPr lang="en-US" dirty="0" smtClean="0"/>
              <a:t>Program uses screen time appropriately. Screen time includes all electronic media such as television, video/DVD, electronic games, computers, tablets, smart phones, or any other screened electronic devices.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12775" y="228600"/>
            <a:ext cx="8153400" cy="990600"/>
          </a:xfrm>
        </p:spPr>
        <p:txBody>
          <a:bodyPr/>
          <a:lstStyle/>
          <a:p>
            <a:r>
              <a:rPr lang="en-US" smtClean="0"/>
              <a:t>Personnel Qualifications</a:t>
            </a:r>
          </a:p>
        </p:txBody>
      </p:sp>
      <p:sp>
        <p:nvSpPr>
          <p:cNvPr id="3" name="Slide Number Placeholder 2"/>
          <p:cNvSpPr>
            <a:spLocks noGrp="1"/>
          </p:cNvSpPr>
          <p:nvPr>
            <p:ph type="sldNum" sz="quarter" idx="12"/>
          </p:nvPr>
        </p:nvSpPr>
        <p:spPr/>
        <p:txBody>
          <a:bodyPr>
            <a:normAutofit fontScale="85000" lnSpcReduction="20000"/>
          </a:bodyPr>
          <a:lstStyle/>
          <a:p>
            <a:pPr>
              <a:defRPr/>
            </a:pPr>
            <a:fld id="{79BDEDA0-6279-42A2-A18C-D4744A52ADC6}" type="slidenum">
              <a:rPr lang="en-US"/>
              <a:pPr>
                <a:defRPr/>
              </a:pPr>
              <a:t>12</a:t>
            </a:fld>
            <a:endParaRPr lang="en-US"/>
          </a:p>
        </p:txBody>
      </p:sp>
      <p:sp>
        <p:nvSpPr>
          <p:cNvPr id="4" name="Content Placeholder 3"/>
          <p:cNvSpPr>
            <a:spLocks noGrp="1"/>
          </p:cNvSpPr>
          <p:nvPr>
            <p:ph sz="quarter" idx="1"/>
          </p:nvPr>
        </p:nvSpPr>
        <p:spPr>
          <a:xfrm>
            <a:off x="612775" y="1600200"/>
            <a:ext cx="8153400" cy="4495800"/>
          </a:xfrm>
        </p:spPr>
        <p:txBody>
          <a:bodyPr>
            <a:normAutofit lnSpcReduction="10000"/>
          </a:bodyPr>
          <a:lstStyle/>
          <a:p>
            <a:pPr marL="514350" indent="-514350" fontAlgn="auto">
              <a:spcAft>
                <a:spcPts val="1800"/>
              </a:spcAft>
              <a:buClr>
                <a:schemeClr val="accent1">
                  <a:lumMod val="75000"/>
                </a:schemeClr>
              </a:buClr>
              <a:buSzPct val="75000"/>
              <a:buFont typeface="+mj-lt"/>
              <a:buAutoNum type="arabicPeriod"/>
              <a:defRPr/>
            </a:pPr>
            <a:r>
              <a:rPr lang="en-US" dirty="0" smtClean="0"/>
              <a:t>The program’s leader is presently qualified through education, training, and experience. </a:t>
            </a:r>
          </a:p>
          <a:p>
            <a:pPr marL="514350" indent="-514350" fontAlgn="auto">
              <a:spcAft>
                <a:spcPts val="1800"/>
              </a:spcAft>
              <a:buClr>
                <a:schemeClr val="accent1">
                  <a:lumMod val="75000"/>
                </a:schemeClr>
              </a:buClr>
              <a:buSzPct val="75000"/>
              <a:buFont typeface="+mj-lt"/>
              <a:buAutoNum type="arabicPeriod"/>
              <a:defRPr/>
            </a:pPr>
            <a:r>
              <a:rPr lang="en-US" dirty="0" smtClean="0"/>
              <a:t>The program’s head teacher(s) and teacher(s) are presently qualified to serve in their positions through education, training, and experience.  (N/A not applicable to Family Child Care)</a:t>
            </a:r>
          </a:p>
          <a:p>
            <a:pPr marL="514350" indent="-514350" fontAlgn="auto">
              <a:spcAft>
                <a:spcPts val="0"/>
              </a:spcAft>
              <a:buClr>
                <a:schemeClr val="accent1">
                  <a:lumMod val="75000"/>
                </a:schemeClr>
              </a:buClr>
              <a:buSzPct val="75000"/>
              <a:buFont typeface="+mj-lt"/>
              <a:buAutoNum type="arabicPeriod"/>
              <a:defRPr/>
            </a:pPr>
            <a:r>
              <a:rPr lang="en-US" dirty="0" smtClean="0"/>
              <a:t>The program’s aide II(s) are presently qualified to serve in their positions through education, training, and experience. </a:t>
            </a:r>
          </a:p>
          <a:p>
            <a:pPr marL="320040" indent="-320040" fontAlgn="auto">
              <a:spcAft>
                <a:spcPts val="0"/>
              </a:spcAft>
              <a:buFont typeface="Wingdings"/>
              <a:buChar char=""/>
              <a:defRPr/>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12775" y="228600"/>
            <a:ext cx="8153400" cy="990600"/>
          </a:xfrm>
        </p:spPr>
        <p:txBody>
          <a:bodyPr/>
          <a:lstStyle/>
          <a:p>
            <a:r>
              <a:rPr lang="en-US" smtClean="0"/>
              <a:t>Personnel Qualifications</a:t>
            </a:r>
          </a:p>
        </p:txBody>
      </p:sp>
      <p:sp>
        <p:nvSpPr>
          <p:cNvPr id="3" name="Slide Number Placeholder 2"/>
          <p:cNvSpPr>
            <a:spLocks noGrp="1"/>
          </p:cNvSpPr>
          <p:nvPr>
            <p:ph type="sldNum" sz="quarter" idx="12"/>
          </p:nvPr>
        </p:nvSpPr>
        <p:spPr/>
        <p:txBody>
          <a:bodyPr>
            <a:normAutofit fontScale="85000" lnSpcReduction="20000"/>
          </a:bodyPr>
          <a:lstStyle/>
          <a:p>
            <a:pPr>
              <a:defRPr/>
            </a:pPr>
            <a:fld id="{D9583BEF-6C87-4D27-897B-4A555797EFE5}" type="slidenum">
              <a:rPr lang="en-US"/>
              <a:pPr>
                <a:defRPr/>
              </a:pPr>
              <a:t>13</a:t>
            </a:fld>
            <a:endParaRPr lang="en-US"/>
          </a:p>
        </p:txBody>
      </p:sp>
      <p:sp>
        <p:nvSpPr>
          <p:cNvPr id="4" name="Content Placeholder 3"/>
          <p:cNvSpPr>
            <a:spLocks noGrp="1"/>
          </p:cNvSpPr>
          <p:nvPr>
            <p:ph sz="quarter" idx="1"/>
          </p:nvPr>
        </p:nvSpPr>
        <p:spPr>
          <a:xfrm>
            <a:off x="612775" y="1600200"/>
            <a:ext cx="8153400" cy="4625975"/>
          </a:xfrm>
        </p:spPr>
        <p:txBody>
          <a:bodyPr>
            <a:normAutofit/>
          </a:bodyPr>
          <a:lstStyle/>
          <a:p>
            <a:pPr marL="514350" indent="-514350" fontAlgn="auto">
              <a:spcAft>
                <a:spcPts val="1800"/>
              </a:spcAft>
              <a:buClr>
                <a:schemeClr val="accent1">
                  <a:lumMod val="75000"/>
                </a:schemeClr>
              </a:buClr>
              <a:buSzPct val="75000"/>
              <a:buFont typeface="+mj-lt"/>
              <a:buAutoNum type="arabicPeriod" startAt="4"/>
              <a:defRPr/>
            </a:pPr>
            <a:r>
              <a:rPr lang="en-US" dirty="0" smtClean="0"/>
              <a:t>Program personnel continue to advance their knowledge and skills through participation in training and/or college course credits annually that are part of a professional development plan that will lead to advancement up to Step 10 on the Oregon Registry. </a:t>
            </a:r>
          </a:p>
          <a:p>
            <a:pPr marL="514350" indent="-514350" fontAlgn="auto">
              <a:spcAft>
                <a:spcPts val="0"/>
              </a:spcAft>
              <a:buClr>
                <a:schemeClr val="accent1">
                  <a:lumMod val="75000"/>
                </a:schemeClr>
              </a:buClr>
              <a:buSzPct val="75000"/>
              <a:buFont typeface="+mj-lt"/>
              <a:buAutoNum type="arabicPeriod" startAt="4"/>
              <a:defRPr/>
            </a:pPr>
            <a:r>
              <a:rPr lang="en-US" dirty="0" smtClean="0"/>
              <a:t>Program personnel are trained in ethics, professional responsibility, and maintaining confidentiality.</a:t>
            </a:r>
          </a:p>
          <a:p>
            <a:pPr marL="320040" indent="-320040" fontAlgn="auto">
              <a:spcAft>
                <a:spcPts val="0"/>
              </a:spcAft>
              <a:buFont typeface="Wingdings"/>
              <a:buChar char=""/>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12775" y="228600"/>
            <a:ext cx="8153400" cy="990600"/>
          </a:xfrm>
        </p:spPr>
        <p:txBody>
          <a:bodyPr/>
          <a:lstStyle/>
          <a:p>
            <a:r>
              <a:rPr lang="en-US" smtClean="0"/>
              <a:t>Family Partnerships</a:t>
            </a:r>
          </a:p>
        </p:txBody>
      </p:sp>
      <p:sp>
        <p:nvSpPr>
          <p:cNvPr id="3" name="Slide Number Placeholder 2"/>
          <p:cNvSpPr>
            <a:spLocks noGrp="1"/>
          </p:cNvSpPr>
          <p:nvPr>
            <p:ph type="sldNum" sz="quarter" idx="12"/>
          </p:nvPr>
        </p:nvSpPr>
        <p:spPr/>
        <p:txBody>
          <a:bodyPr>
            <a:normAutofit fontScale="85000" lnSpcReduction="20000"/>
          </a:bodyPr>
          <a:lstStyle/>
          <a:p>
            <a:pPr>
              <a:defRPr/>
            </a:pPr>
            <a:fld id="{B07510C9-5583-490B-905C-6F6C7FD09368}" type="slidenum">
              <a:rPr lang="en-US"/>
              <a:pPr>
                <a:defRPr/>
              </a:pPr>
              <a:t>14</a:t>
            </a:fld>
            <a:endParaRPr lang="en-US"/>
          </a:p>
        </p:txBody>
      </p:sp>
      <p:sp>
        <p:nvSpPr>
          <p:cNvPr id="4" name="Content Placeholder 3"/>
          <p:cNvSpPr>
            <a:spLocks noGrp="1"/>
          </p:cNvSpPr>
          <p:nvPr>
            <p:ph sz="quarter" idx="1"/>
          </p:nvPr>
        </p:nvSpPr>
        <p:spPr>
          <a:xfrm>
            <a:off x="612775" y="1600200"/>
            <a:ext cx="8153400" cy="5005388"/>
          </a:xfrm>
        </p:spPr>
        <p:txBody>
          <a:bodyPr>
            <a:normAutofit lnSpcReduction="10000"/>
          </a:bodyPr>
          <a:lstStyle/>
          <a:p>
            <a:pPr marL="514350" indent="-514350" fontAlgn="auto">
              <a:spcAft>
                <a:spcPts val="1200"/>
              </a:spcAft>
              <a:buClr>
                <a:schemeClr val="accent1">
                  <a:lumMod val="75000"/>
                </a:schemeClr>
              </a:buClr>
              <a:buSzPct val="75000"/>
              <a:buFont typeface="+mj-lt"/>
              <a:buAutoNum type="arabicPeriod"/>
              <a:defRPr/>
            </a:pPr>
            <a:r>
              <a:rPr lang="en-US" dirty="0" smtClean="0"/>
              <a:t>The program uses family input and feedback to guide program planning and policy decisions. </a:t>
            </a:r>
          </a:p>
          <a:p>
            <a:pPr marL="514350" indent="-514350" fontAlgn="auto">
              <a:spcAft>
                <a:spcPts val="1200"/>
              </a:spcAft>
              <a:buClr>
                <a:schemeClr val="accent1">
                  <a:lumMod val="75000"/>
                </a:schemeClr>
              </a:buClr>
              <a:buSzPct val="75000"/>
              <a:buFont typeface="+mj-lt"/>
              <a:buAutoNum type="arabicPeriod"/>
              <a:defRPr/>
            </a:pPr>
            <a:r>
              <a:rPr lang="en-US" dirty="0" smtClean="0"/>
              <a:t>The program meets the individual needs of children through mutually respectful, two-way communication with families. </a:t>
            </a:r>
          </a:p>
          <a:p>
            <a:pPr marL="514350" indent="-514350" fontAlgn="auto">
              <a:spcAft>
                <a:spcPts val="1200"/>
              </a:spcAft>
              <a:buClr>
                <a:schemeClr val="accent1">
                  <a:lumMod val="75000"/>
                </a:schemeClr>
              </a:buClr>
              <a:buSzPct val="75000"/>
              <a:buFont typeface="+mj-lt"/>
              <a:buAutoNum type="arabicPeriod"/>
              <a:defRPr/>
            </a:pPr>
            <a:r>
              <a:rPr lang="en-US" dirty="0" smtClean="0"/>
              <a:t>Families are encouraged to be regular and frequent participants in the program. </a:t>
            </a:r>
          </a:p>
          <a:p>
            <a:pPr marL="514350" indent="-514350" fontAlgn="auto">
              <a:spcAft>
                <a:spcPts val="0"/>
              </a:spcAft>
              <a:buClr>
                <a:schemeClr val="accent1">
                  <a:lumMod val="75000"/>
                </a:schemeClr>
              </a:buClr>
              <a:buSzPct val="75000"/>
              <a:buFont typeface="+mj-lt"/>
              <a:buAutoNum type="arabicPeriod"/>
              <a:defRPr/>
            </a:pPr>
            <a:r>
              <a:rPr lang="en-US" dirty="0" smtClean="0"/>
              <a:t>The program provides support and information to assist families in meeting their child’s needs and goals.</a:t>
            </a:r>
          </a:p>
          <a:p>
            <a:pPr marL="320040" indent="-320040" fontAlgn="auto">
              <a:spcAft>
                <a:spcPts val="0"/>
              </a:spcAft>
              <a:buFont typeface="Wingdings"/>
              <a:buChar char=""/>
              <a:defRP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12775" y="228600"/>
            <a:ext cx="8153400" cy="990600"/>
          </a:xfrm>
        </p:spPr>
        <p:txBody>
          <a:bodyPr/>
          <a:lstStyle/>
          <a:p>
            <a:r>
              <a:rPr lang="en-US" smtClean="0"/>
              <a:t>Administration &amp; Business Practices</a:t>
            </a:r>
          </a:p>
        </p:txBody>
      </p:sp>
      <p:sp>
        <p:nvSpPr>
          <p:cNvPr id="3" name="Slide Number Placeholder 2"/>
          <p:cNvSpPr>
            <a:spLocks noGrp="1"/>
          </p:cNvSpPr>
          <p:nvPr>
            <p:ph type="sldNum" sz="quarter" idx="12"/>
          </p:nvPr>
        </p:nvSpPr>
        <p:spPr/>
        <p:txBody>
          <a:bodyPr>
            <a:normAutofit fontScale="85000" lnSpcReduction="20000"/>
          </a:bodyPr>
          <a:lstStyle/>
          <a:p>
            <a:pPr>
              <a:defRPr/>
            </a:pPr>
            <a:fld id="{7D31CCA7-3FD1-4CA0-939A-D14B11883868}" type="slidenum">
              <a:rPr lang="en-US"/>
              <a:pPr>
                <a:defRPr/>
              </a:pPr>
              <a:t>15</a:t>
            </a:fld>
            <a:endParaRPr lang="en-US"/>
          </a:p>
        </p:txBody>
      </p:sp>
      <p:sp>
        <p:nvSpPr>
          <p:cNvPr id="4" name="Content Placeholder 3"/>
          <p:cNvSpPr>
            <a:spLocks noGrp="1"/>
          </p:cNvSpPr>
          <p:nvPr>
            <p:ph sz="quarter" idx="1"/>
          </p:nvPr>
        </p:nvSpPr>
        <p:spPr>
          <a:xfrm>
            <a:off x="612775" y="1600200"/>
            <a:ext cx="8153400" cy="4849813"/>
          </a:xfrm>
        </p:spPr>
        <p:txBody>
          <a:bodyPr>
            <a:normAutofit lnSpcReduction="10000"/>
          </a:bodyPr>
          <a:lstStyle/>
          <a:p>
            <a:pPr marL="514350" indent="-514350" fontAlgn="auto">
              <a:spcAft>
                <a:spcPts val="1800"/>
              </a:spcAft>
              <a:buClr>
                <a:schemeClr val="accent1">
                  <a:lumMod val="75000"/>
                </a:schemeClr>
              </a:buClr>
              <a:buSzPct val="75000"/>
              <a:buFont typeface="+mj-lt"/>
              <a:buAutoNum type="arabicPeriod"/>
              <a:defRPr/>
            </a:pPr>
            <a:r>
              <a:rPr lang="en-US" dirty="0" smtClean="0"/>
              <a:t>The program follows sound business practices, policies, and procedures that support financial sustainability. </a:t>
            </a:r>
          </a:p>
          <a:p>
            <a:pPr marL="514350" indent="-514350" fontAlgn="auto">
              <a:spcAft>
                <a:spcPts val="1800"/>
              </a:spcAft>
              <a:buClr>
                <a:schemeClr val="accent1">
                  <a:lumMod val="75000"/>
                </a:schemeClr>
              </a:buClr>
              <a:buSzPct val="75000"/>
              <a:buFont typeface="+mj-lt"/>
              <a:buAutoNum type="arabicPeriod"/>
              <a:defRPr/>
            </a:pPr>
            <a:r>
              <a:rPr lang="en-US" dirty="0" smtClean="0"/>
              <a:t> The program assures a professional working climate. (N/A for programs without multiple staff)</a:t>
            </a:r>
          </a:p>
          <a:p>
            <a:pPr marL="514350" indent="-514350" fontAlgn="auto">
              <a:spcAft>
                <a:spcPts val="1800"/>
              </a:spcAft>
              <a:buClr>
                <a:schemeClr val="accent1">
                  <a:lumMod val="75000"/>
                </a:schemeClr>
              </a:buClr>
              <a:buSzPct val="75000"/>
              <a:buFont typeface="+mj-lt"/>
              <a:buAutoNum type="arabicPeriod"/>
              <a:defRPr/>
            </a:pPr>
            <a:r>
              <a:rPr lang="en-US" dirty="0" smtClean="0"/>
              <a:t>Personnel are evaluated on their performance. </a:t>
            </a:r>
          </a:p>
          <a:p>
            <a:pPr marL="514350" indent="-514350" fontAlgn="auto">
              <a:spcAft>
                <a:spcPts val="0"/>
              </a:spcAft>
              <a:buClr>
                <a:schemeClr val="accent1">
                  <a:lumMod val="75000"/>
                </a:schemeClr>
              </a:buClr>
              <a:buSzPct val="75000"/>
              <a:buFont typeface="+mj-lt"/>
              <a:buAutoNum type="arabicPeriod"/>
              <a:defRPr/>
            </a:pPr>
            <a:r>
              <a:rPr lang="en-US" dirty="0" smtClean="0"/>
              <a:t>The program promotes positive working relationships and professionalism. (N/A for programs without multiple staff)</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12775" y="228600"/>
            <a:ext cx="8153400" cy="990600"/>
          </a:xfrm>
        </p:spPr>
        <p:txBody>
          <a:bodyPr/>
          <a:lstStyle/>
          <a:p>
            <a:r>
              <a:rPr lang="en-US" smtClean="0"/>
              <a:t>Administration &amp; Business Practices</a:t>
            </a:r>
          </a:p>
        </p:txBody>
      </p:sp>
      <p:sp>
        <p:nvSpPr>
          <p:cNvPr id="3" name="Slide Number Placeholder 2"/>
          <p:cNvSpPr>
            <a:spLocks noGrp="1"/>
          </p:cNvSpPr>
          <p:nvPr>
            <p:ph type="sldNum" sz="quarter" idx="12"/>
          </p:nvPr>
        </p:nvSpPr>
        <p:spPr/>
        <p:txBody>
          <a:bodyPr>
            <a:normAutofit fontScale="85000" lnSpcReduction="20000"/>
          </a:bodyPr>
          <a:lstStyle/>
          <a:p>
            <a:pPr>
              <a:defRPr/>
            </a:pPr>
            <a:fld id="{88C80010-6750-4EAF-A9AB-673B7CC5B687}" type="slidenum">
              <a:rPr lang="en-US"/>
              <a:pPr>
                <a:defRPr/>
              </a:pPr>
              <a:t>16</a:t>
            </a:fld>
            <a:endParaRPr lang="en-US"/>
          </a:p>
        </p:txBody>
      </p:sp>
      <p:sp>
        <p:nvSpPr>
          <p:cNvPr id="4" name="Content Placeholder 3"/>
          <p:cNvSpPr>
            <a:spLocks noGrp="1"/>
          </p:cNvSpPr>
          <p:nvPr>
            <p:ph sz="quarter" idx="1"/>
          </p:nvPr>
        </p:nvSpPr>
        <p:spPr>
          <a:xfrm>
            <a:off x="612775" y="1600200"/>
            <a:ext cx="8153400" cy="4495800"/>
          </a:xfrm>
        </p:spPr>
        <p:txBody>
          <a:bodyPr>
            <a:normAutofit/>
          </a:bodyPr>
          <a:lstStyle/>
          <a:p>
            <a:pPr marL="514350" indent="-514350" fontAlgn="auto">
              <a:spcAft>
                <a:spcPts val="1800"/>
              </a:spcAft>
              <a:buClr>
                <a:schemeClr val="accent1">
                  <a:lumMod val="75000"/>
                </a:schemeClr>
              </a:buClr>
              <a:buSzPct val="75000"/>
              <a:buFont typeface="+mj-lt"/>
              <a:buAutoNum type="arabicPeriod" startAt="5"/>
              <a:defRPr/>
            </a:pPr>
            <a:r>
              <a:rPr lang="en-US" dirty="0" smtClean="0"/>
              <a:t>A comprehensive program evaluation process is developed and performed on an annual basis. The evaluation examines the program’s policies and procedures, care and education environment, curriculum, and administration and business practices. </a:t>
            </a:r>
          </a:p>
          <a:p>
            <a:pPr marL="514350" indent="-514350" fontAlgn="auto">
              <a:spcAft>
                <a:spcPts val="0"/>
              </a:spcAft>
              <a:buClr>
                <a:schemeClr val="accent1">
                  <a:lumMod val="75000"/>
                </a:schemeClr>
              </a:buClr>
              <a:buSzPct val="75000"/>
              <a:buFont typeface="+mj-lt"/>
              <a:buAutoNum type="arabicPeriod" startAt="5"/>
              <a:defRPr/>
            </a:pPr>
            <a:r>
              <a:rPr lang="en-US" dirty="0" smtClean="0"/>
              <a:t>Benefits are offered to encourage retention.</a:t>
            </a:r>
          </a:p>
          <a:p>
            <a:pPr marL="320040" indent="-320040" fontAlgn="auto">
              <a:spcAft>
                <a:spcPts val="0"/>
              </a:spcAft>
              <a:buFont typeface="Wingdings"/>
              <a:buChar char=""/>
              <a:defRPr/>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r>
              <a:rPr lang="en-US" dirty="0" smtClean="0">
                <a:solidFill>
                  <a:schemeClr val="tx2">
                    <a:satMod val="130000"/>
                  </a:schemeClr>
                </a:solidFill>
              </a:rPr>
              <a:t>The Quality Improvement Plan is designed to be a dynamic, evolving document – use it to guide your quality improvement work.</a:t>
            </a:r>
          </a:p>
        </p:txBody>
      </p:sp>
      <p:sp>
        <p:nvSpPr>
          <p:cNvPr id="2" name="Title 1"/>
          <p:cNvSpPr>
            <a:spLocks noGrp="1"/>
          </p:cNvSpPr>
          <p:nvPr>
            <p:ph type="title"/>
          </p:nvPr>
        </p:nvSpPr>
        <p:spPr/>
        <p:txBody>
          <a:bodyPr>
            <a:normAutofit/>
          </a:bodyPr>
          <a:lstStyle/>
          <a:p>
            <a:r>
              <a:rPr lang="en-US" dirty="0" smtClean="0"/>
              <a:t>Using the </a:t>
            </a:r>
            <a:r>
              <a:rPr lang="en-US" dirty="0" err="1" smtClean="0"/>
              <a:t>QIP</a:t>
            </a:r>
            <a:r>
              <a:rPr lang="en-US" dirty="0" smtClean="0"/>
              <a:t> </a:t>
            </a:r>
            <a:endParaRPr lang="en-US" dirty="0"/>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17</a:t>
            </a:fld>
            <a:endParaRPr lang="en-US">
              <a:latin typeface="Tw Cen M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80E4DA-F620-7A45-90BE-35F25E5FC9DF}" type="slidenum">
              <a:rPr lang="en-US" smtClean="0">
                <a:latin typeface="Tw Cen MT"/>
              </a:rPr>
              <a:pPr/>
              <a:t>18</a:t>
            </a:fld>
            <a:endParaRPr lang="en-US">
              <a:latin typeface="Tw Cen MT"/>
            </a:endParaRPr>
          </a:p>
        </p:txBody>
      </p:sp>
      <p:pic>
        <p:nvPicPr>
          <p:cNvPr id="3" name="Picture 2" descr="PQ1 top.PNG"/>
          <p:cNvPicPr>
            <a:picLocks noChangeAspect="1"/>
          </p:cNvPicPr>
          <p:nvPr/>
        </p:nvPicPr>
        <p:blipFill>
          <a:blip r:embed="rId3"/>
          <a:stretch>
            <a:fillRect/>
          </a:stretch>
        </p:blipFill>
        <p:spPr>
          <a:xfrm>
            <a:off x="0" y="50200"/>
            <a:ext cx="9144000" cy="675760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180E4DA-F620-7A45-90BE-35F25E5FC9DF}" type="slidenum">
              <a:rPr lang="en-US" smtClean="0">
                <a:solidFill>
                  <a:srgbClr val="404037"/>
                </a:solidFill>
                <a:latin typeface="Tw Cen MT"/>
              </a:rPr>
              <a:pPr/>
              <a:t>19</a:t>
            </a:fld>
            <a:endParaRPr lang="en-US">
              <a:solidFill>
                <a:srgbClr val="404037"/>
              </a:solidFill>
              <a:latin typeface="Tw Cen MT"/>
            </a:endParaRPr>
          </a:p>
        </p:txBody>
      </p:sp>
      <p:pic>
        <p:nvPicPr>
          <p:cNvPr id="3" name="Picture 2" descr="PQ1 bottom.PNG"/>
          <p:cNvPicPr>
            <a:picLocks noChangeAspect="1"/>
          </p:cNvPicPr>
          <p:nvPr/>
        </p:nvPicPr>
        <p:blipFill>
          <a:blip r:embed="rId3"/>
          <a:stretch>
            <a:fillRect/>
          </a:stretch>
        </p:blipFill>
        <p:spPr>
          <a:xfrm>
            <a:off x="6531" y="0"/>
            <a:ext cx="9130937"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Content Placeholder 2"/>
          <p:cNvSpPr>
            <a:spLocks noGrp="1"/>
          </p:cNvSpPr>
          <p:nvPr>
            <p:ph type="body" idx="1"/>
          </p:nvPr>
        </p:nvSpPr>
        <p:spPr/>
        <p:txBody>
          <a:bodyPr>
            <a:normAutofit/>
          </a:bodyPr>
          <a:lstStyle/>
          <a:p>
            <a:pPr>
              <a:lnSpc>
                <a:spcPct val="150000"/>
              </a:lnSpc>
            </a:pPr>
            <a:endParaRPr lang="en-US" dirty="0" smtClean="0"/>
          </a:p>
        </p:txBody>
      </p:sp>
      <p:sp>
        <p:nvSpPr>
          <p:cNvPr id="28674" name="Title 1"/>
          <p:cNvSpPr>
            <a:spLocks noGrp="1"/>
          </p:cNvSpPr>
          <p:nvPr>
            <p:ph type="title"/>
          </p:nvPr>
        </p:nvSpPr>
        <p:spPr/>
        <p:txBody>
          <a:bodyPr/>
          <a:lstStyle/>
          <a:p>
            <a:r>
              <a:rPr lang="en-US" dirty="0" smtClean="0"/>
              <a:t>SMART Goal Setting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Content Placeholder 2"/>
          <p:cNvSpPr>
            <a:spLocks noGrp="1"/>
          </p:cNvSpPr>
          <p:nvPr>
            <p:ph idx="1"/>
          </p:nvPr>
        </p:nvSpPr>
        <p:spPr>
          <a:xfrm>
            <a:off x="838201" y="1676400"/>
            <a:ext cx="7239000" cy="4800600"/>
          </a:xfrm>
        </p:spPr>
        <p:txBody>
          <a:bodyPr>
            <a:normAutofit/>
          </a:bodyPr>
          <a:lstStyle/>
          <a:p>
            <a:pPr marL="365125" indent="-282575">
              <a:lnSpc>
                <a:spcPct val="120000"/>
              </a:lnSpc>
              <a:spcAft>
                <a:spcPts val="1800"/>
              </a:spcAft>
              <a:buFont typeface="Wingdings 2" pitchFamily="18" charset="2"/>
              <a:buChar char=""/>
            </a:pPr>
            <a:r>
              <a:rPr lang="en-US" sz="2800" dirty="0" smtClean="0"/>
              <a:t>Clearly state your goals</a:t>
            </a:r>
          </a:p>
          <a:p>
            <a:pPr marL="365125" indent="-282575">
              <a:lnSpc>
                <a:spcPct val="120000"/>
              </a:lnSpc>
              <a:spcAft>
                <a:spcPts val="1800"/>
              </a:spcAft>
              <a:buFont typeface="Wingdings 2" pitchFamily="18" charset="2"/>
              <a:buChar char=""/>
            </a:pPr>
            <a:r>
              <a:rPr lang="en-US" sz="2800" dirty="0" smtClean="0"/>
              <a:t>Identify the main tasks needed to accomplish the goal and who is responsible for the task</a:t>
            </a:r>
          </a:p>
          <a:p>
            <a:pPr marL="365125" indent="-282575">
              <a:lnSpc>
                <a:spcPct val="120000"/>
              </a:lnSpc>
              <a:spcAft>
                <a:spcPts val="1800"/>
              </a:spcAft>
              <a:buFont typeface="Wingdings 2" pitchFamily="18" charset="2"/>
              <a:buChar char=""/>
            </a:pPr>
            <a:r>
              <a:rPr lang="en-US" sz="2800" dirty="0" smtClean="0"/>
              <a:t>Resources needed to accomplish the goal --  Are the resources targeted to support your plans?</a:t>
            </a:r>
          </a:p>
        </p:txBody>
      </p:sp>
      <p:sp>
        <p:nvSpPr>
          <p:cNvPr id="6" name="Title 1"/>
          <p:cNvSpPr>
            <a:spLocks noGrp="1"/>
          </p:cNvSpPr>
          <p:nvPr>
            <p:ph type="title"/>
          </p:nvPr>
        </p:nvSpPr>
        <p:spPr>
          <a:xfrm>
            <a:off x="612648" y="228600"/>
            <a:ext cx="8153400" cy="990600"/>
          </a:xfrm>
        </p:spPr>
        <p:txBody>
          <a:bodyPr/>
          <a:lstStyle/>
          <a:p>
            <a:r>
              <a:rPr lang="en-US" dirty="0" smtClean="0"/>
              <a:t>SMART Goal Setting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a:xfrm>
            <a:off x="612775" y="1600200"/>
            <a:ext cx="8153400" cy="4716463"/>
          </a:xfrm>
        </p:spPr>
        <p:txBody>
          <a:bodyPr>
            <a:normAutofit fontScale="55000" lnSpcReduction="20000"/>
          </a:bodyPr>
          <a:lstStyle/>
          <a:p>
            <a:pPr marL="365760" indent="-283464" fontAlgn="auto">
              <a:lnSpc>
                <a:spcPct val="120000"/>
              </a:lnSpc>
              <a:spcAft>
                <a:spcPts val="1800"/>
              </a:spcAft>
              <a:buFont typeface="Wingdings 2"/>
              <a:buChar char=""/>
              <a:defRPr/>
            </a:pPr>
            <a:r>
              <a:rPr lang="en-US" sz="5100" dirty="0" smtClean="0"/>
              <a:t>Develop completion dates and timelines for implementation</a:t>
            </a:r>
          </a:p>
          <a:p>
            <a:pPr marL="365760" indent="-283464" fontAlgn="auto">
              <a:lnSpc>
                <a:spcPct val="120000"/>
              </a:lnSpc>
              <a:spcAft>
                <a:spcPts val="1800"/>
              </a:spcAft>
              <a:buFont typeface="Wingdings 2"/>
              <a:buChar char=""/>
              <a:defRPr/>
            </a:pPr>
            <a:r>
              <a:rPr lang="en-US" sz="5100" dirty="0" smtClean="0"/>
              <a:t>Monitor the progress of your action plan</a:t>
            </a:r>
          </a:p>
          <a:p>
            <a:pPr marL="365760" indent="-283464" fontAlgn="auto">
              <a:lnSpc>
                <a:spcPct val="120000"/>
              </a:lnSpc>
              <a:spcAft>
                <a:spcPts val="1800"/>
              </a:spcAft>
              <a:buFont typeface="Wingdings 2"/>
              <a:buChar char=""/>
              <a:defRPr/>
            </a:pPr>
            <a:r>
              <a:rPr lang="en-US" sz="5100" dirty="0" smtClean="0"/>
              <a:t>Build on the success of your action plan</a:t>
            </a:r>
          </a:p>
          <a:p>
            <a:pPr marL="365760" indent="-283464" fontAlgn="auto">
              <a:lnSpc>
                <a:spcPct val="120000"/>
              </a:lnSpc>
              <a:spcAft>
                <a:spcPts val="1800"/>
              </a:spcAft>
              <a:buFont typeface="Wingdings 2"/>
              <a:buChar char=""/>
              <a:defRPr/>
            </a:pPr>
            <a:r>
              <a:rPr lang="en-US" sz="5100" dirty="0" smtClean="0"/>
              <a:t>Reassess when obstacles and setbacks occur</a:t>
            </a:r>
          </a:p>
          <a:p>
            <a:pPr marL="112713" indent="0" fontAlgn="auto">
              <a:spcAft>
                <a:spcPts val="0"/>
              </a:spcAft>
              <a:buFont typeface="Wingdings"/>
              <a:buNone/>
              <a:defRPr/>
            </a:pPr>
            <a:endParaRPr lang="en-US" sz="3800" dirty="0" smtClean="0"/>
          </a:p>
          <a:p>
            <a:pPr marL="112713" indent="0">
              <a:buNone/>
              <a:defRPr/>
            </a:pPr>
            <a:r>
              <a:rPr lang="en-US" sz="3800" dirty="0" smtClean="0"/>
              <a:t>Keep in mind -- it is highly recommended you adopt a collaborative approach to the development of your plan. Wherever possible, involve families, education, staff and children’s needs. </a:t>
            </a:r>
          </a:p>
        </p:txBody>
      </p:sp>
      <p:sp>
        <p:nvSpPr>
          <p:cNvPr id="6" name="Title 1"/>
          <p:cNvSpPr>
            <a:spLocks noGrp="1"/>
          </p:cNvSpPr>
          <p:nvPr>
            <p:ph type="title"/>
          </p:nvPr>
        </p:nvSpPr>
        <p:spPr>
          <a:xfrm>
            <a:off x="612648" y="228600"/>
            <a:ext cx="8153400" cy="990600"/>
          </a:xfrm>
        </p:spPr>
        <p:txBody>
          <a:bodyPr/>
          <a:lstStyle/>
          <a:p>
            <a:r>
              <a:rPr lang="en-US" dirty="0" smtClean="0"/>
              <a:t>SMART Goal Setting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dirty="0" smtClean="0"/>
              <a:t>SMART Goal Setting</a:t>
            </a:r>
          </a:p>
        </p:txBody>
      </p:sp>
      <p:sp>
        <p:nvSpPr>
          <p:cNvPr id="28675" name="Content Placeholder 2"/>
          <p:cNvSpPr>
            <a:spLocks noGrp="1"/>
          </p:cNvSpPr>
          <p:nvPr>
            <p:ph sz="quarter" idx="1"/>
          </p:nvPr>
        </p:nvSpPr>
        <p:spPr/>
        <p:txBody>
          <a:bodyPr>
            <a:normAutofit/>
          </a:bodyPr>
          <a:lstStyle/>
          <a:p>
            <a:pPr>
              <a:lnSpc>
                <a:spcPct val="150000"/>
              </a:lnSpc>
            </a:pPr>
            <a:r>
              <a:rPr lang="en-US" smtClean="0"/>
              <a:t>Specific</a:t>
            </a:r>
          </a:p>
          <a:p>
            <a:pPr>
              <a:lnSpc>
                <a:spcPct val="150000"/>
              </a:lnSpc>
            </a:pPr>
            <a:r>
              <a:rPr lang="en-US" smtClean="0"/>
              <a:t>Measurable</a:t>
            </a:r>
          </a:p>
          <a:p>
            <a:pPr>
              <a:lnSpc>
                <a:spcPct val="150000"/>
              </a:lnSpc>
            </a:pPr>
            <a:r>
              <a:rPr lang="en-US" smtClean="0"/>
              <a:t>Accountable</a:t>
            </a:r>
          </a:p>
          <a:p>
            <a:pPr>
              <a:lnSpc>
                <a:spcPct val="150000"/>
              </a:lnSpc>
            </a:pPr>
            <a:r>
              <a:rPr lang="en-US" smtClean="0"/>
              <a:t>Resources needed</a:t>
            </a:r>
          </a:p>
          <a:p>
            <a:pPr>
              <a:lnSpc>
                <a:spcPct val="150000"/>
              </a:lnSpc>
            </a:pPr>
            <a:r>
              <a:rPr lang="en-US" smtClean="0"/>
              <a:t>Time bound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type="body" idx="1"/>
          </p:nvPr>
        </p:nvSpPr>
        <p:spPr>
          <a:xfrm>
            <a:off x="1371600" y="2743200"/>
            <a:ext cx="7696200" cy="1673225"/>
          </a:xfrm>
        </p:spPr>
        <p:txBody>
          <a:bodyPr/>
          <a:lstStyle/>
          <a:p>
            <a:r>
              <a:rPr lang="en-US" dirty="0" smtClean="0"/>
              <a:t>Large Group – Standard </a:t>
            </a:r>
            <a:r>
              <a:rPr lang="en-US" sz="2600" dirty="0" smtClean="0"/>
              <a:t>LD9</a:t>
            </a:r>
          </a:p>
          <a:p>
            <a:r>
              <a:rPr lang="en-US" dirty="0" smtClean="0"/>
              <a:t>Small Groups – Standards </a:t>
            </a:r>
            <a:r>
              <a:rPr lang="en-US" sz="2600" dirty="0" smtClean="0"/>
              <a:t>LD8,  HS1, PQ4, FP1, AB5</a:t>
            </a:r>
            <a:endParaRPr lang="en-US" sz="2600" dirty="0"/>
          </a:p>
        </p:txBody>
      </p:sp>
      <p:sp>
        <p:nvSpPr>
          <p:cNvPr id="2" name="Title 1"/>
          <p:cNvSpPr>
            <a:spLocks noGrp="1"/>
          </p:cNvSpPr>
          <p:nvPr>
            <p:ph type="title"/>
          </p:nvPr>
        </p:nvSpPr>
        <p:spPr/>
        <p:txBody>
          <a:bodyPr/>
          <a:lstStyle/>
          <a:p>
            <a:r>
              <a:rPr lang="en-US" dirty="0" smtClean="0"/>
              <a:t>Let’s practice</a:t>
            </a:r>
            <a:endParaRPr lang="en-US" dirty="0"/>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24</a:t>
            </a:fld>
            <a:endParaRPr lang="en-US">
              <a:latin typeface="Tw Cen M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25</a:t>
            </a:fld>
            <a:endParaRPr lang="en-US">
              <a:latin typeface="Tw Cen MT"/>
            </a:endParaRPr>
          </a:p>
        </p:txBody>
      </p:sp>
      <p:sp>
        <p:nvSpPr>
          <p:cNvPr id="4" name="Content Placeholder 3"/>
          <p:cNvSpPr>
            <a:spLocks noGrp="1"/>
          </p:cNvSpPr>
          <p:nvPr>
            <p:ph sz="quarter" idx="1"/>
          </p:nvPr>
        </p:nvSpPr>
        <p:spPr/>
        <p:txBody>
          <a:bodyPr/>
          <a:lstStyle/>
          <a:p>
            <a:r>
              <a:rPr lang="en-US" dirty="0" smtClean="0"/>
              <a:t>How will you meet your goals?</a:t>
            </a:r>
          </a:p>
          <a:p>
            <a:r>
              <a:rPr lang="en-US" dirty="0" smtClean="0"/>
              <a:t>What do you need?</a:t>
            </a:r>
          </a:p>
          <a:p>
            <a:pPr lvl="1"/>
            <a:r>
              <a:rPr lang="en-US" dirty="0" smtClean="0"/>
              <a:t>Resources</a:t>
            </a:r>
          </a:p>
          <a:p>
            <a:pPr lvl="1"/>
            <a:r>
              <a:rPr lang="en-US" dirty="0" smtClean="0"/>
              <a:t>Assistance</a:t>
            </a:r>
          </a:p>
          <a:p>
            <a:pPr lvl="1"/>
            <a:r>
              <a:rPr lang="en-US" dirty="0" smtClean="0"/>
              <a:t>Training</a:t>
            </a:r>
          </a:p>
          <a:p>
            <a:pPr lvl="1"/>
            <a:r>
              <a:rPr lang="en-US" dirty="0" smtClean="0"/>
              <a:t>Purchases</a:t>
            </a:r>
          </a:p>
          <a:p>
            <a:pPr lvl="1"/>
            <a:r>
              <a:rPr lang="en-US" dirty="0" smtClean="0"/>
              <a:t>What else?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communities of practice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26</a:t>
            </a:fld>
            <a:endParaRPr lang="en-US">
              <a:latin typeface="Tw Cen MT"/>
            </a:endParaRPr>
          </a:p>
        </p:txBody>
      </p:sp>
      <p:sp>
        <p:nvSpPr>
          <p:cNvPr id="4" name="Content Placeholder 3"/>
          <p:cNvSpPr>
            <a:spLocks noGrp="1"/>
          </p:cNvSpPr>
          <p:nvPr>
            <p:ph sz="quarter" idx="1"/>
          </p:nvPr>
        </p:nvSpPr>
        <p:spPr/>
        <p:txBody>
          <a:bodyPr/>
          <a:lstStyle/>
          <a:p>
            <a:r>
              <a:rPr lang="en-US" dirty="0" smtClean="0"/>
              <a:t>What can we do to support one another?</a:t>
            </a:r>
          </a:p>
          <a:p>
            <a:pPr lvl="1"/>
            <a:r>
              <a:rPr lang="en-US" dirty="0" smtClean="0"/>
              <a:t>Through the QRIS process</a:t>
            </a:r>
          </a:p>
          <a:p>
            <a:pPr lvl="1"/>
            <a:r>
              <a:rPr lang="en-US" dirty="0" smtClean="0"/>
              <a:t>In other professional areas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p:txBody>
          <a:bodyPr/>
          <a:lstStyle/>
          <a:p>
            <a:endParaRPr lang="en-US" dirty="0"/>
          </a:p>
        </p:txBody>
      </p:sp>
      <p:sp>
        <p:nvSpPr>
          <p:cNvPr id="2" name="Title 1"/>
          <p:cNvSpPr>
            <a:spLocks noGrp="1"/>
          </p:cNvSpPr>
          <p:nvPr>
            <p:ph type="title"/>
          </p:nvPr>
        </p:nvSpPr>
        <p:spPr/>
        <p:txBody>
          <a:bodyPr/>
          <a:lstStyle/>
          <a:p>
            <a:r>
              <a:rPr lang="en-US" dirty="0" smtClean="0"/>
              <a:t>You’re not quite done yet!</a:t>
            </a:r>
            <a:endParaRPr lang="en-US" dirty="0"/>
          </a:p>
        </p:txBody>
      </p:sp>
      <p:sp>
        <p:nvSpPr>
          <p:cNvPr id="3" name="Slide Number Placeholder 2"/>
          <p:cNvSpPr>
            <a:spLocks noGrp="1"/>
          </p:cNvSpPr>
          <p:nvPr>
            <p:ph type="sldNum" sz="quarter" idx="11"/>
          </p:nvPr>
        </p:nvSpPr>
        <p:spPr/>
        <p:txBody>
          <a:bodyPr>
            <a:normAutofit/>
          </a:bodyPr>
          <a:lstStyle/>
          <a:p>
            <a:fld id="{9180E4DA-F620-7A45-90BE-35F25E5FC9DF}" type="slidenum">
              <a:rPr lang="en-US" smtClean="0">
                <a:latin typeface="Tw Cen MT"/>
              </a:rPr>
              <a:pPr/>
              <a:t>27</a:t>
            </a:fld>
            <a:endParaRPr lang="en-US">
              <a:latin typeface="Tw Cen M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Health and Safety Standards July 21</a:t>
            </a:r>
            <a:r>
              <a:rPr lang="en-US" baseline="30000" dirty="0" smtClean="0"/>
              <a:t>st</a:t>
            </a:r>
            <a:endParaRPr lang="en-US" dirty="0" smtClean="0"/>
          </a:p>
          <a:p>
            <a:r>
              <a:rPr lang="en-US" dirty="0" smtClean="0"/>
              <a:t>Writing a Philosophy Statement August 18</a:t>
            </a:r>
            <a:r>
              <a:rPr lang="en-US" baseline="30000" dirty="0" smtClean="0"/>
              <a:t>th</a:t>
            </a:r>
            <a:endParaRPr lang="en-US" dirty="0" smtClean="0"/>
          </a:p>
        </p:txBody>
      </p:sp>
      <p:sp>
        <p:nvSpPr>
          <p:cNvPr id="3" name="Title 2"/>
          <p:cNvSpPr>
            <a:spLocks noGrp="1"/>
          </p:cNvSpPr>
          <p:nvPr>
            <p:ph type="title"/>
          </p:nvPr>
        </p:nvSpPr>
        <p:spPr/>
        <p:txBody>
          <a:bodyPr/>
          <a:lstStyle/>
          <a:p>
            <a:r>
              <a:rPr lang="en-US" dirty="0" smtClean="0"/>
              <a:t>Portfolio Completion Classes</a:t>
            </a:r>
            <a:endParaRPr lang="en-US" dirty="0"/>
          </a:p>
        </p:txBody>
      </p:sp>
      <p:sp>
        <p:nvSpPr>
          <p:cNvPr id="4" name="Slide Number Placeholder 3"/>
          <p:cNvSpPr>
            <a:spLocks noGrp="1"/>
          </p:cNvSpPr>
          <p:nvPr>
            <p:ph type="sldNum" sz="quarter" idx="11"/>
          </p:nvPr>
        </p:nvSpPr>
        <p:spPr/>
        <p:txBody>
          <a:bodyPr/>
          <a:lstStyle/>
          <a:p>
            <a:fld id="{9180E4DA-F620-7A45-90BE-35F25E5FC9DF}" type="slidenum">
              <a:rPr lang="en-US" smtClean="0">
                <a:latin typeface="Tw Cen MT"/>
              </a:rPr>
              <a:pPr/>
              <a:t>28</a:t>
            </a:fld>
            <a:endParaRPr lang="en-US">
              <a:latin typeface="Tw Cen M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Questions?</a:t>
            </a:r>
            <a:endParaRPr lang="en-US" dirty="0"/>
          </a:p>
        </p:txBody>
      </p:sp>
      <p:pic>
        <p:nvPicPr>
          <p:cNvPr id="7" name="Picture Placeholder 6" descr="stock-illustration-5853965-question-mark.jpg"/>
          <p:cNvPicPr>
            <a:picLocks noGrp="1" noChangeAspect="1"/>
          </p:cNvPicPr>
          <p:nvPr>
            <p:ph sz="quarter" idx="1"/>
          </p:nvPr>
        </p:nvPicPr>
        <p:blipFill>
          <a:blip r:embed="rId3">
            <a:extLst>
              <a:ext uri="{28A0092B-C50C-407E-A947-70E740481C1C}">
                <a14:useLocalDpi xmlns:a14="http://schemas.microsoft.com/office/drawing/2010/main" xmlns="" val="0"/>
              </a:ext>
            </a:extLst>
          </a:blip>
          <a:stretch>
            <a:fillRect/>
          </a:stretch>
        </p:blipFill>
        <p:spPr>
          <a:xfrm>
            <a:off x="2862413" y="1600200"/>
            <a:ext cx="3419174" cy="4495800"/>
          </a:xfrm>
        </p:spPr>
      </p:pic>
      <p:sp>
        <p:nvSpPr>
          <p:cNvPr id="4" name="Slide Number Placeholder 3"/>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29</a:t>
            </a:fld>
            <a:endParaRPr lang="en-US">
              <a:latin typeface="Tw Cen MT"/>
            </a:endParaRPr>
          </a:p>
        </p:txBody>
      </p:sp>
    </p:spTree>
    <p:extLst>
      <p:ext uri="{BB962C8B-B14F-4D97-AF65-F5344CB8AC3E}">
        <p14:creationId xmlns:p14="http://schemas.microsoft.com/office/powerpoint/2010/main" xmlns="" val="36847345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524000" y="609600"/>
            <a:ext cx="6400800" cy="1752600"/>
          </a:xfrm>
        </p:spPr>
        <p:txBody>
          <a:bodyPr>
            <a:normAutofit/>
          </a:bodyPr>
          <a:lstStyle/>
          <a:p>
            <a:pPr marL="457200" indent="-457200" algn="l">
              <a:buFont typeface="Arial" panose="020B0604020202020204" pitchFamily="34" charset="0"/>
              <a:buChar char="•"/>
            </a:pPr>
            <a:r>
              <a:rPr lang="en-US" sz="4800" dirty="0" smtClean="0"/>
              <a:t>Closing thoughts</a:t>
            </a:r>
          </a:p>
          <a:p>
            <a:pPr marL="457200" indent="-457200" algn="l">
              <a:buFont typeface="Arial" panose="020B0604020202020204" pitchFamily="34" charset="0"/>
              <a:buChar char="•"/>
            </a:pPr>
            <a:r>
              <a:rPr lang="en-US" sz="4800" dirty="0" smtClean="0"/>
              <a:t>Evaluations</a:t>
            </a:r>
          </a:p>
        </p:txBody>
      </p:sp>
      <p:sp>
        <p:nvSpPr>
          <p:cNvPr id="3" name="Title 2"/>
          <p:cNvSpPr>
            <a:spLocks noGrp="1"/>
          </p:cNvSpPr>
          <p:nvPr>
            <p:ph type="title"/>
          </p:nvPr>
        </p:nvSpPr>
        <p:spPr/>
        <p:txBody>
          <a:bodyPr/>
          <a:lstStyle/>
          <a:p>
            <a:r>
              <a:rPr lang="en-US" dirty="0" smtClean="0">
                <a:solidFill>
                  <a:schemeClr val="accent4"/>
                </a:solidFill>
                <a:latin typeface="GeoSlab703 Md BT Medium"/>
                <a:cs typeface="GeoSlab703 Md BT Medium"/>
              </a:rPr>
              <a:t>Thank you, and good luck!</a:t>
            </a:r>
            <a:endParaRPr lang="en-US" dirty="0">
              <a:solidFill>
                <a:schemeClr val="accent4"/>
              </a:solidFill>
              <a:latin typeface="GeoSlab703 Md BT Medium"/>
              <a:cs typeface="GeoSlab703 Md BT Medium"/>
            </a:endParaRPr>
          </a:p>
        </p:txBody>
      </p:sp>
      <p:sp>
        <p:nvSpPr>
          <p:cNvPr id="5" name="Slide Number Placeholder 4"/>
          <p:cNvSpPr>
            <a:spLocks noGrp="1"/>
          </p:cNvSpPr>
          <p:nvPr>
            <p:ph type="sldNum" sz="quarter" idx="12"/>
          </p:nvPr>
        </p:nvSpPr>
        <p:spPr/>
        <p:txBody>
          <a:bodyPr/>
          <a:lstStyle/>
          <a:p>
            <a:fld id="{9180E4DA-F620-7A45-90BE-35F25E5FC9DF}" type="slidenum">
              <a:rPr lang="en-US" smtClean="0">
                <a:solidFill>
                  <a:srgbClr val="3C6E79"/>
                </a:solidFill>
                <a:latin typeface="Tw Cen MT"/>
              </a:rPr>
              <a:pPr/>
              <a:t>30</a:t>
            </a:fld>
            <a:endParaRPr lang="en-US">
              <a:solidFill>
                <a:srgbClr val="3C6E79"/>
              </a:solidFill>
              <a:latin typeface="Tw Cen MT"/>
            </a:endParaRPr>
          </a:p>
        </p:txBody>
      </p:sp>
    </p:spTree>
    <p:extLst>
      <p:ext uri="{BB962C8B-B14F-4D97-AF65-F5344CB8AC3E}">
        <p14:creationId xmlns:p14="http://schemas.microsoft.com/office/powerpoint/2010/main" xmlns="" val="15848062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ustom 1">
      <a:dk1>
        <a:srgbClr val="1D1B16"/>
      </a:dk1>
      <a:lt1>
        <a:sysClr val="window" lastClr="FFFFFF"/>
      </a:lt1>
      <a:dk2>
        <a:srgbClr val="303029"/>
      </a:dk2>
      <a:lt2>
        <a:srgbClr val="3C6E79"/>
      </a:lt2>
      <a:accent1>
        <a:srgbClr val="92B635"/>
      </a:accent1>
      <a:accent2>
        <a:srgbClr val="FFCB05"/>
      </a:accent2>
      <a:accent3>
        <a:srgbClr val="E68924"/>
      </a:accent3>
      <a:accent4>
        <a:srgbClr val="40766F"/>
      </a:accent4>
      <a:accent5>
        <a:srgbClr val="D02027"/>
      </a:accent5>
      <a:accent6>
        <a:srgbClr val="40766F"/>
      </a:accent6>
      <a:hlink>
        <a:srgbClr val="92B635"/>
      </a:hlink>
      <a:folHlink>
        <a:srgbClr val="FFCB05"/>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2662</TotalTime>
  <Words>2575</Words>
  <Application>Microsoft Office PowerPoint</Application>
  <PresentationFormat>On-screen Show (4:3)</PresentationFormat>
  <Paragraphs>297</Paragraphs>
  <Slides>30</Slides>
  <Notes>30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Median</vt:lpstr>
      <vt:lpstr>Completing your program’s Quality improvement plan</vt:lpstr>
      <vt:lpstr>Session Outcome and Objectives</vt:lpstr>
      <vt:lpstr>Reflection</vt:lpstr>
      <vt:lpstr>Getting to know the standards</vt:lpstr>
      <vt:lpstr>Discussion</vt:lpstr>
      <vt:lpstr>Learning &amp; Development</vt:lpstr>
      <vt:lpstr>Learning &amp; Development </vt:lpstr>
      <vt:lpstr>Learning &amp; Development </vt:lpstr>
      <vt:lpstr>Learning &amp; Development</vt:lpstr>
      <vt:lpstr>Health &amp; Safety</vt:lpstr>
      <vt:lpstr>Health &amp; Safety</vt:lpstr>
      <vt:lpstr>Personnel Qualifications</vt:lpstr>
      <vt:lpstr>Personnel Qualifications</vt:lpstr>
      <vt:lpstr>Family Partnerships</vt:lpstr>
      <vt:lpstr>Administration &amp; Business Practices</vt:lpstr>
      <vt:lpstr>Administration &amp; Business Practices</vt:lpstr>
      <vt:lpstr>Using the QIP </vt:lpstr>
      <vt:lpstr>Slide 18</vt:lpstr>
      <vt:lpstr>Slide 19</vt:lpstr>
      <vt:lpstr>SMART Goal Setting</vt:lpstr>
      <vt:lpstr>SMART Goal Setting</vt:lpstr>
      <vt:lpstr>SMART Goal Setting</vt:lpstr>
      <vt:lpstr>SMART Goal Setting</vt:lpstr>
      <vt:lpstr>Let’s practice</vt:lpstr>
      <vt:lpstr>Discussion</vt:lpstr>
      <vt:lpstr>Developing communities of practice</vt:lpstr>
      <vt:lpstr>You’re not quite done yet!</vt:lpstr>
      <vt:lpstr>Portfolio Completion Classes</vt:lpstr>
      <vt:lpstr>Questions?</vt:lpstr>
      <vt:lpstr>Thank you, and good luck!</vt:lpstr>
    </vt:vector>
  </TitlesOfParts>
  <Company>CCR&amp;R Multnomah County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CCR&amp;R Multnomah County</dc:creator>
  <cp:lastModifiedBy>Heather Irace</cp:lastModifiedBy>
  <cp:revision>174</cp:revision>
  <cp:lastPrinted>2014-02-27T19:49:16Z</cp:lastPrinted>
  <dcterms:created xsi:type="dcterms:W3CDTF">2014-02-11T16:58:11Z</dcterms:created>
  <dcterms:modified xsi:type="dcterms:W3CDTF">2015-08-07T18:54:28Z</dcterms:modified>
</cp:coreProperties>
</file>