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3"/>
  </p:notesMasterIdLst>
  <p:handoutMasterIdLst>
    <p:handoutMasterId r:id="rId34"/>
  </p:handoutMasterIdLst>
  <p:sldIdLst>
    <p:sldId id="257" r:id="rId2"/>
    <p:sldId id="258" r:id="rId3"/>
    <p:sldId id="350" r:id="rId4"/>
    <p:sldId id="351" r:id="rId5"/>
    <p:sldId id="358" r:id="rId6"/>
    <p:sldId id="385" r:id="rId7"/>
    <p:sldId id="396" r:id="rId8"/>
    <p:sldId id="395" r:id="rId9"/>
    <p:sldId id="394" r:id="rId10"/>
    <p:sldId id="387" r:id="rId11"/>
    <p:sldId id="393" r:id="rId12"/>
    <p:sldId id="388" r:id="rId13"/>
    <p:sldId id="389" r:id="rId14"/>
    <p:sldId id="390" r:id="rId15"/>
    <p:sldId id="398" r:id="rId16"/>
    <p:sldId id="391" r:id="rId17"/>
    <p:sldId id="392" r:id="rId18"/>
    <p:sldId id="397" r:id="rId19"/>
    <p:sldId id="359" r:id="rId20"/>
    <p:sldId id="400" r:id="rId21"/>
    <p:sldId id="399" r:id="rId22"/>
    <p:sldId id="381" r:id="rId23"/>
    <p:sldId id="379" r:id="rId24"/>
    <p:sldId id="380" r:id="rId25"/>
    <p:sldId id="363" r:id="rId26"/>
    <p:sldId id="364" r:id="rId27"/>
    <p:sldId id="365" r:id="rId28"/>
    <p:sldId id="366" r:id="rId29"/>
    <p:sldId id="367" r:id="rId30"/>
    <p:sldId id="340" r:id="rId31"/>
    <p:sldId id="349" r:id="rId32"/>
  </p:sldIdLst>
  <p:sldSz cx="9144000" cy="6858000" type="screen4x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estern Oregon University" initials=""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7" autoAdjust="0"/>
    <p:restoredTop sz="85872" autoAdjust="0"/>
  </p:normalViewPr>
  <p:slideViewPr>
    <p:cSldViewPr snapToGrid="0" snapToObjects="1">
      <p:cViewPr varScale="1">
        <p:scale>
          <a:sx n="61" d="100"/>
          <a:sy n="61" d="100"/>
        </p:scale>
        <p:origin x="78" y="90"/>
      </p:cViewPr>
      <p:guideLst>
        <p:guide orient="horz" pos="2160"/>
        <p:guide pos="2880"/>
      </p:guideLst>
    </p:cSldViewPr>
  </p:slideViewPr>
  <p:outlineViewPr>
    <p:cViewPr>
      <p:scale>
        <a:sx n="33" d="100"/>
        <a:sy n="33" d="100"/>
      </p:scale>
      <p:origin x="0" y="-1326"/>
    </p:cViewPr>
  </p:outlineViewPr>
  <p:notesTextViewPr>
    <p:cViewPr>
      <p:scale>
        <a:sx n="100" d="100"/>
        <a:sy n="100" d="100"/>
      </p:scale>
      <p:origin x="0" y="0"/>
    </p:cViewPr>
  </p:notesTextViewPr>
  <p:sorterViewPr>
    <p:cViewPr>
      <p:scale>
        <a:sx n="90" d="100"/>
        <a:sy n="90" d="100"/>
      </p:scale>
      <p:origin x="0" y="10428"/>
    </p:cViewPr>
  </p:sorterViewPr>
  <p:notesViewPr>
    <p:cSldViewPr snapToGrid="0" snapToObjects="1">
      <p:cViewPr varScale="1">
        <p:scale>
          <a:sx n="81" d="100"/>
          <a:sy n="81" d="100"/>
        </p:scale>
        <p:origin x="-2052" y="-84"/>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C376E2-A192-F746-B61E-7ED1422F1AEB}" type="doc">
      <dgm:prSet loTypeId="urn:microsoft.com/office/officeart/2005/8/layout/radial4" loCatId="" qsTypeId="urn:microsoft.com/office/officeart/2005/8/quickstyle/simple2" qsCatId="simple" csTypeId="urn:microsoft.com/office/officeart/2005/8/colors/colorful1#1" csCatId="colorful" phldr="1"/>
      <dgm:spPr/>
      <dgm:t>
        <a:bodyPr/>
        <a:lstStyle/>
        <a:p>
          <a:endParaRPr lang="en-US"/>
        </a:p>
      </dgm:t>
    </dgm:pt>
    <dgm:pt modelId="{0D519068-69A4-094E-9A13-2E925E69079F}">
      <dgm:prSet phldrT="[Text]" custT="1"/>
      <dgm:spPr/>
      <dgm:t>
        <a:bodyPr/>
        <a:lstStyle/>
        <a:p>
          <a:r>
            <a:rPr lang="es-US" sz="1800" b="1" noProof="0" dirty="0" smtClean="0">
              <a:solidFill>
                <a:srgbClr val="1D1B16"/>
              </a:solidFill>
              <a:latin typeface="Tw Cen MT" charset="0"/>
              <a:ea typeface="ＭＳ Ｐゴシック" charset="0"/>
            </a:rPr>
            <a:t>Obtener el conocimiento y las herramientas necesarias para completar y efectivamente utilizar el Plan de Mejora de la Calidad de su </a:t>
          </a:r>
          <a:r>
            <a:rPr lang="es-US" sz="1800" b="1" noProof="0" dirty="0" smtClean="0">
              <a:solidFill>
                <a:srgbClr val="1D1B16"/>
              </a:solidFill>
              <a:latin typeface="Tw Cen MT" charset="0"/>
              <a:ea typeface="ＭＳ Ｐゴシック" charset="0"/>
            </a:rPr>
            <a:t>programa (QIP)</a:t>
          </a:r>
          <a:endParaRPr lang="es-US" sz="1800" b="1" noProof="0" dirty="0">
            <a:solidFill>
              <a:schemeClr val="tx1"/>
            </a:solidFill>
          </a:endParaRPr>
        </a:p>
      </dgm:t>
    </dgm:pt>
    <dgm:pt modelId="{3DAAF729-72CE-ED41-A433-7A6F983CDE29}" type="sibTrans" cxnId="{EF2A7A0F-1E7D-9745-905F-2A699DC7198A}">
      <dgm:prSet/>
      <dgm:spPr/>
      <dgm:t>
        <a:bodyPr/>
        <a:lstStyle/>
        <a:p>
          <a:endParaRPr lang="en-US"/>
        </a:p>
      </dgm:t>
    </dgm:pt>
    <dgm:pt modelId="{E1CAC231-8DF5-814D-A155-8E995D7B8356}" type="parTrans" cxnId="{EF2A7A0F-1E7D-9745-905F-2A699DC7198A}">
      <dgm:prSet/>
      <dgm:spPr/>
      <dgm:t>
        <a:bodyPr/>
        <a:lstStyle/>
        <a:p>
          <a:endParaRPr lang="en-US"/>
        </a:p>
      </dgm:t>
    </dgm:pt>
    <dgm:pt modelId="{8A840363-9DA0-6044-B33B-129839F11F23}">
      <dgm:prSet phldrT="[Text]" custT="1"/>
      <dgm:spPr/>
      <dgm:t>
        <a:bodyPr/>
        <a:lstStyle/>
        <a:p>
          <a:r>
            <a:rPr lang="es-ES" altLang="en-US" sz="1800" dirty="0" smtClean="0">
              <a:solidFill>
                <a:srgbClr val="1D1B16"/>
              </a:solidFill>
              <a:latin typeface="Tw Cen MT" panose="020B0602020104020603" pitchFamily="34" charset="0"/>
            </a:rPr>
            <a:t>Completar su QIP, compartirlo con el personal y entregarlo al TRI</a:t>
          </a:r>
          <a:endParaRPr lang="en-US" sz="1800" dirty="0">
            <a:solidFill>
              <a:schemeClr val="tx1"/>
            </a:solidFill>
          </a:endParaRPr>
        </a:p>
      </dgm:t>
    </dgm:pt>
    <dgm:pt modelId="{8BE139CD-F32A-C147-AEE1-F1137F0DAC39}" type="sibTrans" cxnId="{438EFDCC-6CDE-6F44-B8DD-7C88F30D7D69}">
      <dgm:prSet/>
      <dgm:spPr/>
      <dgm:t>
        <a:bodyPr/>
        <a:lstStyle/>
        <a:p>
          <a:endParaRPr lang="en-US"/>
        </a:p>
      </dgm:t>
    </dgm:pt>
    <dgm:pt modelId="{28ABD3AE-84FC-FE46-8CE3-12140D599241}" type="parTrans" cxnId="{438EFDCC-6CDE-6F44-B8DD-7C88F30D7D69}">
      <dgm:prSet/>
      <dgm:spPr/>
      <dgm:t>
        <a:bodyPr/>
        <a:lstStyle/>
        <a:p>
          <a:endParaRPr lang="en-US"/>
        </a:p>
      </dgm:t>
    </dgm:pt>
    <dgm:pt modelId="{C73A94CB-8AFB-4C4F-80AC-B88B1AA72162}">
      <dgm:prSet phldrT="[Text]" custT="1"/>
      <dgm:spPr/>
      <dgm:t>
        <a:bodyPr/>
        <a:lstStyle/>
        <a:p>
          <a:r>
            <a:rPr lang="es-ES" altLang="en-US" sz="1800" dirty="0" smtClean="0">
              <a:solidFill>
                <a:srgbClr val="1D1B16"/>
              </a:solidFill>
              <a:latin typeface="Tw Cen MT" panose="020B0602020104020603" pitchFamily="34" charset="0"/>
            </a:rPr>
            <a:t>Cultivar su comunidad de pr</a:t>
          </a:r>
          <a:r>
            <a:rPr lang="es-ES" altLang="en-US" sz="1800" dirty="0" smtClean="0">
              <a:solidFill>
                <a:srgbClr val="1D1B16"/>
              </a:solidFill>
              <a:latin typeface="Tw Cen MT" panose="020B0602020104020603" pitchFamily="34" charset="0"/>
              <a:cs typeface="Times New Roman" panose="02020603050405020304" pitchFamily="18" charset="0"/>
            </a:rPr>
            <a:t>á</a:t>
          </a:r>
          <a:r>
            <a:rPr lang="es-ES" altLang="en-US" sz="1800" dirty="0" smtClean="0">
              <a:solidFill>
                <a:srgbClr val="1D1B16"/>
              </a:solidFill>
              <a:latin typeface="Tw Cen MT" panose="020B0602020104020603" pitchFamily="34" charset="0"/>
            </a:rPr>
            <a:t>ctica</a:t>
          </a:r>
          <a:endParaRPr lang="en-US" sz="1800" dirty="0">
            <a:solidFill>
              <a:schemeClr val="tx1"/>
            </a:solidFill>
          </a:endParaRPr>
        </a:p>
      </dgm:t>
    </dgm:pt>
    <dgm:pt modelId="{63AD1147-DCA8-534B-91CB-2D7F3481E500}" type="sibTrans" cxnId="{E253264D-2792-0A43-8F1A-4974348B3511}">
      <dgm:prSet/>
      <dgm:spPr/>
      <dgm:t>
        <a:bodyPr/>
        <a:lstStyle/>
        <a:p>
          <a:endParaRPr lang="en-US"/>
        </a:p>
      </dgm:t>
    </dgm:pt>
    <dgm:pt modelId="{A8B88E1A-F98B-FD45-8D76-77603899A68D}" type="parTrans" cxnId="{E253264D-2792-0A43-8F1A-4974348B3511}">
      <dgm:prSet/>
      <dgm:spPr/>
      <dgm:t>
        <a:bodyPr/>
        <a:lstStyle/>
        <a:p>
          <a:endParaRPr lang="en-US"/>
        </a:p>
      </dgm:t>
    </dgm:pt>
    <dgm:pt modelId="{14EB2330-8761-1C4D-B659-0CC506122F2D}">
      <dgm:prSet phldrT="[Text]" custT="1"/>
      <dgm:spPr/>
      <dgm:t>
        <a:bodyPr/>
        <a:lstStyle/>
        <a:p>
          <a:r>
            <a:rPr lang="es-ES" altLang="en-US" sz="1800" dirty="0" smtClean="0">
              <a:solidFill>
                <a:srgbClr val="1D1B16"/>
              </a:solidFill>
              <a:latin typeface="Tw Cen MT" panose="020B0602020104020603" pitchFamily="34" charset="0"/>
            </a:rPr>
            <a:t>Explorar los recursos disponibles para ayudarle a implementar la mejorar de la calidad</a:t>
          </a:r>
          <a:endParaRPr lang="en-US" sz="1800" dirty="0" smtClean="0">
            <a:solidFill>
              <a:schemeClr val="tx1"/>
            </a:solidFill>
          </a:endParaRPr>
        </a:p>
      </dgm:t>
    </dgm:pt>
    <dgm:pt modelId="{8B2AEA47-16DF-3546-8573-DA17E571736D}" type="sibTrans" cxnId="{ED6542AA-3C79-144F-BA9C-CDF44B555E7F}">
      <dgm:prSet/>
      <dgm:spPr/>
      <dgm:t>
        <a:bodyPr/>
        <a:lstStyle/>
        <a:p>
          <a:endParaRPr lang="en-US"/>
        </a:p>
      </dgm:t>
    </dgm:pt>
    <dgm:pt modelId="{74115646-6DE2-2245-A24D-433E97D36171}" type="parTrans" cxnId="{ED6542AA-3C79-144F-BA9C-CDF44B555E7F}">
      <dgm:prSet/>
      <dgm:spPr/>
      <dgm:t>
        <a:bodyPr/>
        <a:lstStyle/>
        <a:p>
          <a:endParaRPr lang="en-US"/>
        </a:p>
      </dgm:t>
    </dgm:pt>
    <dgm:pt modelId="{73DCEE54-70B5-B141-AF8E-05F161CF1F41}">
      <dgm:prSet custT="1"/>
      <dgm:spPr/>
      <dgm:t>
        <a:bodyPr/>
        <a:lstStyle/>
        <a:p>
          <a:r>
            <a:rPr lang="es-ES" altLang="en-US" sz="1800" dirty="0" smtClean="0">
              <a:solidFill>
                <a:srgbClr val="1D1B16"/>
              </a:solidFill>
              <a:latin typeface="Tw Cen MT" panose="020B0602020104020603" pitchFamily="34" charset="0"/>
            </a:rPr>
            <a:t>Aplicar las técnicas para establecer metas que se ajusten a las necesidades de su programa </a:t>
          </a:r>
          <a:endParaRPr lang="en-US" sz="1600" dirty="0">
            <a:solidFill>
              <a:schemeClr val="tx1"/>
            </a:solidFill>
          </a:endParaRPr>
        </a:p>
      </dgm:t>
    </dgm:pt>
    <dgm:pt modelId="{DFA98C85-FD4D-F64F-B1B1-1C704FB55487}" type="sibTrans" cxnId="{14A0B17C-B078-1242-A9CF-043E33B32423}">
      <dgm:prSet/>
      <dgm:spPr/>
      <dgm:t>
        <a:bodyPr/>
        <a:lstStyle/>
        <a:p>
          <a:endParaRPr lang="en-US"/>
        </a:p>
      </dgm:t>
    </dgm:pt>
    <dgm:pt modelId="{DF9A025E-1E29-F244-BDE7-AEBCF0586E1D}" type="parTrans" cxnId="{14A0B17C-B078-1242-A9CF-043E33B32423}">
      <dgm:prSet/>
      <dgm:spPr/>
      <dgm:t>
        <a:bodyPr/>
        <a:lstStyle/>
        <a:p>
          <a:endParaRPr lang="en-US"/>
        </a:p>
      </dgm:t>
    </dgm:pt>
    <dgm:pt modelId="{7748A217-A39E-4C57-8489-950DB9AB158B}">
      <dgm:prSet custT="1"/>
      <dgm:spPr/>
      <dgm:t>
        <a:bodyPr/>
        <a:lstStyle/>
        <a:p>
          <a:r>
            <a:rPr lang="en-US" altLang="en-US" sz="1800" dirty="0" smtClean="0">
              <a:solidFill>
                <a:srgbClr val="1D1B16"/>
              </a:solidFill>
              <a:latin typeface="Tw Cen MT" panose="020B0602020104020603" pitchFamily="34" charset="0"/>
            </a:rPr>
            <a:t>Evaluar </a:t>
          </a:r>
          <a:r>
            <a:rPr lang="es-ES_tradnl" altLang="en-US" sz="1800" dirty="0" smtClean="0">
              <a:solidFill>
                <a:srgbClr val="1D1B16"/>
              </a:solidFill>
              <a:latin typeface="Tw Cen MT" panose="020B0602020104020603" pitchFamily="34" charset="0"/>
            </a:rPr>
            <a:t>normas claves en el QRIS y determinar el nivel de estrellas que puede lograrse para su programa</a:t>
          </a:r>
          <a:r>
            <a:rPr lang="en-US" altLang="en-US" sz="1800" dirty="0" smtClean="0">
              <a:solidFill>
                <a:srgbClr val="1D1B16"/>
              </a:solidFill>
              <a:latin typeface="Tw Cen MT" panose="020B0602020104020603" pitchFamily="34" charset="0"/>
            </a:rPr>
            <a:t> </a:t>
          </a:r>
          <a:endParaRPr lang="en-US" sz="1800" b="0" dirty="0">
            <a:solidFill>
              <a:schemeClr val="tx1"/>
            </a:solidFill>
          </a:endParaRPr>
        </a:p>
      </dgm:t>
    </dgm:pt>
    <dgm:pt modelId="{E29B052B-7D15-4993-8B09-912F5E1CF473}" type="sibTrans" cxnId="{757B25C1-41EB-4580-BE3D-30065A654A3F}">
      <dgm:prSet/>
      <dgm:spPr/>
      <dgm:t>
        <a:bodyPr/>
        <a:lstStyle/>
        <a:p>
          <a:endParaRPr lang="en-US"/>
        </a:p>
      </dgm:t>
    </dgm:pt>
    <dgm:pt modelId="{AEFE8747-0162-4B1E-911C-1200B11BEDAB}" type="parTrans" cxnId="{757B25C1-41EB-4580-BE3D-30065A654A3F}">
      <dgm:prSet/>
      <dgm:spPr/>
      <dgm:t>
        <a:bodyPr/>
        <a:lstStyle/>
        <a:p>
          <a:endParaRPr lang="en-US"/>
        </a:p>
      </dgm:t>
    </dgm:pt>
    <dgm:pt modelId="{F5AC1CFA-DFE2-4245-9A32-6D443A574C11}">
      <dgm:prSet custT="1"/>
      <dgm:spPr/>
      <dgm:t>
        <a:bodyPr/>
        <a:lstStyle/>
        <a:p>
          <a:r>
            <a:rPr lang="es-ES" altLang="en-US" sz="1800" dirty="0" smtClean="0">
              <a:solidFill>
                <a:srgbClr val="1D1B16"/>
              </a:solidFill>
              <a:latin typeface="Tw Cen MT" panose="020B0602020104020603" pitchFamily="34" charset="0"/>
            </a:rPr>
            <a:t>Evaluar el papel que el QIP juega en el proceso de la incrementaci</a:t>
          </a:r>
          <a:r>
            <a:rPr lang="es-ES" altLang="en-US" sz="1800" dirty="0" smtClean="0">
              <a:solidFill>
                <a:srgbClr val="1D1B16"/>
              </a:solidFill>
              <a:latin typeface="Tw Cen MT" panose="020B0602020104020603" pitchFamily="34" charset="0"/>
              <a:cs typeface="Times New Roman" panose="02020603050405020304" pitchFamily="18" charset="0"/>
            </a:rPr>
            <a:t>ó</a:t>
          </a:r>
          <a:r>
            <a:rPr lang="es-ES" altLang="en-US" sz="1800" dirty="0" smtClean="0">
              <a:solidFill>
                <a:srgbClr val="1D1B16"/>
              </a:solidFill>
              <a:latin typeface="Tw Cen MT" panose="020B0602020104020603" pitchFamily="34" charset="0"/>
            </a:rPr>
            <a:t>n de la calidad por medio del QRIS</a:t>
          </a:r>
          <a:endParaRPr lang="en-US" sz="1800" dirty="0">
            <a:solidFill>
              <a:schemeClr val="tx1"/>
            </a:solidFill>
          </a:endParaRPr>
        </a:p>
      </dgm:t>
    </dgm:pt>
    <dgm:pt modelId="{9B4A9C4D-8F53-8349-B051-6DB8674AED5A}" type="sibTrans" cxnId="{8A13BF2E-8A12-AE45-9472-29583B8AAEDE}">
      <dgm:prSet/>
      <dgm:spPr/>
      <dgm:t>
        <a:bodyPr/>
        <a:lstStyle/>
        <a:p>
          <a:endParaRPr lang="en-US"/>
        </a:p>
      </dgm:t>
    </dgm:pt>
    <dgm:pt modelId="{2D0E1B90-454E-FB4D-8F4D-54680D42E132}" type="parTrans" cxnId="{8A13BF2E-8A12-AE45-9472-29583B8AAEDE}">
      <dgm:prSet/>
      <dgm:spPr/>
      <dgm:t>
        <a:bodyPr/>
        <a:lstStyle/>
        <a:p>
          <a:endParaRPr lang="en-US"/>
        </a:p>
      </dgm:t>
    </dgm:pt>
    <dgm:pt modelId="{00E5D53C-E5BD-FD44-852B-CFF991FE8CAF}" type="pres">
      <dgm:prSet presAssocID="{8CC376E2-A192-F746-B61E-7ED1422F1AEB}" presName="cycle" presStyleCnt="0">
        <dgm:presLayoutVars>
          <dgm:chMax val="1"/>
          <dgm:dir/>
          <dgm:animLvl val="ctr"/>
          <dgm:resizeHandles val="exact"/>
        </dgm:presLayoutVars>
      </dgm:prSet>
      <dgm:spPr/>
      <dgm:t>
        <a:bodyPr/>
        <a:lstStyle/>
        <a:p>
          <a:endParaRPr lang="en-US"/>
        </a:p>
      </dgm:t>
    </dgm:pt>
    <dgm:pt modelId="{3A16A42A-126D-9849-B350-01A3F6F22D4E}" type="pres">
      <dgm:prSet presAssocID="{0D519068-69A4-094E-9A13-2E925E69079F}" presName="centerShape" presStyleLbl="node0" presStyleIdx="0" presStyleCnt="1" custScaleX="128003" custScaleY="122308" custLinFactNeighborX="-1744" custLinFactNeighborY="-5922"/>
      <dgm:spPr/>
      <dgm:t>
        <a:bodyPr/>
        <a:lstStyle/>
        <a:p>
          <a:endParaRPr lang="en-US"/>
        </a:p>
      </dgm:t>
    </dgm:pt>
    <dgm:pt modelId="{ACE06CF0-10BF-714C-8511-033F217B5A5B}" type="pres">
      <dgm:prSet presAssocID="{2D0E1B90-454E-FB4D-8F4D-54680D42E132}" presName="parTrans" presStyleLbl="bgSibTrans2D1" presStyleIdx="0" presStyleCnt="6" custAng="345503" custScaleX="137855"/>
      <dgm:spPr/>
      <dgm:t>
        <a:bodyPr/>
        <a:lstStyle/>
        <a:p>
          <a:endParaRPr lang="en-US"/>
        </a:p>
      </dgm:t>
    </dgm:pt>
    <dgm:pt modelId="{9DE6F3F8-5A0C-E64B-AFF5-B21D20FCA825}" type="pres">
      <dgm:prSet presAssocID="{F5AC1CFA-DFE2-4245-9A32-6D443A574C11}" presName="node" presStyleLbl="node1" presStyleIdx="0" presStyleCnt="6" custScaleX="160076" custScaleY="100740" custRadScaleRad="90914" custRadScaleInc="-19749">
        <dgm:presLayoutVars>
          <dgm:bulletEnabled val="1"/>
        </dgm:presLayoutVars>
      </dgm:prSet>
      <dgm:spPr/>
      <dgm:t>
        <a:bodyPr/>
        <a:lstStyle/>
        <a:p>
          <a:endParaRPr lang="en-US"/>
        </a:p>
      </dgm:t>
    </dgm:pt>
    <dgm:pt modelId="{71FE60D0-6E1E-404B-937C-2076EFE97BD0}" type="pres">
      <dgm:prSet presAssocID="{AEFE8747-0162-4B1E-911C-1200B11BEDAB}" presName="parTrans" presStyleLbl="bgSibTrans2D1" presStyleIdx="1" presStyleCnt="6" custScaleX="131193" custLinFactNeighborX="4212" custLinFactNeighborY="-19690"/>
      <dgm:spPr/>
      <dgm:t>
        <a:bodyPr/>
        <a:lstStyle/>
        <a:p>
          <a:endParaRPr lang="en-US"/>
        </a:p>
      </dgm:t>
    </dgm:pt>
    <dgm:pt modelId="{3D3BDCD2-0457-428D-9563-AF89B606FB33}" type="pres">
      <dgm:prSet presAssocID="{7748A217-A39E-4C57-8489-950DB9AB158B}" presName="node" presStyleLbl="node1" presStyleIdx="1" presStyleCnt="6" custScaleX="144592" custScaleY="121987" custRadScaleRad="99523" custRadScaleInc="-36848">
        <dgm:presLayoutVars>
          <dgm:bulletEnabled val="1"/>
        </dgm:presLayoutVars>
      </dgm:prSet>
      <dgm:spPr/>
      <dgm:t>
        <a:bodyPr/>
        <a:lstStyle/>
        <a:p>
          <a:endParaRPr lang="en-US"/>
        </a:p>
      </dgm:t>
    </dgm:pt>
    <dgm:pt modelId="{25D9ABEE-4784-2247-8AA3-9B67C9DF7E1B}" type="pres">
      <dgm:prSet presAssocID="{DF9A025E-1E29-F244-BDE7-AEBCF0586E1D}" presName="parTrans" presStyleLbl="bgSibTrans2D1" presStyleIdx="2" presStyleCnt="6" custLinFactNeighborX="-991" custLinFactNeighborY="51318"/>
      <dgm:spPr/>
      <dgm:t>
        <a:bodyPr/>
        <a:lstStyle/>
        <a:p>
          <a:endParaRPr lang="en-US"/>
        </a:p>
      </dgm:t>
    </dgm:pt>
    <dgm:pt modelId="{AEB08C33-2388-AE4A-9E87-792F7C5E8063}" type="pres">
      <dgm:prSet presAssocID="{73DCEE54-70B5-B141-AF8E-05F161CF1F41}" presName="node" presStyleLbl="node1" presStyleIdx="2" presStyleCnt="6" custScaleX="110709" custScaleY="133290" custRadScaleRad="88474" custRadScaleInc="-7328">
        <dgm:presLayoutVars>
          <dgm:bulletEnabled val="1"/>
        </dgm:presLayoutVars>
      </dgm:prSet>
      <dgm:spPr/>
      <dgm:t>
        <a:bodyPr/>
        <a:lstStyle/>
        <a:p>
          <a:endParaRPr lang="en-US"/>
        </a:p>
      </dgm:t>
    </dgm:pt>
    <dgm:pt modelId="{1D81189D-EFFE-F443-BACB-4CA60328CD18}" type="pres">
      <dgm:prSet presAssocID="{74115646-6DE2-2245-A24D-433E97D36171}" presName="parTrans" presStyleLbl="bgSibTrans2D1" presStyleIdx="3" presStyleCnt="6" custLinFactNeighborX="-7379" custLinFactNeighborY="34808"/>
      <dgm:spPr/>
      <dgm:t>
        <a:bodyPr/>
        <a:lstStyle/>
        <a:p>
          <a:endParaRPr lang="en-US"/>
        </a:p>
      </dgm:t>
    </dgm:pt>
    <dgm:pt modelId="{E6A491BB-1345-CD46-AC1D-456C30825200}" type="pres">
      <dgm:prSet presAssocID="{14EB2330-8761-1C4D-B659-0CC506122F2D}" presName="node" presStyleLbl="node1" presStyleIdx="3" presStyleCnt="6" custScaleX="133494" custScaleY="133469" custRadScaleRad="90910" custRadScaleInc="20053">
        <dgm:presLayoutVars>
          <dgm:bulletEnabled val="1"/>
        </dgm:presLayoutVars>
      </dgm:prSet>
      <dgm:spPr/>
      <dgm:t>
        <a:bodyPr/>
        <a:lstStyle/>
        <a:p>
          <a:endParaRPr lang="en-US"/>
        </a:p>
      </dgm:t>
    </dgm:pt>
    <dgm:pt modelId="{74E0C72A-7703-354C-B9FF-5715AE33FBE9}" type="pres">
      <dgm:prSet presAssocID="{A8B88E1A-F98B-FD45-8D76-77603899A68D}" presName="parTrans" presStyleLbl="bgSibTrans2D1" presStyleIdx="4" presStyleCnt="6" custLinFactNeighborX="-12652" custLinFactNeighborY="10877"/>
      <dgm:spPr/>
      <dgm:t>
        <a:bodyPr/>
        <a:lstStyle/>
        <a:p>
          <a:endParaRPr lang="en-US"/>
        </a:p>
      </dgm:t>
    </dgm:pt>
    <dgm:pt modelId="{60471B75-1F7C-7C4F-8FC3-2E0D09CC56D4}" type="pres">
      <dgm:prSet presAssocID="{C73A94CB-8AFB-4C4F-80AC-B88B1AA72162}" presName="node" presStyleLbl="node1" presStyleIdx="4" presStyleCnt="6" custScaleX="118660" custScaleY="77893" custRadScaleRad="92217" custRadScaleInc="40013">
        <dgm:presLayoutVars>
          <dgm:bulletEnabled val="1"/>
        </dgm:presLayoutVars>
      </dgm:prSet>
      <dgm:spPr/>
      <dgm:t>
        <a:bodyPr/>
        <a:lstStyle/>
        <a:p>
          <a:endParaRPr lang="en-US"/>
        </a:p>
      </dgm:t>
    </dgm:pt>
    <dgm:pt modelId="{EBFF71E0-1895-CC44-A2C8-608320987AEE}" type="pres">
      <dgm:prSet presAssocID="{28ABD3AE-84FC-FE46-8CE3-12140D599241}" presName="parTrans" presStyleLbl="bgSibTrans2D1" presStyleIdx="5" presStyleCnt="6" custScaleX="124864"/>
      <dgm:spPr/>
      <dgm:t>
        <a:bodyPr/>
        <a:lstStyle/>
        <a:p>
          <a:endParaRPr lang="en-US"/>
        </a:p>
      </dgm:t>
    </dgm:pt>
    <dgm:pt modelId="{CC15F05E-F6A5-D74F-9BA2-8164D45C7328}" type="pres">
      <dgm:prSet presAssocID="{8A840363-9DA0-6044-B33B-129839F11F23}" presName="node" presStyleLbl="node1" presStyleIdx="5" presStyleCnt="6" custScaleX="136108" custScaleY="114971" custRadScaleRad="88392" custRadScaleInc="19940">
        <dgm:presLayoutVars>
          <dgm:bulletEnabled val="1"/>
        </dgm:presLayoutVars>
      </dgm:prSet>
      <dgm:spPr/>
      <dgm:t>
        <a:bodyPr/>
        <a:lstStyle/>
        <a:p>
          <a:endParaRPr lang="en-US"/>
        </a:p>
      </dgm:t>
    </dgm:pt>
  </dgm:ptLst>
  <dgm:cxnLst>
    <dgm:cxn modelId="{EF2A7A0F-1E7D-9745-905F-2A699DC7198A}" srcId="{8CC376E2-A192-F746-B61E-7ED1422F1AEB}" destId="{0D519068-69A4-094E-9A13-2E925E69079F}" srcOrd="0" destOrd="0" parTransId="{E1CAC231-8DF5-814D-A155-8E995D7B8356}" sibTransId="{3DAAF729-72CE-ED41-A433-7A6F983CDE29}"/>
    <dgm:cxn modelId="{1F7E27D8-E6E0-9E4F-BCCF-91AA6A599750}" type="presOf" srcId="{73DCEE54-70B5-B141-AF8E-05F161CF1F41}" destId="{AEB08C33-2388-AE4A-9E87-792F7C5E8063}" srcOrd="0" destOrd="0" presId="urn:microsoft.com/office/officeart/2005/8/layout/radial4"/>
    <dgm:cxn modelId="{ED6542AA-3C79-144F-BA9C-CDF44B555E7F}" srcId="{0D519068-69A4-094E-9A13-2E925E69079F}" destId="{14EB2330-8761-1C4D-B659-0CC506122F2D}" srcOrd="3" destOrd="0" parTransId="{74115646-6DE2-2245-A24D-433E97D36171}" sibTransId="{8B2AEA47-16DF-3546-8573-DA17E571736D}"/>
    <dgm:cxn modelId="{8A13BF2E-8A12-AE45-9472-29583B8AAEDE}" srcId="{0D519068-69A4-094E-9A13-2E925E69079F}" destId="{F5AC1CFA-DFE2-4245-9A32-6D443A574C11}" srcOrd="0" destOrd="0" parTransId="{2D0E1B90-454E-FB4D-8F4D-54680D42E132}" sibTransId="{9B4A9C4D-8F53-8349-B051-6DB8674AED5A}"/>
    <dgm:cxn modelId="{5F35CCF2-7F09-1745-A835-36A453C6814D}" type="presOf" srcId="{DF9A025E-1E29-F244-BDE7-AEBCF0586E1D}" destId="{25D9ABEE-4784-2247-8AA3-9B67C9DF7E1B}" srcOrd="0" destOrd="0" presId="urn:microsoft.com/office/officeart/2005/8/layout/radial4"/>
    <dgm:cxn modelId="{757B25C1-41EB-4580-BE3D-30065A654A3F}" srcId="{0D519068-69A4-094E-9A13-2E925E69079F}" destId="{7748A217-A39E-4C57-8489-950DB9AB158B}" srcOrd="1" destOrd="0" parTransId="{AEFE8747-0162-4B1E-911C-1200B11BEDAB}" sibTransId="{E29B052B-7D15-4993-8B09-912F5E1CF473}"/>
    <dgm:cxn modelId="{23DF2C0B-8EDB-1A46-971A-FFE14CDC09C5}" type="presOf" srcId="{C73A94CB-8AFB-4C4F-80AC-B88B1AA72162}" destId="{60471B75-1F7C-7C4F-8FC3-2E0D09CC56D4}" srcOrd="0" destOrd="0" presId="urn:microsoft.com/office/officeart/2005/8/layout/radial4"/>
    <dgm:cxn modelId="{BE31E6D6-BD35-2C4E-A796-A2769213C36E}" type="presOf" srcId="{F5AC1CFA-DFE2-4245-9A32-6D443A574C11}" destId="{9DE6F3F8-5A0C-E64B-AFF5-B21D20FCA825}" srcOrd="0" destOrd="0" presId="urn:microsoft.com/office/officeart/2005/8/layout/radial4"/>
    <dgm:cxn modelId="{34C7DE55-7FF1-8746-933F-4003D4B106EF}" type="presOf" srcId="{0D519068-69A4-094E-9A13-2E925E69079F}" destId="{3A16A42A-126D-9849-B350-01A3F6F22D4E}" srcOrd="0" destOrd="0" presId="urn:microsoft.com/office/officeart/2005/8/layout/radial4"/>
    <dgm:cxn modelId="{9CC71500-A60E-5546-BE4A-F098047489BD}" type="presOf" srcId="{8CC376E2-A192-F746-B61E-7ED1422F1AEB}" destId="{00E5D53C-E5BD-FD44-852B-CFF991FE8CAF}" srcOrd="0" destOrd="0" presId="urn:microsoft.com/office/officeart/2005/8/layout/radial4"/>
    <dgm:cxn modelId="{0F85AC80-71D2-7E4F-9EF2-C148C1EADC67}" type="presOf" srcId="{2D0E1B90-454E-FB4D-8F4D-54680D42E132}" destId="{ACE06CF0-10BF-714C-8511-033F217B5A5B}" srcOrd="0" destOrd="0" presId="urn:microsoft.com/office/officeart/2005/8/layout/radial4"/>
    <dgm:cxn modelId="{3522B574-78C1-0B4E-9E90-1353DEA19D26}" type="presOf" srcId="{74115646-6DE2-2245-A24D-433E97D36171}" destId="{1D81189D-EFFE-F443-BACB-4CA60328CD18}" srcOrd="0" destOrd="0" presId="urn:microsoft.com/office/officeart/2005/8/layout/radial4"/>
    <dgm:cxn modelId="{019328D7-7240-B844-89AF-5E26EEA2BB43}" type="presOf" srcId="{A8B88E1A-F98B-FD45-8D76-77603899A68D}" destId="{74E0C72A-7703-354C-B9FF-5715AE33FBE9}" srcOrd="0" destOrd="0" presId="urn:microsoft.com/office/officeart/2005/8/layout/radial4"/>
    <dgm:cxn modelId="{75681F08-6E9E-934C-855B-20CCA04A2677}" type="presOf" srcId="{28ABD3AE-84FC-FE46-8CE3-12140D599241}" destId="{EBFF71E0-1895-CC44-A2C8-608320987AEE}" srcOrd="0" destOrd="0" presId="urn:microsoft.com/office/officeart/2005/8/layout/radial4"/>
    <dgm:cxn modelId="{CF151DF0-40B3-5144-A6F0-926FD1CCC201}" type="presOf" srcId="{8A840363-9DA0-6044-B33B-129839F11F23}" destId="{CC15F05E-F6A5-D74F-9BA2-8164D45C7328}" srcOrd="0" destOrd="0" presId="urn:microsoft.com/office/officeart/2005/8/layout/radial4"/>
    <dgm:cxn modelId="{C42A8DF9-DF70-EA41-A878-B00A9D1FDFA2}" type="presOf" srcId="{14EB2330-8761-1C4D-B659-0CC506122F2D}" destId="{E6A491BB-1345-CD46-AC1D-456C30825200}" srcOrd="0" destOrd="0" presId="urn:microsoft.com/office/officeart/2005/8/layout/radial4"/>
    <dgm:cxn modelId="{E253264D-2792-0A43-8F1A-4974348B3511}" srcId="{0D519068-69A4-094E-9A13-2E925E69079F}" destId="{C73A94CB-8AFB-4C4F-80AC-B88B1AA72162}" srcOrd="4" destOrd="0" parTransId="{A8B88E1A-F98B-FD45-8D76-77603899A68D}" sibTransId="{63AD1147-DCA8-534B-91CB-2D7F3481E500}"/>
    <dgm:cxn modelId="{438EFDCC-6CDE-6F44-B8DD-7C88F30D7D69}" srcId="{0D519068-69A4-094E-9A13-2E925E69079F}" destId="{8A840363-9DA0-6044-B33B-129839F11F23}" srcOrd="5" destOrd="0" parTransId="{28ABD3AE-84FC-FE46-8CE3-12140D599241}" sibTransId="{8BE139CD-F32A-C147-AEE1-F1137F0DAC39}"/>
    <dgm:cxn modelId="{14A0B17C-B078-1242-A9CF-043E33B32423}" srcId="{0D519068-69A4-094E-9A13-2E925E69079F}" destId="{73DCEE54-70B5-B141-AF8E-05F161CF1F41}" srcOrd="2" destOrd="0" parTransId="{DF9A025E-1E29-F244-BDE7-AEBCF0586E1D}" sibTransId="{DFA98C85-FD4D-F64F-B1B1-1C704FB55487}"/>
    <dgm:cxn modelId="{A3511674-C600-3348-A795-490A09078885}" type="presOf" srcId="{7748A217-A39E-4C57-8489-950DB9AB158B}" destId="{3D3BDCD2-0457-428D-9563-AF89B606FB33}" srcOrd="0" destOrd="0" presId="urn:microsoft.com/office/officeart/2005/8/layout/radial4"/>
    <dgm:cxn modelId="{A865F7E2-0D08-3F47-888F-7884DAAFA908}" type="presOf" srcId="{AEFE8747-0162-4B1E-911C-1200B11BEDAB}" destId="{71FE60D0-6E1E-404B-937C-2076EFE97BD0}" srcOrd="0" destOrd="0" presId="urn:microsoft.com/office/officeart/2005/8/layout/radial4"/>
    <dgm:cxn modelId="{0FF8C16F-B7A6-674C-B2E4-6C2BFA858B28}" type="presParOf" srcId="{00E5D53C-E5BD-FD44-852B-CFF991FE8CAF}" destId="{3A16A42A-126D-9849-B350-01A3F6F22D4E}" srcOrd="0" destOrd="0" presId="urn:microsoft.com/office/officeart/2005/8/layout/radial4"/>
    <dgm:cxn modelId="{901E142D-9DB8-9B40-9D0B-D41F38AAEBCF}" type="presParOf" srcId="{00E5D53C-E5BD-FD44-852B-CFF991FE8CAF}" destId="{ACE06CF0-10BF-714C-8511-033F217B5A5B}" srcOrd="1" destOrd="0" presId="urn:microsoft.com/office/officeart/2005/8/layout/radial4"/>
    <dgm:cxn modelId="{BE2BF807-267E-1B40-A13F-D18DFED61182}" type="presParOf" srcId="{00E5D53C-E5BD-FD44-852B-CFF991FE8CAF}" destId="{9DE6F3F8-5A0C-E64B-AFF5-B21D20FCA825}" srcOrd="2" destOrd="0" presId="urn:microsoft.com/office/officeart/2005/8/layout/radial4"/>
    <dgm:cxn modelId="{7A2B50CA-F81F-2342-B541-F13E842BF55A}" type="presParOf" srcId="{00E5D53C-E5BD-FD44-852B-CFF991FE8CAF}" destId="{71FE60D0-6E1E-404B-937C-2076EFE97BD0}" srcOrd="3" destOrd="0" presId="urn:microsoft.com/office/officeart/2005/8/layout/radial4"/>
    <dgm:cxn modelId="{E1A91400-A6DF-4D4B-9C0E-489C237CB0BC}" type="presParOf" srcId="{00E5D53C-E5BD-FD44-852B-CFF991FE8CAF}" destId="{3D3BDCD2-0457-428D-9563-AF89B606FB33}" srcOrd="4" destOrd="0" presId="urn:microsoft.com/office/officeart/2005/8/layout/radial4"/>
    <dgm:cxn modelId="{DC00361D-F8A0-3D4F-83D2-1460C0EB9EAF}" type="presParOf" srcId="{00E5D53C-E5BD-FD44-852B-CFF991FE8CAF}" destId="{25D9ABEE-4784-2247-8AA3-9B67C9DF7E1B}" srcOrd="5" destOrd="0" presId="urn:microsoft.com/office/officeart/2005/8/layout/radial4"/>
    <dgm:cxn modelId="{6DC17CD8-A3FB-B049-A353-48E7AF3DA85D}" type="presParOf" srcId="{00E5D53C-E5BD-FD44-852B-CFF991FE8CAF}" destId="{AEB08C33-2388-AE4A-9E87-792F7C5E8063}" srcOrd="6" destOrd="0" presId="urn:microsoft.com/office/officeart/2005/8/layout/radial4"/>
    <dgm:cxn modelId="{37ACFE49-0B2A-FF4A-A866-20959422DE94}" type="presParOf" srcId="{00E5D53C-E5BD-FD44-852B-CFF991FE8CAF}" destId="{1D81189D-EFFE-F443-BACB-4CA60328CD18}" srcOrd="7" destOrd="0" presId="urn:microsoft.com/office/officeart/2005/8/layout/radial4"/>
    <dgm:cxn modelId="{326A9D0F-BCCF-F840-A94C-C97E016D0B97}" type="presParOf" srcId="{00E5D53C-E5BD-FD44-852B-CFF991FE8CAF}" destId="{E6A491BB-1345-CD46-AC1D-456C30825200}" srcOrd="8" destOrd="0" presId="urn:microsoft.com/office/officeart/2005/8/layout/radial4"/>
    <dgm:cxn modelId="{C0098D3F-0B51-7C4A-9FF6-F786A3544F15}" type="presParOf" srcId="{00E5D53C-E5BD-FD44-852B-CFF991FE8CAF}" destId="{74E0C72A-7703-354C-B9FF-5715AE33FBE9}" srcOrd="9" destOrd="0" presId="urn:microsoft.com/office/officeart/2005/8/layout/radial4"/>
    <dgm:cxn modelId="{031C71FB-3A59-8540-B75D-000106646C5E}" type="presParOf" srcId="{00E5D53C-E5BD-FD44-852B-CFF991FE8CAF}" destId="{60471B75-1F7C-7C4F-8FC3-2E0D09CC56D4}" srcOrd="10" destOrd="0" presId="urn:microsoft.com/office/officeart/2005/8/layout/radial4"/>
    <dgm:cxn modelId="{C7756963-09CC-9B4A-8888-7D98361E9112}" type="presParOf" srcId="{00E5D53C-E5BD-FD44-852B-CFF991FE8CAF}" destId="{EBFF71E0-1895-CC44-A2C8-608320987AEE}" srcOrd="11" destOrd="0" presId="urn:microsoft.com/office/officeart/2005/8/layout/radial4"/>
    <dgm:cxn modelId="{63B6F5F5-0B4C-B642-B2B4-D0DD079335F7}" type="presParOf" srcId="{00E5D53C-E5BD-FD44-852B-CFF991FE8CAF}" destId="{CC15F05E-F6A5-D74F-9BA2-8164D45C7328}" srcOrd="12"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16A42A-126D-9849-B350-01A3F6F22D4E}">
      <dsp:nvSpPr>
        <dsp:cNvPr id="0" name=""/>
        <dsp:cNvSpPr/>
      </dsp:nvSpPr>
      <dsp:spPr>
        <a:xfrm>
          <a:off x="2820051" y="2050869"/>
          <a:ext cx="2850197" cy="2723388"/>
        </a:xfrm>
        <a:prstGeom prst="ellipse">
          <a:avLst/>
        </a:prstGeom>
        <a:solidFill>
          <a:schemeClr val="accent1">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US" sz="1800" b="1" kern="1200" noProof="0" dirty="0" smtClean="0">
              <a:solidFill>
                <a:srgbClr val="1D1B16"/>
              </a:solidFill>
              <a:latin typeface="Tw Cen MT" charset="0"/>
              <a:ea typeface="ＭＳ Ｐゴシック" charset="0"/>
            </a:rPr>
            <a:t>Obtener el conocimiento y las herramientas necesarias para completar y efectivamente utilizar el Plan de Mejora de la Calidad de su </a:t>
          </a:r>
          <a:r>
            <a:rPr lang="es-US" sz="1800" b="1" kern="1200" noProof="0" dirty="0" smtClean="0">
              <a:solidFill>
                <a:srgbClr val="1D1B16"/>
              </a:solidFill>
              <a:latin typeface="Tw Cen MT" charset="0"/>
              <a:ea typeface="ＭＳ Ｐゴシック" charset="0"/>
            </a:rPr>
            <a:t>programa (QIP)</a:t>
          </a:r>
          <a:endParaRPr lang="es-US" sz="1800" b="1" kern="1200" noProof="0" dirty="0">
            <a:solidFill>
              <a:schemeClr val="tx1"/>
            </a:solidFill>
          </a:endParaRPr>
        </a:p>
      </dsp:txBody>
      <dsp:txXfrm>
        <a:off x="3237453" y="2449700"/>
        <a:ext cx="2015393" cy="1925726"/>
      </dsp:txXfrm>
    </dsp:sp>
    <dsp:sp modelId="{ACE06CF0-10BF-714C-8511-033F217B5A5B}">
      <dsp:nvSpPr>
        <dsp:cNvPr id="0" name=""/>
        <dsp:cNvSpPr/>
      </dsp:nvSpPr>
      <dsp:spPr>
        <a:xfrm rot="10322216">
          <a:off x="1006194" y="3632179"/>
          <a:ext cx="2080034" cy="634599"/>
        </a:xfrm>
        <a:prstGeom prst="leftArrow">
          <a:avLst>
            <a:gd name="adj1" fmla="val 60000"/>
            <a:gd name="adj2" fmla="val 50000"/>
          </a:avLst>
        </a:prstGeom>
        <a:solidFill>
          <a:schemeClr val="accent2">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9DE6F3F8-5A0C-E64B-AFF5-B21D20FCA825}">
      <dsp:nvSpPr>
        <dsp:cNvPr id="0" name=""/>
        <dsp:cNvSpPr/>
      </dsp:nvSpPr>
      <dsp:spPr>
        <a:xfrm>
          <a:off x="65790" y="3500351"/>
          <a:ext cx="2495048" cy="1256159"/>
        </a:xfrm>
        <a:prstGeom prst="roundRect">
          <a:avLst>
            <a:gd name="adj" fmla="val 10000"/>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ES" altLang="en-US" sz="1800" kern="1200" dirty="0" smtClean="0">
              <a:solidFill>
                <a:srgbClr val="1D1B16"/>
              </a:solidFill>
              <a:latin typeface="Tw Cen MT" panose="020B0602020104020603" pitchFamily="34" charset="0"/>
            </a:rPr>
            <a:t>Evaluar el papel que el QIP juega en el proceso de la incrementaci</a:t>
          </a:r>
          <a:r>
            <a:rPr lang="es-ES" altLang="en-US" sz="1800" kern="1200" dirty="0" smtClean="0">
              <a:solidFill>
                <a:srgbClr val="1D1B16"/>
              </a:solidFill>
              <a:latin typeface="Tw Cen MT" panose="020B0602020104020603" pitchFamily="34" charset="0"/>
              <a:cs typeface="Times New Roman" panose="02020603050405020304" pitchFamily="18" charset="0"/>
            </a:rPr>
            <a:t>ó</a:t>
          </a:r>
          <a:r>
            <a:rPr lang="es-ES" altLang="en-US" sz="1800" kern="1200" dirty="0" smtClean="0">
              <a:solidFill>
                <a:srgbClr val="1D1B16"/>
              </a:solidFill>
              <a:latin typeface="Tw Cen MT" panose="020B0602020104020603" pitchFamily="34" charset="0"/>
            </a:rPr>
            <a:t>n de la calidad por medio del QRIS</a:t>
          </a:r>
          <a:endParaRPr lang="en-US" sz="1800" kern="1200" dirty="0">
            <a:solidFill>
              <a:schemeClr val="tx1"/>
            </a:solidFill>
          </a:endParaRPr>
        </a:p>
      </dsp:txBody>
      <dsp:txXfrm>
        <a:off x="102582" y="3537143"/>
        <a:ext cx="2421464" cy="1182575"/>
      </dsp:txXfrm>
    </dsp:sp>
    <dsp:sp modelId="{71FE60D0-6E1E-404B-937C-2076EFE97BD0}">
      <dsp:nvSpPr>
        <dsp:cNvPr id="0" name=""/>
        <dsp:cNvSpPr/>
      </dsp:nvSpPr>
      <dsp:spPr>
        <a:xfrm rot="11949204">
          <a:off x="1095171" y="2214528"/>
          <a:ext cx="2081597" cy="634599"/>
        </a:xfrm>
        <a:prstGeom prst="leftArrow">
          <a:avLst>
            <a:gd name="adj1" fmla="val 60000"/>
            <a:gd name="adj2" fmla="val 50000"/>
          </a:avLst>
        </a:prstGeom>
        <a:solidFill>
          <a:schemeClr val="accent3">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3D3BDCD2-0457-428D-9563-AF89B606FB33}">
      <dsp:nvSpPr>
        <dsp:cNvPr id="0" name=""/>
        <dsp:cNvSpPr/>
      </dsp:nvSpPr>
      <dsp:spPr>
        <a:xfrm>
          <a:off x="192869" y="1635941"/>
          <a:ext cx="2253704" cy="1521094"/>
        </a:xfrm>
        <a:prstGeom prst="roundRect">
          <a:avLst>
            <a:gd name="adj" fmla="val 10000"/>
          </a:avLst>
        </a:prstGeom>
        <a:solidFill>
          <a:schemeClr val="accent3">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altLang="en-US" sz="1800" kern="1200" dirty="0" smtClean="0">
              <a:solidFill>
                <a:srgbClr val="1D1B16"/>
              </a:solidFill>
              <a:latin typeface="Tw Cen MT" panose="020B0602020104020603" pitchFamily="34" charset="0"/>
            </a:rPr>
            <a:t>Evaluar </a:t>
          </a:r>
          <a:r>
            <a:rPr lang="es-ES_tradnl" altLang="en-US" sz="1800" kern="1200" dirty="0" smtClean="0">
              <a:solidFill>
                <a:srgbClr val="1D1B16"/>
              </a:solidFill>
              <a:latin typeface="Tw Cen MT" panose="020B0602020104020603" pitchFamily="34" charset="0"/>
            </a:rPr>
            <a:t>normas claves en el QRIS y determinar el nivel de estrellas que puede lograrse para su programa</a:t>
          </a:r>
          <a:r>
            <a:rPr lang="en-US" altLang="en-US" sz="1800" kern="1200" dirty="0" smtClean="0">
              <a:solidFill>
                <a:srgbClr val="1D1B16"/>
              </a:solidFill>
              <a:latin typeface="Tw Cen MT" panose="020B0602020104020603" pitchFamily="34" charset="0"/>
            </a:rPr>
            <a:t> </a:t>
          </a:r>
          <a:endParaRPr lang="en-US" sz="1800" b="0" kern="1200" dirty="0">
            <a:solidFill>
              <a:schemeClr val="tx1"/>
            </a:solidFill>
          </a:endParaRPr>
        </a:p>
      </dsp:txBody>
      <dsp:txXfrm>
        <a:off x="237420" y="1680492"/>
        <a:ext cx="2164602" cy="1431992"/>
      </dsp:txXfrm>
    </dsp:sp>
    <dsp:sp modelId="{25D9ABEE-4784-2247-8AA3-9B67C9DF7E1B}">
      <dsp:nvSpPr>
        <dsp:cNvPr id="0" name=""/>
        <dsp:cNvSpPr/>
      </dsp:nvSpPr>
      <dsp:spPr>
        <a:xfrm rot="14951266">
          <a:off x="2956168" y="1549828"/>
          <a:ext cx="1133062" cy="634599"/>
        </a:xfrm>
        <a:prstGeom prst="leftArrow">
          <a:avLst>
            <a:gd name="adj1" fmla="val 60000"/>
            <a:gd name="adj2" fmla="val 50000"/>
          </a:avLst>
        </a:prstGeom>
        <a:solidFill>
          <a:schemeClr val="accent4">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AEB08C33-2388-AE4A-9E87-792F7C5E8063}">
      <dsp:nvSpPr>
        <dsp:cNvPr id="0" name=""/>
        <dsp:cNvSpPr/>
      </dsp:nvSpPr>
      <dsp:spPr>
        <a:xfrm>
          <a:off x="2469845" y="180881"/>
          <a:ext cx="1725582" cy="1662035"/>
        </a:xfrm>
        <a:prstGeom prst="roundRect">
          <a:avLst>
            <a:gd name="adj" fmla="val 10000"/>
          </a:avLst>
        </a:prstGeom>
        <a:solidFill>
          <a:schemeClr val="accent4">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ES" altLang="en-US" sz="1800" kern="1200" dirty="0" smtClean="0">
              <a:solidFill>
                <a:srgbClr val="1D1B16"/>
              </a:solidFill>
              <a:latin typeface="Tw Cen MT" panose="020B0602020104020603" pitchFamily="34" charset="0"/>
            </a:rPr>
            <a:t>Aplicar las técnicas para establecer metas que se ajusten a las necesidades de su programa </a:t>
          </a:r>
          <a:endParaRPr lang="en-US" sz="1600" kern="1200" dirty="0">
            <a:solidFill>
              <a:schemeClr val="tx1"/>
            </a:solidFill>
          </a:endParaRPr>
        </a:p>
      </dsp:txBody>
      <dsp:txXfrm>
        <a:off x="2518524" y="229560"/>
        <a:ext cx="1628224" cy="1564677"/>
      </dsp:txXfrm>
    </dsp:sp>
    <dsp:sp modelId="{1D81189D-EFFE-F443-BACB-4CA60328CD18}">
      <dsp:nvSpPr>
        <dsp:cNvPr id="0" name=""/>
        <dsp:cNvSpPr/>
      </dsp:nvSpPr>
      <dsp:spPr>
        <a:xfrm rot="17977549">
          <a:off x="4535557" y="1484347"/>
          <a:ext cx="1309358" cy="634599"/>
        </a:xfrm>
        <a:prstGeom prst="leftArrow">
          <a:avLst>
            <a:gd name="adj1" fmla="val 60000"/>
            <a:gd name="adj2" fmla="val 50000"/>
          </a:avLst>
        </a:prstGeom>
        <a:solidFill>
          <a:schemeClr val="accent5">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E6A491BB-1345-CD46-AC1D-456C30825200}">
      <dsp:nvSpPr>
        <dsp:cNvPr id="0" name=""/>
        <dsp:cNvSpPr/>
      </dsp:nvSpPr>
      <dsp:spPr>
        <a:xfrm>
          <a:off x="4570121" y="179527"/>
          <a:ext cx="2080724" cy="1664267"/>
        </a:xfrm>
        <a:prstGeom prst="roundRect">
          <a:avLst>
            <a:gd name="adj" fmla="val 10000"/>
          </a:avLst>
        </a:prstGeom>
        <a:solidFill>
          <a:schemeClr val="accent5">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ES" altLang="en-US" sz="1800" kern="1200" dirty="0" smtClean="0">
              <a:solidFill>
                <a:srgbClr val="1D1B16"/>
              </a:solidFill>
              <a:latin typeface="Tw Cen MT" panose="020B0602020104020603" pitchFamily="34" charset="0"/>
            </a:rPr>
            <a:t>Explorar los recursos disponibles para ayudarle a implementar la mejorar de la calidad</a:t>
          </a:r>
          <a:endParaRPr lang="en-US" sz="1800" kern="1200" dirty="0" smtClean="0">
            <a:solidFill>
              <a:schemeClr val="tx1"/>
            </a:solidFill>
          </a:endParaRPr>
        </a:p>
      </dsp:txBody>
      <dsp:txXfrm>
        <a:off x="4618866" y="228272"/>
        <a:ext cx="1983234" cy="1566777"/>
      </dsp:txXfrm>
    </dsp:sp>
    <dsp:sp modelId="{74E0C72A-7703-354C-B9FF-5715AE33FBE9}">
      <dsp:nvSpPr>
        <dsp:cNvPr id="0" name=""/>
        <dsp:cNvSpPr/>
      </dsp:nvSpPr>
      <dsp:spPr>
        <a:xfrm rot="20621899">
          <a:off x="5465235" y="2519562"/>
          <a:ext cx="1571327" cy="634599"/>
        </a:xfrm>
        <a:prstGeom prst="leftArrow">
          <a:avLst>
            <a:gd name="adj1" fmla="val 60000"/>
            <a:gd name="adj2" fmla="val 50000"/>
          </a:avLst>
        </a:prstGeom>
        <a:solidFill>
          <a:schemeClr val="accent6">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60471B75-1F7C-7C4F-8FC3-2E0D09CC56D4}">
      <dsp:nvSpPr>
        <dsp:cNvPr id="0" name=""/>
        <dsp:cNvSpPr/>
      </dsp:nvSpPr>
      <dsp:spPr>
        <a:xfrm>
          <a:off x="6279025" y="2061668"/>
          <a:ext cx="1849511" cy="971272"/>
        </a:xfrm>
        <a:prstGeom prst="roundRect">
          <a:avLst>
            <a:gd name="adj" fmla="val 10000"/>
          </a:avLst>
        </a:prstGeom>
        <a:solidFill>
          <a:schemeClr val="accent6">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ES" altLang="en-US" sz="1800" kern="1200" dirty="0" smtClean="0">
              <a:solidFill>
                <a:srgbClr val="1D1B16"/>
              </a:solidFill>
              <a:latin typeface="Tw Cen MT" panose="020B0602020104020603" pitchFamily="34" charset="0"/>
            </a:rPr>
            <a:t>Cultivar su comunidad de pr</a:t>
          </a:r>
          <a:r>
            <a:rPr lang="es-ES" altLang="en-US" sz="1800" kern="1200" dirty="0" smtClean="0">
              <a:solidFill>
                <a:srgbClr val="1D1B16"/>
              </a:solidFill>
              <a:latin typeface="Tw Cen MT" panose="020B0602020104020603" pitchFamily="34" charset="0"/>
              <a:cs typeface="Times New Roman" panose="02020603050405020304" pitchFamily="18" charset="0"/>
            </a:rPr>
            <a:t>á</a:t>
          </a:r>
          <a:r>
            <a:rPr lang="es-ES" altLang="en-US" sz="1800" kern="1200" dirty="0" smtClean="0">
              <a:solidFill>
                <a:srgbClr val="1D1B16"/>
              </a:solidFill>
              <a:latin typeface="Tw Cen MT" panose="020B0602020104020603" pitchFamily="34" charset="0"/>
            </a:rPr>
            <a:t>ctica</a:t>
          </a:r>
          <a:endParaRPr lang="en-US" sz="1800" kern="1200" dirty="0">
            <a:solidFill>
              <a:schemeClr val="tx1"/>
            </a:solidFill>
          </a:endParaRPr>
        </a:p>
      </dsp:txBody>
      <dsp:txXfrm>
        <a:off x="6307473" y="2090116"/>
        <a:ext cx="1792615" cy="914376"/>
      </dsp:txXfrm>
    </dsp:sp>
    <dsp:sp modelId="{EBFF71E0-1895-CC44-A2C8-608320987AEE}">
      <dsp:nvSpPr>
        <dsp:cNvPr id="0" name=""/>
        <dsp:cNvSpPr/>
      </dsp:nvSpPr>
      <dsp:spPr>
        <a:xfrm rot="778386">
          <a:off x="5498311" y="3620620"/>
          <a:ext cx="2054581" cy="634599"/>
        </a:xfrm>
        <a:prstGeom prst="leftArrow">
          <a:avLst>
            <a:gd name="adj1" fmla="val 60000"/>
            <a:gd name="adj2" fmla="val 50000"/>
          </a:avLst>
        </a:prstGeom>
        <a:solidFill>
          <a:schemeClr val="accent2">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CC15F05E-F6A5-D74F-9BA2-8164D45C7328}">
      <dsp:nvSpPr>
        <dsp:cNvPr id="0" name=""/>
        <dsp:cNvSpPr/>
      </dsp:nvSpPr>
      <dsp:spPr>
        <a:xfrm>
          <a:off x="6266596" y="3405812"/>
          <a:ext cx="2121467" cy="1433610"/>
        </a:xfrm>
        <a:prstGeom prst="roundRect">
          <a:avLst>
            <a:gd name="adj" fmla="val 10000"/>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ES" altLang="en-US" sz="1800" kern="1200" dirty="0" smtClean="0">
              <a:solidFill>
                <a:srgbClr val="1D1B16"/>
              </a:solidFill>
              <a:latin typeface="Tw Cen MT" panose="020B0602020104020603" pitchFamily="34" charset="0"/>
            </a:rPr>
            <a:t>Completar su QIP, compartirlo con el personal y entregarlo al TRI</a:t>
          </a:r>
          <a:endParaRPr lang="en-US" sz="1800" kern="1200" dirty="0">
            <a:solidFill>
              <a:schemeClr val="tx1"/>
            </a:solidFill>
          </a:endParaRPr>
        </a:p>
      </dsp:txBody>
      <dsp:txXfrm>
        <a:off x="6308585" y="3447801"/>
        <a:ext cx="2037489" cy="1349632"/>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endParaRPr lang="en-US" sz="1400" dirty="0"/>
          </a:p>
        </p:txBody>
      </p:sp>
      <p:sp>
        <p:nvSpPr>
          <p:cNvPr id="3" name="Date Placeholder 2"/>
          <p:cNvSpPr>
            <a:spLocks noGrp="1"/>
          </p:cNvSpPr>
          <p:nvPr>
            <p:ph type="dt" sz="quarter" idx="1"/>
          </p:nvPr>
        </p:nvSpPr>
        <p:spPr>
          <a:xfrm>
            <a:off x="3956551" y="0"/>
            <a:ext cx="3026833" cy="464185"/>
          </a:xfrm>
          <a:prstGeom prst="rect">
            <a:avLst/>
          </a:prstGeom>
        </p:spPr>
        <p:txBody>
          <a:bodyPr vert="horz" lIns="92872" tIns="46435" rIns="92872" bIns="46435" rtlCol="0"/>
          <a:lstStyle>
            <a:lvl1pPr algn="r">
              <a:defRPr sz="1200"/>
            </a:lvl1pPr>
          </a:lstStyle>
          <a:p>
            <a:fld id="{611721C1-919B-4CD8-979F-527C4F6E6B4B}" type="datetimeFigureOut">
              <a:rPr lang="en-US" smtClean="0"/>
              <a:pPr/>
              <a:t>8/25/2015</a:t>
            </a:fld>
            <a:endParaRPr lang="en-US"/>
          </a:p>
        </p:txBody>
      </p:sp>
      <p:sp>
        <p:nvSpPr>
          <p:cNvPr id="4" name="Footer Placeholder 3"/>
          <p:cNvSpPr>
            <a:spLocks noGrp="1"/>
          </p:cNvSpPr>
          <p:nvPr>
            <p:ph type="ftr" sz="quarter" idx="2"/>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sz="1400" dirty="0"/>
          </a:p>
        </p:txBody>
      </p:sp>
      <p:sp>
        <p:nvSpPr>
          <p:cNvPr id="5" name="Slide Number Placeholder 4"/>
          <p:cNvSpPr>
            <a:spLocks noGrp="1"/>
          </p:cNvSpPr>
          <p:nvPr>
            <p:ph type="sldNum" sz="quarter" idx="3"/>
          </p:nvPr>
        </p:nvSpPr>
        <p:spPr>
          <a:xfrm>
            <a:off x="3956551" y="8817904"/>
            <a:ext cx="3026833" cy="464185"/>
          </a:xfrm>
          <a:prstGeom prst="rect">
            <a:avLst/>
          </a:prstGeom>
        </p:spPr>
        <p:txBody>
          <a:bodyPr vert="horz" lIns="92872" tIns="46435" rIns="92872" bIns="46435" rtlCol="0" anchor="b"/>
          <a:lstStyle>
            <a:lvl1pPr algn="r">
              <a:defRPr sz="1200"/>
            </a:lvl1pPr>
          </a:lstStyle>
          <a:p>
            <a:fld id="{6D32BB5E-B0C5-4A44-A77B-C77238F5E50A}" type="slidenum">
              <a:rPr lang="en-US" smtClean="0"/>
              <a:pPr/>
              <a:t>‹#›</a:t>
            </a:fld>
            <a:endParaRPr lang="en-US"/>
          </a:p>
        </p:txBody>
      </p:sp>
    </p:spTree>
    <p:extLst>
      <p:ext uri="{BB962C8B-B14F-4D97-AF65-F5344CB8AC3E}">
        <p14:creationId xmlns:p14="http://schemas.microsoft.com/office/powerpoint/2010/main" val="1266437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endParaRPr lang="en-US"/>
          </a:p>
        </p:txBody>
      </p:sp>
      <p:sp>
        <p:nvSpPr>
          <p:cNvPr id="3" name="Date Placeholder 2"/>
          <p:cNvSpPr>
            <a:spLocks noGrp="1"/>
          </p:cNvSpPr>
          <p:nvPr>
            <p:ph type="dt" idx="1"/>
          </p:nvPr>
        </p:nvSpPr>
        <p:spPr>
          <a:xfrm>
            <a:off x="3956551" y="0"/>
            <a:ext cx="3026833" cy="464185"/>
          </a:xfrm>
          <a:prstGeom prst="rect">
            <a:avLst/>
          </a:prstGeom>
        </p:spPr>
        <p:txBody>
          <a:bodyPr vert="horz" lIns="92872" tIns="46435" rIns="92872" bIns="46435" rtlCol="0"/>
          <a:lstStyle>
            <a:lvl1pPr algn="r">
              <a:defRPr sz="1200"/>
            </a:lvl1pPr>
          </a:lstStyle>
          <a:p>
            <a:fld id="{0CAD7CA0-8A39-F048-ADE9-439157D5A4B0}" type="datetimeFigureOut">
              <a:rPr lang="en-US" smtClean="0"/>
              <a:pPr/>
              <a:t>8/25/2015</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872" tIns="46435" rIns="92872" bIns="46435"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872" tIns="46435" rIns="92872" bIns="46435"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a:p>
        </p:txBody>
      </p:sp>
      <p:sp>
        <p:nvSpPr>
          <p:cNvPr id="7" name="Slide Number Placeholder 6"/>
          <p:cNvSpPr>
            <a:spLocks noGrp="1"/>
          </p:cNvSpPr>
          <p:nvPr>
            <p:ph type="sldNum" sz="quarter" idx="5"/>
          </p:nvPr>
        </p:nvSpPr>
        <p:spPr>
          <a:xfrm>
            <a:off x="3956551" y="8817904"/>
            <a:ext cx="3026833" cy="464185"/>
          </a:xfrm>
          <a:prstGeom prst="rect">
            <a:avLst/>
          </a:prstGeom>
        </p:spPr>
        <p:txBody>
          <a:bodyPr vert="horz" lIns="92872" tIns="46435" rIns="92872" bIns="46435" rtlCol="0" anchor="b"/>
          <a:lstStyle>
            <a:lvl1pPr algn="r">
              <a:defRPr sz="1200"/>
            </a:lvl1pPr>
          </a:lstStyle>
          <a:p>
            <a:fld id="{B7FC117F-9C20-5F4F-A638-56BA5BAADFB5}" type="slidenum">
              <a:rPr lang="en-US" smtClean="0"/>
              <a:pPr/>
              <a:t>‹#›</a:t>
            </a:fld>
            <a:endParaRPr lang="en-US"/>
          </a:p>
        </p:txBody>
      </p:sp>
    </p:spTree>
    <p:extLst>
      <p:ext uri="{BB962C8B-B14F-4D97-AF65-F5344CB8AC3E}">
        <p14:creationId xmlns:p14="http://schemas.microsoft.com/office/powerpoint/2010/main" val="3560423826"/>
      </p:ext>
    </p:extLst>
  </p:cSld>
  <p:clrMap bg1="lt1" tx1="dk1" bg2="lt2" tx2="dk2" accent1="accent1" accent2="accent2" accent3="accent3" accent4="accent4" accent5="accent5" accent6="accent6" hlink="hlink" folHlink="folHlink"/>
  <p:notesStyle>
    <a:lvl1pPr marL="0" algn="l" defTabSz="457200" rtl="0" eaLnBrk="1" latinLnBrk="0" hangingPunct="1">
      <a:defRPr sz="1400" kern="1200">
        <a:solidFill>
          <a:schemeClr val="tx1"/>
        </a:solidFill>
        <a:latin typeface="+mn-lt"/>
        <a:ea typeface="+mn-ea"/>
        <a:cs typeface="+mn-cs"/>
      </a:defRPr>
    </a:lvl1pPr>
    <a:lvl2pPr marL="457200" algn="l" defTabSz="457200" rtl="0" eaLnBrk="1" latinLnBrk="0" hangingPunct="1">
      <a:defRPr sz="1400" kern="1200">
        <a:solidFill>
          <a:schemeClr val="tx1"/>
        </a:solidFill>
        <a:latin typeface="+mn-lt"/>
        <a:ea typeface="+mn-ea"/>
        <a:cs typeface="+mn-cs"/>
      </a:defRPr>
    </a:lvl2pPr>
    <a:lvl3pPr marL="914400" algn="l" defTabSz="457200" rtl="0" eaLnBrk="1" latinLnBrk="0" hangingPunct="1">
      <a:defRPr sz="1400" kern="1200">
        <a:solidFill>
          <a:schemeClr val="tx1"/>
        </a:solidFill>
        <a:latin typeface="+mn-lt"/>
        <a:ea typeface="+mn-ea"/>
        <a:cs typeface="+mn-cs"/>
      </a:defRPr>
    </a:lvl3pPr>
    <a:lvl4pPr marL="1371600" algn="l" defTabSz="457200" rtl="0" eaLnBrk="1" latinLnBrk="0" hangingPunct="1">
      <a:defRPr sz="1400" kern="1200">
        <a:solidFill>
          <a:schemeClr val="tx1"/>
        </a:solidFill>
        <a:latin typeface="+mn-lt"/>
        <a:ea typeface="+mn-ea"/>
        <a:cs typeface="+mn-cs"/>
      </a:defRPr>
    </a:lvl4pPr>
    <a:lvl5pPr marL="1828800" algn="l" defTabSz="457200" rtl="0" eaLnBrk="1" latinLnBrk="0" hangingPunct="1">
      <a:defRPr sz="14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Materials:</a:t>
            </a:r>
          </a:p>
          <a:p>
            <a:r>
              <a:rPr lang="en-US" b="1" dirty="0" smtClean="0"/>
              <a:t>All participants should bring their Quality Improvement Plan to the training session.</a:t>
            </a:r>
          </a:p>
          <a:p>
            <a:endParaRPr lang="en-US" dirty="0" smtClean="0"/>
          </a:p>
          <a:p>
            <a:r>
              <a:rPr lang="en-US" b="1" dirty="0" smtClean="0"/>
              <a:t>You will also need an overhead projector and printed transparencies of several pages from the </a:t>
            </a:r>
            <a:r>
              <a:rPr lang="en-US" b="1" dirty="0" err="1" smtClean="0"/>
              <a:t>QIP</a:t>
            </a:r>
            <a:r>
              <a:rPr lang="en-US" b="1" dirty="0" smtClean="0"/>
              <a:t>.</a:t>
            </a:r>
          </a:p>
          <a:p>
            <a:endParaRPr lang="en-US" dirty="0" smtClean="0"/>
          </a:p>
          <a:p>
            <a:r>
              <a:rPr lang="en-US" dirty="0" smtClean="0"/>
              <a:t>Introduce trainers, </a:t>
            </a:r>
          </a:p>
          <a:p>
            <a:r>
              <a:rPr lang="en-US" dirty="0" smtClean="0"/>
              <a:t>Ask participants to introduce themselves</a:t>
            </a:r>
          </a:p>
          <a:p>
            <a:endParaRPr lang="en-US" dirty="0" smtClean="0"/>
          </a:p>
          <a:p>
            <a:r>
              <a:rPr lang="en-US" dirty="0" smtClean="0"/>
              <a:t>Optional: Ice breaker activity chosen by the trainer</a:t>
            </a:r>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p14="http://schemas.microsoft.com/office/powerpoint/2010/main" val="547047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Allow participants time to read the objectives, discuss as needed</a:t>
            </a:r>
            <a:endParaRPr lang="en-US" dirty="0"/>
          </a:p>
        </p:txBody>
      </p:sp>
      <p:sp>
        <p:nvSpPr>
          <p:cNvPr id="4" name="Slide Number Placeholder 3"/>
          <p:cNvSpPr>
            <a:spLocks noGrp="1"/>
          </p:cNvSpPr>
          <p:nvPr>
            <p:ph type="sldNum" sz="quarter" idx="10"/>
          </p:nvPr>
        </p:nvSpPr>
        <p:spPr/>
        <p:txBody>
          <a:bodyPr/>
          <a:lstStyle/>
          <a:p>
            <a:fld id="{E4FD5924-0C17-2140-A7A0-FC7BF1E21BF5}" type="slidenum">
              <a:rPr lang="en-US" smtClean="0">
                <a:solidFill>
                  <a:prstClr val="black"/>
                </a:solidFill>
                <a:latin typeface="Calibri"/>
              </a:rPr>
              <a:pPr/>
              <a:t>2</a:t>
            </a:fld>
            <a:endParaRPr lang="en-US">
              <a:solidFill>
                <a:prstClr val="black"/>
              </a:solidFill>
              <a:latin typeface="Calibri"/>
            </a:endParaRPr>
          </a:p>
        </p:txBody>
      </p:sp>
    </p:spTree>
    <p:extLst>
      <p:ext uri="{BB962C8B-B14F-4D97-AF65-F5344CB8AC3E}">
        <p14:creationId xmlns:p14="http://schemas.microsoft.com/office/powerpoint/2010/main" val="1017050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Reflection activity in dyads</a:t>
            </a:r>
          </a:p>
          <a:p>
            <a:endParaRPr lang="en-US" dirty="0" smtClean="0"/>
          </a:p>
          <a:p>
            <a:endParaRPr lang="en-US"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r>
              <a:rPr lang="en-US" dirty="0" smtClean="0"/>
              <a:t>The approved session proposal reads:</a:t>
            </a:r>
          </a:p>
          <a:p>
            <a:r>
              <a:rPr lang="en-US" dirty="0" smtClean="0"/>
              <a:t>Participants will reflect on their current progress in the QRIS, including their understanding of the </a:t>
            </a:r>
            <a:r>
              <a:rPr lang="en-US" dirty="0" err="1" smtClean="0"/>
              <a:t>QIP</a:t>
            </a:r>
            <a:r>
              <a:rPr lang="en-US" dirty="0" smtClean="0"/>
              <a:t>, the domains, and the overall process.</a:t>
            </a:r>
          </a:p>
          <a:p>
            <a:r>
              <a:rPr lang="en-US" b="1" dirty="0" smtClean="0"/>
              <a:t> </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a:t>
            </a:fld>
            <a:endParaRPr lang="en-US"/>
          </a:p>
        </p:txBody>
      </p:sp>
    </p:spTree>
    <p:extLst>
      <p:ext uri="{BB962C8B-B14F-4D97-AF65-F5344CB8AC3E}">
        <p14:creationId xmlns:p14="http://schemas.microsoft.com/office/powerpoint/2010/main" val="3609698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75365" y="4409757"/>
            <a:ext cx="6601217" cy="4408147"/>
          </a:xfrm>
        </p:spPr>
        <p:txBody>
          <a:bodyPr>
            <a:normAutofit/>
          </a:bodyPr>
          <a:lstStyle/>
          <a:p>
            <a:r>
              <a:rPr lang="en-US" dirty="0" smtClean="0"/>
              <a:t>Matching game – </a:t>
            </a:r>
          </a:p>
          <a:p>
            <a:r>
              <a:rPr lang="en-US" dirty="0" smtClean="0"/>
              <a:t>This is intended to be a matching game to help training participants increase their familiarity with the standards of the QRIS. It is not intended to be competitive – we want to encourage our training participants to collaborate in this game and in their work, even across teams. Encourage teams to help each other out if others get stuck. “Cheating” isn’t in our vocabulary because we want people to work together.</a:t>
            </a:r>
          </a:p>
          <a:p>
            <a:pPr lvl="0"/>
            <a:endParaRPr lang="en-US" dirty="0" smtClean="0"/>
          </a:p>
          <a:p>
            <a:pPr lvl="0"/>
            <a:r>
              <a:rPr lang="en-US" dirty="0" smtClean="0"/>
              <a:t>Give each table group one envelope containing a complete set of domains and standards.</a:t>
            </a:r>
          </a:p>
          <a:p>
            <a:pPr marL="342900" lvl="0" indent="-342900">
              <a:buFont typeface="+mj-lt"/>
              <a:buAutoNum type="arabicPeriod"/>
            </a:pPr>
            <a:r>
              <a:rPr lang="en-US" dirty="0" smtClean="0"/>
              <a:t>Let participants know the purpose of the game, including the collaborative aspect and time limit, if you have set one.</a:t>
            </a:r>
          </a:p>
          <a:p>
            <a:pPr marL="342900" lvl="0" indent="-342900">
              <a:buFont typeface="+mj-lt"/>
              <a:buAutoNum type="arabicPeriod"/>
            </a:pPr>
            <a:r>
              <a:rPr lang="en-US" dirty="0" smtClean="0"/>
              <a:t>Tell participants that their task is to match each standard with the correct domain. Don’t give them any other info – wait for them to ask for help (you might want to mention that you are available to answer questions).</a:t>
            </a:r>
          </a:p>
          <a:p>
            <a:pPr marL="342900" lvl="0" indent="-342900">
              <a:buFont typeface="+mj-lt"/>
              <a:buAutoNum type="arabicPeriod"/>
            </a:pPr>
            <a:r>
              <a:rPr lang="en-US" dirty="0" smtClean="0"/>
              <a:t>If participants need help, try scaffolding techniques instead of immediately giving direct answers.</a:t>
            </a:r>
          </a:p>
          <a:p>
            <a:pPr marL="342900" lvl="0" indent="-342900">
              <a:buFont typeface="+mj-lt"/>
              <a:buAutoNum type="arabicPeriod"/>
            </a:pPr>
            <a:r>
              <a:rPr lang="en-US" dirty="0" smtClean="0"/>
              <a:t>Tell participants to start.</a:t>
            </a:r>
          </a:p>
          <a:p>
            <a:pPr marL="342900" lvl="0" indent="-342900">
              <a:buFont typeface="+mj-lt"/>
              <a:buAutoNum type="arabicPeriod"/>
            </a:pPr>
            <a:r>
              <a:rPr lang="en-US" dirty="0" smtClean="0"/>
              <a:t>When they are finished, or when time runs out, facilitate any spontaneous discussion, then move on to discussion questions.</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4</a:t>
            </a:fld>
            <a:endParaRPr lang="en-US"/>
          </a:p>
        </p:txBody>
      </p:sp>
    </p:spTree>
    <p:extLst>
      <p:ext uri="{BB962C8B-B14F-4D97-AF65-F5344CB8AC3E}">
        <p14:creationId xmlns:p14="http://schemas.microsoft.com/office/powerpoint/2010/main" val="1801153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lvl="0" indent="-342900"/>
            <a:r>
              <a:rPr lang="en-US" dirty="0" smtClean="0"/>
              <a:t>More discussion questions:</a:t>
            </a:r>
          </a:p>
          <a:p>
            <a:pPr marL="342900" lvl="0" indent="-342900">
              <a:buFont typeface="+mj-lt"/>
              <a:buAutoNum type="arabicPeriod"/>
            </a:pPr>
            <a:endParaRPr lang="en-US" dirty="0" smtClean="0"/>
          </a:p>
          <a:p>
            <a:pPr marL="342900" lvl="0" indent="-342900">
              <a:buFont typeface="+mj-lt"/>
              <a:buAutoNum type="arabicPeriod"/>
            </a:pPr>
            <a:r>
              <a:rPr lang="en-US" dirty="0" smtClean="0"/>
              <a:t>Are there any standards that you want to read more completely (in the </a:t>
            </a:r>
            <a:r>
              <a:rPr lang="en-US" dirty="0" err="1" smtClean="0"/>
              <a:t>QIP</a:t>
            </a:r>
            <a:r>
              <a:rPr lang="en-US" dirty="0" smtClean="0"/>
              <a:t>, to see what is required at different star levels, etc.) or discuss?</a:t>
            </a:r>
          </a:p>
          <a:p>
            <a:pPr marL="342900" lvl="0" indent="-342900">
              <a:buFont typeface="+mj-lt"/>
              <a:buAutoNum type="arabicPeriod"/>
            </a:pPr>
            <a:r>
              <a:rPr lang="en-US" dirty="0" smtClean="0"/>
              <a:t>Is there anything that concerns you?</a:t>
            </a:r>
          </a:p>
          <a:p>
            <a:pPr marL="342900" indent="-34290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5</a:t>
            </a:fld>
            <a:endParaRPr lang="en-US"/>
          </a:p>
        </p:txBody>
      </p:sp>
    </p:spTree>
    <p:extLst>
      <p:ext uri="{BB962C8B-B14F-4D97-AF65-F5344CB8AC3E}">
        <p14:creationId xmlns:p14="http://schemas.microsoft.com/office/powerpoint/2010/main" val="1601668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you talk about how to fill out and effectively use the </a:t>
            </a:r>
            <a:r>
              <a:rPr lang="en-US" dirty="0" err="1" smtClean="0"/>
              <a:t>QIP</a:t>
            </a:r>
            <a:r>
              <a:rPr lang="en-US" dirty="0" smtClean="0"/>
              <a:t>, be sure to address a couple of points:</a:t>
            </a:r>
          </a:p>
          <a:p>
            <a:pPr marL="342900" indent="-342900">
              <a:buFont typeface="+mj-lt"/>
              <a:buAutoNum type="arabicPeriod"/>
            </a:pPr>
            <a:r>
              <a:rPr lang="en-US" dirty="0" err="1" smtClean="0"/>
              <a:t>CCR&amp;R</a:t>
            </a:r>
            <a:r>
              <a:rPr lang="en-US" dirty="0" smtClean="0"/>
              <a:t> staff are available to help with technical assistance, but we do not know what support participants might need unless they tell us</a:t>
            </a:r>
          </a:p>
          <a:p>
            <a:pPr marL="342900" indent="-342900">
              <a:buFont typeface="+mj-lt"/>
              <a:buAutoNum type="arabicPeriod"/>
            </a:pPr>
            <a:r>
              <a:rPr lang="en-US" dirty="0" smtClean="0"/>
              <a:t>The bottom portion of each standard can be used to help participants figure out what they need</a:t>
            </a:r>
          </a:p>
          <a:p>
            <a:pPr marL="342900" indent="-342900">
              <a:buFont typeface="+mj-lt"/>
              <a:buAutoNum type="arabicPeriod"/>
            </a:pPr>
            <a:r>
              <a:rPr lang="en-US" dirty="0" smtClean="0"/>
              <a:t>Setting specific goals will help too</a:t>
            </a:r>
          </a:p>
          <a:p>
            <a:pPr marL="342900" indent="-342900">
              <a:buFont typeface="+mj-lt"/>
              <a:buAutoNum type="arabicPeriod"/>
            </a:pPr>
            <a:r>
              <a:rPr lang="en-US" dirty="0" smtClean="0"/>
              <a:t>SMART goal setting is coming up after two more slides</a:t>
            </a:r>
          </a:p>
        </p:txBody>
      </p:sp>
      <p:sp>
        <p:nvSpPr>
          <p:cNvPr id="4" name="Slide Number Placeholder 3"/>
          <p:cNvSpPr>
            <a:spLocks noGrp="1"/>
          </p:cNvSpPr>
          <p:nvPr>
            <p:ph type="sldNum" sz="quarter" idx="10"/>
          </p:nvPr>
        </p:nvSpPr>
        <p:spPr/>
        <p:txBody>
          <a:bodyPr/>
          <a:lstStyle/>
          <a:p>
            <a:fld id="{B7FC117F-9C20-5F4F-A638-56BA5BAADFB5}" type="slidenum">
              <a:rPr lang="en-US" smtClean="0"/>
              <a:pPr/>
              <a:t>19</a:t>
            </a:fld>
            <a:endParaRPr lang="en-US"/>
          </a:p>
        </p:txBody>
      </p:sp>
    </p:spTree>
    <p:extLst>
      <p:ext uri="{BB962C8B-B14F-4D97-AF65-F5344CB8AC3E}">
        <p14:creationId xmlns:p14="http://schemas.microsoft.com/office/powerpoint/2010/main" val="1613640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FC117F-9C20-5F4F-A638-56BA5BAADFB5}" type="slidenum">
              <a:rPr lang="en-US" smtClean="0"/>
              <a:pPr/>
              <a:t>22</a:t>
            </a:fld>
            <a:endParaRPr lang="en-US"/>
          </a:p>
        </p:txBody>
      </p:sp>
    </p:spTree>
    <p:extLst>
      <p:ext uri="{BB962C8B-B14F-4D97-AF65-F5344CB8AC3E}">
        <p14:creationId xmlns:p14="http://schemas.microsoft.com/office/powerpoint/2010/main" val="2476365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FC117F-9C20-5F4F-A638-56BA5BAADFB5}" type="slidenum">
              <a:rPr lang="en-US" smtClean="0"/>
              <a:pPr/>
              <a:t>23</a:t>
            </a:fld>
            <a:endParaRPr lang="en-US"/>
          </a:p>
        </p:txBody>
      </p:sp>
    </p:spTree>
    <p:extLst>
      <p:ext uri="{BB962C8B-B14F-4D97-AF65-F5344CB8AC3E}">
        <p14:creationId xmlns:p14="http://schemas.microsoft.com/office/powerpoint/2010/main" val="2875278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FC117F-9C20-5F4F-A638-56BA5BAADFB5}" type="slidenum">
              <a:rPr lang="en-US" smtClean="0"/>
              <a:pPr/>
              <a:t>24</a:t>
            </a:fld>
            <a:endParaRPr lang="en-US"/>
          </a:p>
        </p:txBody>
      </p:sp>
    </p:spTree>
    <p:extLst>
      <p:ext uri="{BB962C8B-B14F-4D97-AF65-F5344CB8AC3E}">
        <p14:creationId xmlns:p14="http://schemas.microsoft.com/office/powerpoint/2010/main" val="3410698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87890" y="4409757"/>
            <a:ext cx="6588691" cy="4684053"/>
          </a:xfrm>
        </p:spPr>
        <p:txBody>
          <a:bodyPr>
            <a:normAutofit/>
          </a:bodyPr>
          <a:lstStyle/>
          <a:p>
            <a:r>
              <a:rPr lang="en-US" dirty="0" smtClean="0"/>
              <a:t>Materials:</a:t>
            </a:r>
          </a:p>
          <a:p>
            <a:r>
              <a:rPr lang="en-US" dirty="0" smtClean="0"/>
              <a:t>Vis-à-vis markers</a:t>
            </a:r>
          </a:p>
          <a:p>
            <a:r>
              <a:rPr lang="en-US" dirty="0" smtClean="0"/>
              <a:t>Transparencies of two-page spread for standards listed on the slide, including LD9</a:t>
            </a:r>
          </a:p>
          <a:p>
            <a:r>
              <a:rPr lang="en-US" b="1" dirty="0" smtClean="0"/>
              <a:t>Overhead projector</a:t>
            </a:r>
          </a:p>
          <a:p>
            <a:endParaRPr lang="en-US" dirty="0" smtClean="0"/>
          </a:p>
          <a:p>
            <a:r>
              <a:rPr lang="en-US" b="1" dirty="0" smtClean="0"/>
              <a:t>Switch from Power Point slide show to transparencies on overhead projector</a:t>
            </a:r>
            <a:r>
              <a:rPr lang="en-US" dirty="0" smtClean="0"/>
              <a:t>.</a:t>
            </a:r>
          </a:p>
          <a:p>
            <a:endParaRPr lang="en-US" dirty="0" smtClean="0"/>
          </a:p>
          <a:p>
            <a:r>
              <a:rPr lang="en-US" dirty="0" smtClean="0"/>
              <a:t>Large group practice and discussion:</a:t>
            </a:r>
          </a:p>
          <a:p>
            <a:pPr>
              <a:buFont typeface="Arial" pitchFamily="34" charset="0"/>
              <a:buChar char="•"/>
            </a:pPr>
            <a:r>
              <a:rPr lang="en-US" dirty="0" smtClean="0"/>
              <a:t>Discuss what participants need to do/learn, etc.</a:t>
            </a:r>
          </a:p>
          <a:p>
            <a:pPr>
              <a:buFont typeface="Arial" pitchFamily="34" charset="0"/>
              <a:buChar char="•"/>
            </a:pPr>
            <a:r>
              <a:rPr lang="en-US" dirty="0" smtClean="0"/>
              <a:t>Set  one or more SMART goals for standard LD9</a:t>
            </a:r>
          </a:p>
          <a:p>
            <a:pPr>
              <a:buFont typeface="Arial" pitchFamily="34" charset="0"/>
              <a:buChar char="•"/>
            </a:pPr>
            <a:endParaRPr lang="en-US" dirty="0" smtClean="0"/>
          </a:p>
          <a:p>
            <a:r>
              <a:rPr lang="en-US" dirty="0" smtClean="0"/>
              <a:t>Small group work:</a:t>
            </a:r>
          </a:p>
          <a:p>
            <a:pPr>
              <a:buFont typeface="Arial" pitchFamily="34" charset="0"/>
              <a:buChar char="•"/>
            </a:pPr>
            <a:r>
              <a:rPr lang="en-US" dirty="0" smtClean="0"/>
              <a:t>In table groups, participants choose one of the standards to work with. </a:t>
            </a:r>
          </a:p>
          <a:p>
            <a:pPr>
              <a:buFont typeface="Arial" pitchFamily="34" charset="0"/>
              <a:buChar char="•"/>
            </a:pPr>
            <a:r>
              <a:rPr lang="en-US" dirty="0" smtClean="0"/>
              <a:t>Each group will complete both </a:t>
            </a:r>
            <a:r>
              <a:rPr lang="en-US" dirty="0" err="1" smtClean="0"/>
              <a:t>QIP</a:t>
            </a:r>
            <a:r>
              <a:rPr lang="en-US" dirty="0" smtClean="0"/>
              <a:t> pages for the standard they choose</a:t>
            </a:r>
          </a:p>
          <a:p>
            <a:pPr>
              <a:buFont typeface="Arial" pitchFamily="34" charset="0"/>
              <a:buChar char="•"/>
            </a:pPr>
            <a:r>
              <a:rPr lang="en-US" dirty="0" smtClean="0"/>
              <a:t>Each group will set goals for the standard they chose, using the SMART technique</a:t>
            </a:r>
          </a:p>
          <a:p>
            <a:pPr>
              <a:buFont typeface="Arial" pitchFamily="34" charset="0"/>
              <a:buChar char="•"/>
            </a:pPr>
            <a:r>
              <a:rPr lang="en-US" dirty="0" smtClean="0"/>
              <a:t>When small groups have completed their work, The trainer will project each group’s standard using the overhead projector</a:t>
            </a:r>
          </a:p>
          <a:p>
            <a:pPr>
              <a:buFont typeface="Arial" pitchFamily="34" charset="0"/>
              <a:buChar char="•"/>
            </a:pPr>
            <a:r>
              <a:rPr lang="en-US" dirty="0" smtClean="0"/>
              <a:t>Trainer will facilitate discussion of each group’s goals, including what goals other participants might need to set for each standard</a:t>
            </a:r>
          </a:p>
          <a:p>
            <a:pPr>
              <a:buFont typeface="Arial" pitchFamily="34" charset="0"/>
              <a:buChar char="•"/>
            </a:pPr>
            <a:endParaRPr lang="en-US" dirty="0" smtClean="0"/>
          </a:p>
          <a:p>
            <a:r>
              <a:rPr lang="en-US" b="1" dirty="0" smtClean="0"/>
              <a:t>After discussion of all groups’ work, return to slide presentation</a:t>
            </a:r>
            <a:r>
              <a:rPr lang="en-US" dirty="0" smtClean="0"/>
              <a:t>.</a:t>
            </a:r>
          </a:p>
        </p:txBody>
      </p:sp>
      <p:sp>
        <p:nvSpPr>
          <p:cNvPr id="4" name="Slide Number Placeholder 3"/>
          <p:cNvSpPr>
            <a:spLocks noGrp="1"/>
          </p:cNvSpPr>
          <p:nvPr>
            <p:ph type="sldNum" sz="quarter" idx="10"/>
          </p:nvPr>
        </p:nvSpPr>
        <p:spPr/>
        <p:txBody>
          <a:bodyPr/>
          <a:lstStyle/>
          <a:p>
            <a:fld id="{B7FC117F-9C20-5F4F-A638-56BA5BAADFB5}" type="slidenum">
              <a:rPr lang="en-US" smtClean="0"/>
              <a:pPr/>
              <a:t>25</a:t>
            </a:fld>
            <a:endParaRPr lang="en-US"/>
          </a:p>
        </p:txBody>
      </p:sp>
    </p:spTree>
    <p:extLst>
      <p:ext uri="{BB962C8B-B14F-4D97-AF65-F5344CB8AC3E}">
        <p14:creationId xmlns:p14="http://schemas.microsoft.com/office/powerpoint/2010/main" val="2848518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meant as a general follow-up discussion of the standards that were completed in the small group work time. In this discussion, tie together the SMART goal setting technique, the participants’ goals for meeting the standard, and the availability of technical assistance and other resources.</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26</a:t>
            </a:fld>
            <a:endParaRPr lang="en-US"/>
          </a:p>
        </p:txBody>
      </p:sp>
    </p:spTree>
    <p:extLst>
      <p:ext uri="{BB962C8B-B14F-4D97-AF65-F5344CB8AC3E}">
        <p14:creationId xmlns:p14="http://schemas.microsoft.com/office/powerpoint/2010/main" val="917623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Facilitate a discussion of how the participants would like to work together going forward. Examples:</a:t>
            </a:r>
          </a:p>
          <a:p>
            <a:pPr>
              <a:buFont typeface="Arial" pitchFamily="34" charset="0"/>
              <a:buChar char="•"/>
            </a:pPr>
            <a:r>
              <a:rPr lang="en-US" dirty="0" smtClean="0"/>
              <a:t>Exchange contact info</a:t>
            </a:r>
          </a:p>
          <a:p>
            <a:pPr>
              <a:buFont typeface="Arial" pitchFamily="34" charset="0"/>
              <a:buChar char="•"/>
            </a:pPr>
            <a:r>
              <a:rPr lang="en-US" dirty="0" smtClean="0"/>
              <a:t>Agree to meet to work together (at </a:t>
            </a:r>
            <a:r>
              <a:rPr lang="en-US" dirty="0" err="1" smtClean="0"/>
              <a:t>CCR&amp;R</a:t>
            </a:r>
            <a:r>
              <a:rPr lang="en-US" dirty="0" smtClean="0"/>
              <a:t> office or elsewhere)</a:t>
            </a:r>
          </a:p>
          <a:p>
            <a:pPr>
              <a:buFont typeface="Arial" pitchFamily="34" charset="0"/>
              <a:buChar char="•"/>
            </a:pPr>
            <a:r>
              <a:rPr lang="en-US" dirty="0" smtClean="0"/>
              <a:t>Agree to check in with each other</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27</a:t>
            </a:fld>
            <a:endParaRPr lang="en-US"/>
          </a:p>
        </p:txBody>
      </p:sp>
    </p:spTree>
    <p:extLst>
      <p:ext uri="{BB962C8B-B14F-4D97-AF65-F5344CB8AC3E}">
        <p14:creationId xmlns:p14="http://schemas.microsoft.com/office/powerpoint/2010/main" val="2425849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“Distance learning portion” handout</a:t>
            </a:r>
          </a:p>
          <a:p>
            <a:endParaRPr lang="en-US" dirty="0" smtClean="0"/>
          </a:p>
          <a:p>
            <a:r>
              <a:rPr lang="en-US" dirty="0" smtClean="0"/>
              <a:t>Discussion of expectations for the distance learning portion of the class</a:t>
            </a:r>
          </a:p>
        </p:txBody>
      </p:sp>
      <p:sp>
        <p:nvSpPr>
          <p:cNvPr id="4" name="Slide Number Placeholder 3"/>
          <p:cNvSpPr>
            <a:spLocks noGrp="1"/>
          </p:cNvSpPr>
          <p:nvPr>
            <p:ph type="sldNum" sz="quarter" idx="10"/>
          </p:nvPr>
        </p:nvSpPr>
        <p:spPr/>
        <p:txBody>
          <a:bodyPr/>
          <a:lstStyle/>
          <a:p>
            <a:fld id="{B7FC117F-9C20-5F4F-A638-56BA5BAADFB5}" type="slidenum">
              <a:rPr lang="en-US" smtClean="0"/>
              <a:pPr/>
              <a:t>28</a:t>
            </a:fld>
            <a:endParaRPr lang="en-US"/>
          </a:p>
        </p:txBody>
      </p:sp>
    </p:spTree>
    <p:extLst>
      <p:ext uri="{BB962C8B-B14F-4D97-AF65-F5344CB8AC3E}">
        <p14:creationId xmlns:p14="http://schemas.microsoft.com/office/powerpoint/2010/main" val="25464306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Registration forms for Portfolio Completion classes</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29</a:t>
            </a:fld>
            <a:endParaRPr lang="en-US"/>
          </a:p>
        </p:txBody>
      </p:sp>
    </p:spTree>
    <p:extLst>
      <p:ext uri="{BB962C8B-B14F-4D97-AF65-F5344CB8AC3E}">
        <p14:creationId xmlns:p14="http://schemas.microsoft.com/office/powerpoint/2010/main" val="1718404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30</a:t>
            </a:fld>
            <a:endParaRPr lang="en-US">
              <a:solidFill>
                <a:prstClr val="black"/>
              </a:solidFill>
              <a:latin typeface="Calibri"/>
            </a:endParaRPr>
          </a:p>
        </p:txBody>
      </p:sp>
    </p:spTree>
    <p:extLst>
      <p:ext uri="{BB962C8B-B14F-4D97-AF65-F5344CB8AC3E}">
        <p14:creationId xmlns:p14="http://schemas.microsoft.com/office/powerpoint/2010/main" val="2008314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31</a:t>
            </a:fld>
            <a:endParaRPr lang="en-US">
              <a:solidFill>
                <a:prstClr val="black"/>
              </a:solidFill>
              <a:latin typeface="Calibri"/>
            </a:endParaRPr>
          </a:p>
        </p:txBody>
      </p:sp>
    </p:spTree>
    <p:extLst>
      <p:ext uri="{BB962C8B-B14F-4D97-AF65-F5344CB8AC3E}">
        <p14:creationId xmlns:p14="http://schemas.microsoft.com/office/powerpoint/2010/main" val="1866865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1355917-9D38-46A0-BA7E-0D12B5533568}" type="datetime1">
              <a:rPr lang="en-US" smtClean="0">
                <a:latin typeface="Tw Cen MT"/>
              </a:rPr>
              <a:pPr/>
              <a:t>8/25/2015</a:t>
            </a:fld>
            <a:endParaRPr lang="en-US">
              <a:latin typeface="Tw Cen MT"/>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3C6E79"/>
              </a:solidFill>
              <a:latin typeface="Tw Cen MT"/>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180E4DA-F620-7A45-90BE-35F25E5FC9DF}" type="slidenum">
              <a:rPr lang="en-US" smtClean="0">
                <a:solidFill>
                  <a:srgbClr val="3C6E79"/>
                </a:solidFill>
                <a:latin typeface="Tw Cen MT"/>
              </a:rPr>
              <a:pPr/>
              <a:t>‹#›</a:t>
            </a:fld>
            <a:endParaRPr lang="en-US">
              <a:solidFill>
                <a:srgbClr val="3C6E79"/>
              </a:solidFill>
              <a:latin typeface="Tw Cen MT"/>
            </a:endParaRPr>
          </a:p>
        </p:txBody>
      </p:sp>
    </p:spTree>
    <p:extLst>
      <p:ext uri="{BB962C8B-B14F-4D97-AF65-F5344CB8AC3E}">
        <p14:creationId xmlns:p14="http://schemas.microsoft.com/office/powerpoint/2010/main" val="162677863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7ABF454-6E89-40E4-9535-B81C85AF5ED7}" type="datetime1">
              <a:rPr lang="en-US" smtClean="0">
                <a:solidFill>
                  <a:srgbClr val="404037"/>
                </a:solidFill>
                <a:latin typeface="Tw Cen MT"/>
              </a:rPr>
              <a:pPr/>
              <a:t>8/25/2015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8" name="Content Placeholder 7"/>
          <p:cNvSpPr>
            <a:spLocks noGrp="1"/>
          </p:cNvSpPr>
          <p:nvPr>
            <p:ph sz="quarter" idx="1"/>
          </p:nvPr>
        </p:nvSpPr>
        <p:spPr>
          <a:xfrm>
            <a:off x="612648" y="1600200"/>
            <a:ext cx="8153400" cy="4495800"/>
          </a:xfrm>
        </p:spPr>
        <p:txBody>
          <a:bodyPr/>
          <a:lstStyle>
            <a:lvl1pPr>
              <a:buClr>
                <a:schemeClr val="accent1">
                  <a:lumMod val="75000"/>
                </a:schemeClr>
              </a:buClr>
              <a:buSzPct val="10000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3475201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1CFB473-A7A8-41F9-8D0C-AB6748EBDD34}" type="datetime1">
              <a:rPr lang="en-US" smtClean="0">
                <a:solidFill>
                  <a:srgbClr val="404037"/>
                </a:solidFill>
                <a:latin typeface="Tw Cen MT"/>
              </a:rPr>
              <a:pPr/>
              <a:t>8/25/2015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p:txBody>
          <a:bodyPr/>
          <a:lstStyle/>
          <a:p>
            <a:endParaRPr lang="en-US">
              <a:solidFill>
                <a:srgbClr val="404037"/>
              </a:solidFill>
              <a:latin typeface="Tw Cen MT"/>
            </a:endParaRPr>
          </a:p>
        </p:txBody>
      </p:sp>
    </p:spTree>
    <p:extLst>
      <p:ext uri="{BB962C8B-B14F-4D97-AF65-F5344CB8AC3E}">
        <p14:creationId xmlns:p14="http://schemas.microsoft.com/office/powerpoint/2010/main" val="382916255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33CF5D6-ABB6-4C77-85E1-5D1E4CA5ECFC}" type="datetime1">
              <a:rPr lang="en-US" smtClean="0">
                <a:solidFill>
                  <a:srgbClr val="404037"/>
                </a:solidFill>
                <a:latin typeface="Tw Cen MT"/>
              </a:rPr>
              <a:pPr/>
              <a:t>8/25/2015</a:t>
            </a:fld>
            <a:endParaRPr lang="en-US">
              <a:solidFill>
                <a:srgbClr val="404037"/>
              </a:solidFill>
              <a:latin typeface="Tw Cen MT"/>
            </a:endParaRPr>
          </a:p>
        </p:txBody>
      </p:sp>
      <p:sp>
        <p:nvSpPr>
          <p:cNvPr id="10" name="Slide Number Placeholder 9"/>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2" name="Footer Placeholder 11"/>
          <p:cNvSpPr>
            <a:spLocks noGrp="1"/>
          </p:cNvSpPr>
          <p:nvPr>
            <p:ph type="ftr" sz="quarter" idx="17"/>
          </p:nvPr>
        </p:nvSpPr>
        <p:spPr/>
        <p:txBody>
          <a:bodyPr rtlCol="0"/>
          <a:lstStyle/>
          <a:p>
            <a:endParaRPr lang="en-US">
              <a:solidFill>
                <a:srgbClr val="404037"/>
              </a:solidFill>
              <a:latin typeface="Tw Cen MT"/>
            </a:endParaRPr>
          </a:p>
        </p:txBody>
      </p:sp>
    </p:spTree>
    <p:extLst>
      <p:ext uri="{BB962C8B-B14F-4D97-AF65-F5344CB8AC3E}">
        <p14:creationId xmlns:p14="http://schemas.microsoft.com/office/powerpoint/2010/main" val="308647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01AFB067-61A7-44C9-AC36-AE52720F459B}" type="datetime1">
              <a:rPr lang="en-US" smtClean="0">
                <a:solidFill>
                  <a:srgbClr val="404037"/>
                </a:solidFill>
                <a:latin typeface="Tw Cen MT"/>
              </a:rPr>
              <a:pPr/>
              <a:t>8/25/2015</a:t>
            </a:fld>
            <a:endParaRPr lang="en-US">
              <a:solidFill>
                <a:srgbClr val="404037"/>
              </a:solidFill>
              <a:latin typeface="Tw Cen MT"/>
            </a:endParaRPr>
          </a:p>
        </p:txBody>
      </p:sp>
      <p:sp>
        <p:nvSpPr>
          <p:cNvPr id="12" name="Slide Number Placeholder 11"/>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7"/>
          </p:nvPr>
        </p:nvSpPr>
        <p:spPr/>
        <p:txBody>
          <a:bodyPr rtlCol="0"/>
          <a:lstStyle/>
          <a:p>
            <a:endParaRPr lang="en-US">
              <a:solidFill>
                <a:srgbClr val="404037"/>
              </a:solidFill>
              <a:latin typeface="Tw Cen MT"/>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190344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EAEB42-1BFF-44F7-BE37-0A3D231C3207}" type="datetime1">
              <a:rPr lang="en-US" smtClean="0">
                <a:solidFill>
                  <a:srgbClr val="404037"/>
                </a:solidFill>
                <a:latin typeface="Tw Cen MT"/>
              </a:rPr>
              <a:pPr/>
              <a:t>8/25/2015</a:t>
            </a:fld>
            <a:endParaRPr lang="en-US">
              <a:solidFill>
                <a:srgbClr val="404037"/>
              </a:solidFill>
              <a:latin typeface="Tw Cen MT"/>
            </a:endParaRPr>
          </a:p>
        </p:txBody>
      </p:sp>
      <p:sp>
        <p:nvSpPr>
          <p:cNvPr id="4" name="Footer Placeholder 3"/>
          <p:cNvSpPr>
            <a:spLocks noGrp="1"/>
          </p:cNvSpPr>
          <p:nvPr>
            <p:ph type="ftr" sz="quarter" idx="11"/>
          </p:nvPr>
        </p:nvSpPr>
        <p:spPr/>
        <p:txBody>
          <a:bodyPr/>
          <a:lstStyle/>
          <a:p>
            <a:endParaRPr lang="en-US">
              <a:solidFill>
                <a:srgbClr val="404037"/>
              </a:solidFill>
              <a:latin typeface="Tw Cen MT"/>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p14="http://schemas.microsoft.com/office/powerpoint/2010/main" val="1982258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F4AC8A-AA5F-411F-B179-D020530589CD}" type="datetime1">
              <a:rPr lang="en-US" smtClean="0">
                <a:solidFill>
                  <a:srgbClr val="404037"/>
                </a:solidFill>
                <a:latin typeface="Tw Cen MT"/>
              </a:rPr>
              <a:pPr/>
              <a:t>8/25/2015</a:t>
            </a:fld>
            <a:endParaRPr lang="en-US">
              <a:solidFill>
                <a:srgbClr val="404037"/>
              </a:solidFill>
              <a:latin typeface="Tw Cen MT"/>
            </a:endParaRPr>
          </a:p>
        </p:txBody>
      </p:sp>
      <p:sp>
        <p:nvSpPr>
          <p:cNvPr id="3" name="Footer Placeholder 2"/>
          <p:cNvSpPr>
            <a:spLocks noGrp="1"/>
          </p:cNvSpPr>
          <p:nvPr>
            <p:ph type="ftr" sz="quarter" idx="11"/>
          </p:nvPr>
        </p:nvSpPr>
        <p:spPr/>
        <p:txBody>
          <a:bodyPr/>
          <a:lstStyle/>
          <a:p>
            <a:endParaRPr lang="en-US">
              <a:solidFill>
                <a:srgbClr val="404037"/>
              </a:solidFill>
              <a:latin typeface="Tw Cen MT"/>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180E4DA-F620-7A45-90BE-35F25E5FC9DF}" type="slidenum">
              <a:rPr lang="en-US" smtClean="0">
                <a:solidFill>
                  <a:srgbClr val="404037"/>
                </a:solidFill>
                <a:latin typeface="Tw Cen MT"/>
              </a:rPr>
              <a:pPr/>
              <a:t>‹#›</a:t>
            </a:fld>
            <a:endParaRPr lang="en-US">
              <a:solidFill>
                <a:srgbClr val="404037"/>
              </a:solidFill>
              <a:latin typeface="Tw Cen MT"/>
            </a:endParaRPr>
          </a:p>
        </p:txBody>
      </p:sp>
    </p:spTree>
    <p:extLst>
      <p:ext uri="{BB962C8B-B14F-4D97-AF65-F5344CB8AC3E}">
        <p14:creationId xmlns:p14="http://schemas.microsoft.com/office/powerpoint/2010/main" val="1128012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4E2B4F8-3C17-4A85-9E62-D6D790592737}" type="datetime1">
              <a:rPr lang="en-US" smtClean="0">
                <a:solidFill>
                  <a:srgbClr val="404037"/>
                </a:solidFill>
                <a:latin typeface="Tw Cen MT"/>
              </a:rPr>
              <a:pPr/>
              <a:t>8/25/2015</a:t>
            </a:fld>
            <a:endParaRPr lang="en-US">
              <a:solidFill>
                <a:srgbClr val="404037"/>
              </a:solidFill>
              <a:latin typeface="Tw Cen MT"/>
            </a:endParaRPr>
          </a:p>
        </p:txBody>
      </p:sp>
      <p:sp>
        <p:nvSpPr>
          <p:cNvPr id="6" name="Footer Placeholder 5"/>
          <p:cNvSpPr>
            <a:spLocks noGrp="1"/>
          </p:cNvSpPr>
          <p:nvPr>
            <p:ph type="ftr" sz="quarter" idx="11"/>
          </p:nvPr>
        </p:nvSpPr>
        <p:spPr/>
        <p:txBody>
          <a:bodyPr/>
          <a:lstStyle/>
          <a:p>
            <a:endParaRPr lang="en-US">
              <a:solidFill>
                <a:srgbClr val="404037"/>
              </a:solidFill>
              <a:latin typeface="Tw Cen MT"/>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552639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2" name="Date Placeholder 11"/>
          <p:cNvSpPr>
            <a:spLocks noGrp="1"/>
          </p:cNvSpPr>
          <p:nvPr>
            <p:ph type="dt" sz="half" idx="10"/>
          </p:nvPr>
        </p:nvSpPr>
        <p:spPr>
          <a:xfrm>
            <a:off x="6248400" y="6248400"/>
            <a:ext cx="2667000" cy="365125"/>
          </a:xfrm>
        </p:spPr>
        <p:txBody>
          <a:bodyPr rtlCol="0"/>
          <a:lstStyle/>
          <a:p>
            <a:fld id="{D2891336-DBC8-448D-83B8-8BAF8164F949}" type="datetime1">
              <a:rPr lang="en-US" smtClean="0">
                <a:solidFill>
                  <a:srgbClr val="404037"/>
                </a:solidFill>
                <a:latin typeface="Tw Cen MT"/>
              </a:rPr>
              <a:pPr/>
              <a:t>8/25/2015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404037"/>
              </a:solidFill>
              <a:latin typeface="Tw Cen MT"/>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extLst>
      <p:ext uri="{BB962C8B-B14F-4D97-AF65-F5344CB8AC3E}">
        <p14:creationId xmlns:p14="http://schemas.microsoft.com/office/powerpoint/2010/main" val="328482064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0C1163E-D5E5-4790-B7A9-8E72DC23AD8B}" type="datetime1">
              <a:rPr lang="en-US" smtClean="0">
                <a:solidFill>
                  <a:srgbClr val="404037"/>
                </a:solidFill>
                <a:latin typeface="Tw Cen MT"/>
              </a:rPr>
              <a:pPr/>
              <a:t>8/25/2015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p14="http://schemas.microsoft.com/office/powerpoint/2010/main" val="4279900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9728887A-44B8-4C8A-A148-31E44D53BCAB}" type="datetime1">
              <a:rPr lang="en-US" smtClean="0">
                <a:solidFill>
                  <a:srgbClr val="404037"/>
                </a:solidFill>
                <a:latin typeface="Tw Cen MT"/>
              </a:rPr>
              <a:pPr/>
              <a:t>8/25/2015</a:t>
            </a:fld>
            <a:endParaRPr lang="en-US">
              <a:solidFill>
                <a:srgbClr val="404037"/>
              </a:solidFill>
              <a:latin typeface="Tw Cen MT"/>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404037"/>
              </a:solidFill>
              <a:latin typeface="Tw Cen MT"/>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p14="http://schemas.microsoft.com/office/powerpoint/2010/main" val="183372708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C6681A3-5EA4-4506-9180-44DA58DFFC06}" type="datetime1">
              <a:rPr lang="en-US" smtClean="0">
                <a:solidFill>
                  <a:srgbClr val="404037"/>
                </a:solidFill>
                <a:latin typeface="Tw Cen MT"/>
              </a:rPr>
              <a:pPr/>
              <a:t>8/25/2015</a:t>
            </a:fld>
            <a:endParaRPr lang="en-US">
              <a:solidFill>
                <a:srgbClr val="404037"/>
              </a:solidFill>
              <a:latin typeface="Tw Cen MT"/>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04037"/>
              </a:solidFill>
              <a:latin typeface="Tw Cen MT"/>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p14="http://schemas.microsoft.com/office/powerpoint/2010/main" val="3150248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6351" y="869647"/>
            <a:ext cx="8032840" cy="1828800"/>
          </a:xfrm>
        </p:spPr>
        <p:txBody>
          <a:bodyPr>
            <a:normAutofit/>
          </a:bodyPr>
          <a:lstStyle/>
          <a:p>
            <a:r>
              <a:rPr lang="es-ES" sz="3200" dirty="0">
                <a:solidFill>
                  <a:srgbClr val="92B635"/>
                </a:solidFill>
                <a:latin typeface="GeoSlab703 Md BT Medium" charset="0"/>
              </a:rPr>
              <a:t>Completando el Plan de Mejora de la Calidad de su </a:t>
            </a:r>
            <a:r>
              <a:rPr lang="es-ES" sz="3200" dirty="0" smtClean="0">
                <a:solidFill>
                  <a:srgbClr val="92B635"/>
                </a:solidFill>
                <a:latin typeface="GeoSlab703 Md BT Medium" charset="0"/>
              </a:rPr>
              <a:t>programa</a:t>
            </a:r>
            <a:endParaRPr lang="en-US" sz="3200" dirty="0">
              <a:solidFill>
                <a:schemeClr val="accent1"/>
              </a:solidFill>
              <a:latin typeface="GeoSlab703 Md BT Medium"/>
              <a:cs typeface="GeoSlab703 Md BT Medium"/>
            </a:endParaRPr>
          </a:p>
        </p:txBody>
      </p:sp>
      <p:sp>
        <p:nvSpPr>
          <p:cNvPr id="3" name="Subtitle 2"/>
          <p:cNvSpPr>
            <a:spLocks noGrp="1"/>
          </p:cNvSpPr>
          <p:nvPr>
            <p:ph type="subTitle" idx="1"/>
          </p:nvPr>
        </p:nvSpPr>
        <p:spPr>
          <a:xfrm>
            <a:off x="2096104" y="3352798"/>
            <a:ext cx="6705600" cy="2077963"/>
          </a:xfrm>
        </p:spPr>
        <p:txBody>
          <a:bodyPr>
            <a:normAutofit/>
          </a:bodyPr>
          <a:lstStyle/>
          <a:p>
            <a:pPr algn="r"/>
            <a:endParaRPr lang="en-US" sz="2000" dirty="0" smtClean="0"/>
          </a:p>
          <a:p>
            <a:pPr algn="r"/>
            <a:r>
              <a:rPr lang="en-US" sz="2000" dirty="0" smtClean="0"/>
              <a:t>Trainer Name</a:t>
            </a:r>
          </a:p>
          <a:p>
            <a:pPr algn="r"/>
            <a:r>
              <a:rPr lang="en-US" sz="2000" dirty="0" smtClean="0"/>
              <a:t>Date</a:t>
            </a:r>
          </a:p>
          <a:p>
            <a:pPr algn="r"/>
            <a:r>
              <a:rPr lang="en-US" sz="2000" smtClean="0"/>
              <a:t>Agency Name</a:t>
            </a:r>
            <a:endParaRPr lang="en-US" sz="2000" dirty="0" smtClean="0"/>
          </a:p>
        </p:txBody>
      </p:sp>
      <p:sp>
        <p:nvSpPr>
          <p:cNvPr id="4" name="Slide Number Placeholder 3"/>
          <p:cNvSpPr>
            <a:spLocks noGrp="1"/>
          </p:cNvSpPr>
          <p:nvPr>
            <p:ph type="sldNum" sz="quarter" idx="12"/>
          </p:nvPr>
        </p:nvSpPr>
        <p:spPr/>
        <p:txBody>
          <a:bodyPr/>
          <a:lstStyle/>
          <a:p>
            <a:fld id="{9180E4DA-F620-7A45-90BE-35F25E5FC9DF}" type="slidenum">
              <a:rPr lang="en-US" smtClean="0">
                <a:solidFill>
                  <a:srgbClr val="3C6E79"/>
                </a:solidFill>
                <a:latin typeface="Tw Cen MT"/>
              </a:rPr>
              <a:pPr/>
              <a:t>1</a:t>
            </a:fld>
            <a:endParaRPr lang="en-US">
              <a:solidFill>
                <a:srgbClr val="3C6E79"/>
              </a:solidFill>
              <a:latin typeface="Tw Cen MT"/>
            </a:endParaRPr>
          </a:p>
        </p:txBody>
      </p:sp>
    </p:spTree>
    <p:extLst>
      <p:ext uri="{BB962C8B-B14F-4D97-AF65-F5344CB8AC3E}">
        <p14:creationId xmlns:p14="http://schemas.microsoft.com/office/powerpoint/2010/main" val="320653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s-US" altLang="en-US" dirty="0" smtClean="0">
                <a:solidFill>
                  <a:srgbClr val="303029"/>
                </a:solidFill>
              </a:rPr>
              <a:t>Los resultados y objetivos de la sesión</a:t>
            </a:r>
            <a:endParaRPr lang="es-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394021074"/>
              </p:ext>
            </p:extLst>
          </p:nvPr>
        </p:nvGraphicFramePr>
        <p:xfrm>
          <a:off x="377981" y="1558393"/>
          <a:ext cx="8538757" cy="4946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a:t>
            </a:fld>
            <a:endParaRPr lang="en-US">
              <a:latin typeface="Tw Cen MT"/>
            </a:endParaRPr>
          </a:p>
        </p:txBody>
      </p:sp>
    </p:spTree>
    <p:extLst>
      <p:ext uri="{BB962C8B-B14F-4D97-AF65-F5344CB8AC3E}">
        <p14:creationId xmlns:p14="http://schemas.microsoft.com/office/powerpoint/2010/main" val="23037524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ltLang="en-US" dirty="0" smtClean="0">
                <a:solidFill>
                  <a:srgbClr val="303029"/>
                </a:solidFill>
              </a:rPr>
              <a:t>Reflexión</a:t>
            </a:r>
            <a:endParaRPr lang="es-MX"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a:t>
            </a:fld>
            <a:endParaRPr lang="en-US">
              <a:latin typeface="Tw Cen MT"/>
            </a:endParaRPr>
          </a:p>
        </p:txBody>
      </p:sp>
      <p:sp>
        <p:nvSpPr>
          <p:cNvPr id="4" name="Content Placeholder 3"/>
          <p:cNvSpPr>
            <a:spLocks noGrp="1"/>
          </p:cNvSpPr>
          <p:nvPr>
            <p:ph sz="quarter" idx="1"/>
          </p:nvPr>
        </p:nvSpPr>
        <p:spPr/>
        <p:txBody>
          <a:bodyPr>
            <a:noAutofit/>
          </a:bodyPr>
          <a:lstStyle/>
          <a:p>
            <a:pPr>
              <a:spcAft>
                <a:spcPts val="600"/>
              </a:spcAft>
              <a:buClr>
                <a:srgbClr val="FFCB05"/>
              </a:buClr>
              <a:buFont typeface="Wingdings" panose="05000000000000000000" pitchFamily="2" charset="2"/>
              <a:buChar char=""/>
            </a:pPr>
            <a:r>
              <a:rPr lang="es-US" altLang="en-US" sz="2800" dirty="0" smtClean="0">
                <a:solidFill>
                  <a:srgbClr val="1D1B16"/>
                </a:solidFill>
                <a:latin typeface="Tw Cen MT" panose="020B0602020104020603" pitchFamily="34" charset="0"/>
              </a:rPr>
              <a:t>Encuentre a alguien a quien usted no conoce bien. </a:t>
            </a:r>
          </a:p>
          <a:p>
            <a:pPr>
              <a:spcAft>
                <a:spcPts val="600"/>
              </a:spcAft>
              <a:buClr>
                <a:srgbClr val="FFCB05"/>
              </a:buClr>
              <a:buFont typeface="Wingdings" panose="05000000000000000000" pitchFamily="2" charset="2"/>
              <a:buChar char=""/>
            </a:pPr>
            <a:r>
              <a:rPr lang="es-US" altLang="en-US" sz="2800" dirty="0" smtClean="0">
                <a:solidFill>
                  <a:srgbClr val="1D1B16"/>
                </a:solidFill>
                <a:latin typeface="Tw Cen MT" panose="020B0602020104020603" pitchFamily="34" charset="0"/>
              </a:rPr>
              <a:t>Hablen juntos sobre su nivel actual de compresión y progreso del QRIS.</a:t>
            </a:r>
          </a:p>
          <a:p>
            <a:pPr>
              <a:spcAft>
                <a:spcPts val="600"/>
              </a:spcAft>
              <a:buClr>
                <a:srgbClr val="FFCB05"/>
              </a:buClr>
              <a:buFont typeface="Wingdings" panose="05000000000000000000" pitchFamily="2" charset="2"/>
              <a:buChar char=""/>
            </a:pPr>
            <a:r>
              <a:rPr lang="es-US" altLang="en-US" sz="2800" dirty="0" smtClean="0">
                <a:solidFill>
                  <a:srgbClr val="1D1B16"/>
                </a:solidFill>
                <a:latin typeface="Tw Cen MT" panose="020B0602020104020603" pitchFamily="34" charset="0"/>
              </a:rPr>
              <a:t>Por ejemplo:</a:t>
            </a:r>
          </a:p>
          <a:p>
            <a:pPr lvl="1">
              <a:spcAft>
                <a:spcPts val="600"/>
              </a:spcAft>
              <a:buClr>
                <a:srgbClr val="92B635"/>
              </a:buClr>
              <a:buFont typeface="Wingdings 2" panose="05020102010507070707" pitchFamily="18" charset="2"/>
              <a:buChar char=""/>
            </a:pPr>
            <a:r>
              <a:rPr lang="es-US" altLang="en-US" sz="2800" dirty="0" smtClean="0">
                <a:solidFill>
                  <a:srgbClr val="1D1B16"/>
                </a:solidFill>
                <a:latin typeface="Tw Cen MT" panose="020B0602020104020603" pitchFamily="34" charset="0"/>
              </a:rPr>
              <a:t>¿Sabe dónde comenzar?</a:t>
            </a:r>
          </a:p>
          <a:p>
            <a:pPr lvl="1">
              <a:spcAft>
                <a:spcPts val="600"/>
              </a:spcAft>
              <a:buClr>
                <a:srgbClr val="92B635"/>
              </a:buClr>
              <a:buFont typeface="Wingdings 2" panose="05020102010507070707" pitchFamily="18" charset="2"/>
              <a:buChar char=""/>
            </a:pPr>
            <a:r>
              <a:rPr lang="es-US" altLang="en-US" sz="2800" dirty="0" smtClean="0">
                <a:solidFill>
                  <a:srgbClr val="1D1B16"/>
                </a:solidFill>
                <a:latin typeface="Tw Cen MT" panose="020B0602020104020603" pitchFamily="34" charset="0"/>
              </a:rPr>
              <a:t>¿Se siente segura o abrumada?</a:t>
            </a:r>
          </a:p>
          <a:p>
            <a:pPr lvl="1">
              <a:spcAft>
                <a:spcPts val="600"/>
              </a:spcAft>
              <a:buClr>
                <a:srgbClr val="92B635"/>
              </a:buClr>
              <a:buFont typeface="Wingdings 2" panose="05020102010507070707" pitchFamily="18" charset="2"/>
              <a:buChar char=""/>
            </a:pPr>
            <a:r>
              <a:rPr lang="es-US" altLang="en-US" sz="2800" dirty="0" smtClean="0">
                <a:solidFill>
                  <a:srgbClr val="1D1B16"/>
                </a:solidFill>
                <a:latin typeface="Tw Cen MT" panose="020B0602020104020603" pitchFamily="34" charset="0"/>
              </a:rPr>
              <a:t>¿Siente que tiene tiempo para ello?</a:t>
            </a:r>
          </a:p>
          <a:p>
            <a:pPr lvl="1">
              <a:spcAft>
                <a:spcPts val="600"/>
              </a:spcAft>
              <a:buClr>
                <a:srgbClr val="92B635"/>
              </a:buClr>
              <a:buFont typeface="Wingdings 2" panose="05020102010507070707" pitchFamily="18" charset="2"/>
              <a:buChar char=""/>
            </a:pPr>
            <a:r>
              <a:rPr lang="es-US" altLang="en-US" sz="2800" dirty="0" smtClean="0">
                <a:solidFill>
                  <a:srgbClr val="1D1B16"/>
                </a:solidFill>
                <a:latin typeface="Tw Cen MT" panose="020B0602020104020603" pitchFamily="34" charset="0"/>
              </a:rPr>
              <a:t>¿Sabe cuál es el siguiente paso a seguir?</a:t>
            </a:r>
            <a:endParaRPr lang="es-US" altLang="en-US" sz="2800" dirty="0">
              <a:solidFill>
                <a:srgbClr val="1D1B16"/>
              </a:solidFill>
              <a:latin typeface="Tw Cen MT" panose="020B0602020104020603"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303029"/>
                </a:solidFill>
              </a:rPr>
              <a:t>Conociendo las normas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4</a:t>
            </a:fld>
            <a:endParaRPr lang="en-US">
              <a:latin typeface="Tw Cen MT"/>
            </a:endParaRPr>
          </a:p>
        </p:txBody>
      </p:sp>
      <p:sp>
        <p:nvSpPr>
          <p:cNvPr id="4" name="Content Placeholder 3"/>
          <p:cNvSpPr>
            <a:spLocks noGrp="1"/>
          </p:cNvSpPr>
          <p:nvPr>
            <p:ph sz="quarter" idx="1"/>
          </p:nvPr>
        </p:nvSpPr>
        <p:spPr/>
        <p:txBody>
          <a:bodyPr/>
          <a:lstStyle/>
          <a:p>
            <a:pPr>
              <a:spcAft>
                <a:spcPts val="1425"/>
              </a:spcAft>
              <a:buClr>
                <a:srgbClr val="FFCB05"/>
              </a:buClr>
              <a:buFont typeface="Wingdings" panose="05000000000000000000" pitchFamily="2" charset="2"/>
              <a:buChar char=""/>
            </a:pPr>
            <a:r>
              <a:rPr lang="es-ES" altLang="en-US" dirty="0">
                <a:solidFill>
                  <a:srgbClr val="1D1B16"/>
                </a:solidFill>
                <a:latin typeface="Tw Cen MT" panose="020B0602020104020603" pitchFamily="34" charset="0"/>
              </a:rPr>
              <a:t>Encuentre los dominios y las normas </a:t>
            </a:r>
            <a:r>
              <a:rPr lang="es-ES" altLang="en-US" dirty="0" smtClean="0">
                <a:solidFill>
                  <a:srgbClr val="1D1B16"/>
                </a:solidFill>
                <a:latin typeface="Tw Cen MT" panose="020B0602020104020603" pitchFamily="34" charset="0"/>
              </a:rPr>
              <a:t>que están colocados </a:t>
            </a:r>
            <a:r>
              <a:rPr lang="es-ES" altLang="en-US" dirty="0">
                <a:solidFill>
                  <a:srgbClr val="1D1B16"/>
                </a:solidFill>
                <a:latin typeface="Tw Cen MT" panose="020B0602020104020603" pitchFamily="34" charset="0"/>
              </a:rPr>
              <a:t>en un sobre sobre su mesa.</a:t>
            </a:r>
          </a:p>
          <a:p>
            <a:pPr>
              <a:spcAft>
                <a:spcPts val="1425"/>
              </a:spcAft>
              <a:buClr>
                <a:srgbClr val="FFCB05"/>
              </a:buClr>
              <a:buFont typeface="Wingdings" panose="05000000000000000000" pitchFamily="2" charset="2"/>
              <a:buChar char=""/>
            </a:pPr>
            <a:r>
              <a:rPr lang="es-ES" altLang="en-US" dirty="0">
                <a:solidFill>
                  <a:srgbClr val="1D1B16"/>
                </a:solidFill>
                <a:latin typeface="Tw Cen MT" panose="020B0602020104020603" pitchFamily="34" charset="0"/>
              </a:rPr>
              <a:t>Trabajen juntos en equipo.</a:t>
            </a:r>
          </a:p>
          <a:p>
            <a:pPr>
              <a:spcAft>
                <a:spcPts val="1425"/>
              </a:spcAft>
              <a:buClr>
                <a:srgbClr val="FFCB05"/>
              </a:buClr>
              <a:buFont typeface="Wingdings" panose="05000000000000000000" pitchFamily="2" charset="2"/>
              <a:buChar char=""/>
            </a:pPr>
            <a:r>
              <a:rPr lang="es-ES" altLang="en-US" dirty="0">
                <a:solidFill>
                  <a:srgbClr val="1D1B16"/>
                </a:solidFill>
                <a:latin typeface="Tw Cen MT" panose="020B0602020104020603" pitchFamily="34" charset="0"/>
              </a:rPr>
              <a:t>¿Puede usted agrupar las normas bajo el dominio correcto?</a:t>
            </a:r>
          </a:p>
          <a:p>
            <a:pPr>
              <a:spcAft>
                <a:spcPts val="1425"/>
              </a:spcAft>
              <a:buClr>
                <a:srgbClr val="FFCB05"/>
              </a:buClr>
              <a:buFont typeface="Wingdings" panose="05000000000000000000" pitchFamily="2" charset="2"/>
              <a:buChar char=""/>
            </a:pPr>
            <a:r>
              <a:rPr lang="es-ES" altLang="en-US" dirty="0">
                <a:solidFill>
                  <a:srgbClr val="1D1B16"/>
                </a:solidFill>
                <a:latin typeface="Tw Cen MT" panose="020B0602020104020603" pitchFamily="34" charset="0"/>
              </a:rPr>
              <a:t>Este es un juego de cooperación– ¡diviértanse!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altLang="en-US" dirty="0" smtClean="0">
                <a:solidFill>
                  <a:srgbClr val="303029"/>
                </a:solidFill>
              </a:rPr>
              <a:t>Discusión</a:t>
            </a:r>
            <a:endParaRPr lang="es-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5</a:t>
            </a:fld>
            <a:endParaRPr lang="en-US">
              <a:latin typeface="Tw Cen MT"/>
            </a:endParaRPr>
          </a:p>
        </p:txBody>
      </p:sp>
      <p:sp>
        <p:nvSpPr>
          <p:cNvPr id="4" name="Content Placeholder 3"/>
          <p:cNvSpPr>
            <a:spLocks noGrp="1"/>
          </p:cNvSpPr>
          <p:nvPr>
            <p:ph sz="quarter" idx="1"/>
          </p:nvPr>
        </p:nvSpPr>
        <p:spPr/>
        <p:txBody>
          <a:bodyPr/>
          <a:lstStyle/>
          <a:p>
            <a:pPr>
              <a:spcAft>
                <a:spcPts val="1200"/>
              </a:spcAft>
              <a:buClr>
                <a:srgbClr val="FFCB05"/>
              </a:buClr>
              <a:buFont typeface="Wingdings" panose="05000000000000000000" pitchFamily="2" charset="2"/>
              <a:buChar char=""/>
            </a:pPr>
            <a:r>
              <a:rPr lang="es-US" altLang="en-US" dirty="0" smtClean="0">
                <a:solidFill>
                  <a:srgbClr val="1D1B16"/>
                </a:solidFill>
                <a:latin typeface="Tw Cen MT" panose="020B0602020104020603" pitchFamily="34" charset="0"/>
              </a:rPr>
              <a:t>¿Hay algunas normas que le sorprendieron?</a:t>
            </a:r>
          </a:p>
          <a:p>
            <a:pPr>
              <a:spcAft>
                <a:spcPts val="1200"/>
              </a:spcAft>
              <a:buClr>
                <a:srgbClr val="FFCB05"/>
              </a:buClr>
              <a:buFont typeface="Wingdings" panose="05000000000000000000" pitchFamily="2" charset="2"/>
              <a:buChar char=""/>
            </a:pPr>
            <a:r>
              <a:rPr lang="es-US" altLang="en-US" dirty="0" smtClean="0">
                <a:solidFill>
                  <a:srgbClr val="1D1B16"/>
                </a:solidFill>
                <a:latin typeface="Tw Cen MT" panose="020B0602020104020603" pitchFamily="34" charset="0"/>
              </a:rPr>
              <a:t>¿Con qué cumple actualmente?</a:t>
            </a:r>
          </a:p>
          <a:p>
            <a:pPr>
              <a:spcAft>
                <a:spcPts val="1200"/>
              </a:spcAft>
              <a:buClr>
                <a:srgbClr val="FFCB05"/>
              </a:buClr>
              <a:buFont typeface="Wingdings" panose="05000000000000000000" pitchFamily="2" charset="2"/>
              <a:buChar char=""/>
            </a:pPr>
            <a:r>
              <a:rPr lang="es-US" altLang="en-US" dirty="0" smtClean="0">
                <a:solidFill>
                  <a:srgbClr val="1D1B16"/>
                </a:solidFill>
                <a:latin typeface="Tw Cen MT" panose="020B0602020104020603" pitchFamily="34" charset="0"/>
              </a:rPr>
              <a:t>¿Qué normas parecen más fáciles de cumplir?</a:t>
            </a:r>
          </a:p>
          <a:p>
            <a:pPr>
              <a:spcAft>
                <a:spcPts val="1200"/>
              </a:spcAft>
              <a:buClr>
                <a:srgbClr val="FFCB05"/>
              </a:buClr>
              <a:buFont typeface="Wingdings" panose="05000000000000000000" pitchFamily="2" charset="2"/>
              <a:buChar char=""/>
            </a:pPr>
            <a:r>
              <a:rPr lang="es-US" altLang="en-US" dirty="0" smtClean="0">
                <a:solidFill>
                  <a:srgbClr val="1D1B16"/>
                </a:solidFill>
                <a:latin typeface="Tw Cen MT" panose="020B0602020104020603" pitchFamily="34" charset="0"/>
              </a:rPr>
              <a:t>¿Qué parece más difícil?</a:t>
            </a:r>
            <a:endParaRPr lang="es-US" altLang="en-US" dirty="0">
              <a:solidFill>
                <a:srgbClr val="1D1B16"/>
              </a:solidFill>
              <a:latin typeface="Tw Cen MT" panose="020B0602020104020603"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MX" dirty="0" smtClean="0"/>
              <a:t>Aprendizaje y Desarrollo de los Niños</a:t>
            </a:r>
            <a:endParaRPr lang="es-MX"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6</a:t>
            </a:fld>
            <a:endParaRPr lang="en-US">
              <a:latin typeface="Tw Cen MT"/>
            </a:endParaRPr>
          </a:p>
        </p:txBody>
      </p:sp>
      <p:sp>
        <p:nvSpPr>
          <p:cNvPr id="4" name="Content Placeholder 3"/>
          <p:cNvSpPr>
            <a:spLocks noGrp="1"/>
          </p:cNvSpPr>
          <p:nvPr>
            <p:ph sz="quarter" idx="1"/>
          </p:nvPr>
        </p:nvSpPr>
        <p:spPr/>
        <p:txBody>
          <a:bodyPr/>
          <a:lstStyle/>
          <a:p>
            <a:pPr marL="514350" indent="-514350">
              <a:buClr>
                <a:schemeClr val="accent1">
                  <a:lumMod val="75000"/>
                </a:schemeClr>
              </a:buClr>
              <a:buSzPct val="100000"/>
              <a:buFont typeface="+mj-lt"/>
              <a:buAutoNum type="arabicPeriod"/>
            </a:pPr>
            <a:r>
              <a:rPr lang="es-MX" dirty="0" smtClean="0"/>
              <a:t>El programa está guiado por una declaración escrita de filosofía. </a:t>
            </a:r>
          </a:p>
          <a:p>
            <a:pPr marL="514350" indent="-514350">
              <a:buClr>
                <a:schemeClr val="accent1">
                  <a:lumMod val="75000"/>
                </a:schemeClr>
              </a:buClr>
              <a:buSzPct val="100000"/>
              <a:buFont typeface="+mj-lt"/>
              <a:buAutoNum type="arabicPeriod"/>
            </a:pPr>
            <a:r>
              <a:rPr lang="es-MX" dirty="0" smtClean="0"/>
              <a:t>El programa utiliza un currículo que apoya el aprendizaje y desarrollo de todos los niños. </a:t>
            </a:r>
          </a:p>
          <a:p>
            <a:pPr marL="514350" indent="-514350">
              <a:buClr>
                <a:schemeClr val="accent1">
                  <a:lumMod val="75000"/>
                </a:schemeClr>
              </a:buClr>
              <a:buSzPct val="100000"/>
              <a:buFont typeface="+mj-lt"/>
              <a:buAutoNum type="arabicPeriod"/>
            </a:pPr>
            <a:r>
              <a:rPr lang="es-MX" dirty="0" smtClean="0"/>
              <a:t>El programa proporciona un entorno interior adecuado que apoya el aprendizaje y desarrollo de los niños y es accesible para todos los niños inscritos en el programa. </a:t>
            </a:r>
          </a:p>
          <a:p>
            <a:endParaRPr lang="es-MX"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Aprendizaje y Desarrollo de los Niños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7</a:t>
            </a:fld>
            <a:endParaRPr lang="en-US">
              <a:latin typeface="Tw Cen MT"/>
            </a:endParaRPr>
          </a:p>
        </p:txBody>
      </p:sp>
      <p:sp>
        <p:nvSpPr>
          <p:cNvPr id="4" name="Content Placeholder 3"/>
          <p:cNvSpPr>
            <a:spLocks noGrp="1"/>
          </p:cNvSpPr>
          <p:nvPr>
            <p:ph sz="quarter" idx="1"/>
          </p:nvPr>
        </p:nvSpPr>
        <p:spPr/>
        <p:txBody>
          <a:bodyPr/>
          <a:lstStyle/>
          <a:p>
            <a:pPr marL="514350" indent="-514350">
              <a:buClr>
                <a:schemeClr val="accent1">
                  <a:lumMod val="75000"/>
                </a:schemeClr>
              </a:buClr>
              <a:buSzPct val="100000"/>
              <a:buFont typeface="+mj-lt"/>
              <a:buAutoNum type="arabicPeriod" startAt="4"/>
            </a:pPr>
            <a:r>
              <a:rPr lang="es-MX" dirty="0" smtClean="0"/>
              <a:t>El programa proporciona un mobiliario interior adecuado que apoya el aprendizaje y desarrollo de los niños. </a:t>
            </a:r>
          </a:p>
          <a:p>
            <a:pPr marL="514350" indent="-514350">
              <a:buClr>
                <a:schemeClr val="accent1">
                  <a:lumMod val="75000"/>
                </a:schemeClr>
              </a:buClr>
              <a:buSzPct val="100000"/>
              <a:buFont typeface="+mj-lt"/>
              <a:buAutoNum type="arabicPeriod" startAt="4"/>
            </a:pPr>
            <a:r>
              <a:rPr lang="es-MX" dirty="0" smtClean="0"/>
              <a:t>El programa proporciona un área exterior adecuada y bien mantenida para actividades de motricidad gruesa con equipos. </a:t>
            </a:r>
          </a:p>
          <a:p>
            <a:pPr marL="514350" indent="-514350">
              <a:buClr>
                <a:schemeClr val="accent1">
                  <a:lumMod val="75000"/>
                </a:schemeClr>
              </a:buClr>
              <a:buSzPct val="100000"/>
              <a:buFont typeface="+mj-lt"/>
              <a:buAutoNum type="arabicPeriod" startAt="4"/>
            </a:pPr>
            <a:r>
              <a:rPr lang="es-MX" dirty="0" smtClean="0"/>
              <a:t>El programa utiliza materiales que apoyan el aprendizaje y desarrollo de los niños.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Aprendizaje y Desarrollo de los Niños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8</a:t>
            </a:fld>
            <a:endParaRPr lang="en-US">
              <a:latin typeface="Tw Cen MT"/>
            </a:endParaRPr>
          </a:p>
        </p:txBody>
      </p:sp>
      <p:sp>
        <p:nvSpPr>
          <p:cNvPr id="4" name="Content Placeholder 3"/>
          <p:cNvSpPr>
            <a:spLocks noGrp="1"/>
          </p:cNvSpPr>
          <p:nvPr>
            <p:ph sz="quarter" idx="1"/>
          </p:nvPr>
        </p:nvSpPr>
        <p:spPr/>
        <p:txBody>
          <a:bodyPr>
            <a:normAutofit lnSpcReduction="10000"/>
          </a:bodyPr>
          <a:lstStyle/>
          <a:p>
            <a:pPr marL="514350" indent="-514350">
              <a:buClr>
                <a:schemeClr val="accent1">
                  <a:lumMod val="75000"/>
                </a:schemeClr>
              </a:buClr>
              <a:buSzPct val="100000"/>
              <a:buFont typeface="+mj-lt"/>
              <a:buAutoNum type="arabicPeriod" startAt="7"/>
            </a:pPr>
            <a:r>
              <a:rPr lang="es-MX" dirty="0" smtClean="0"/>
              <a:t>El programa utiliza actividades curriculares planeadas que apoyan el aprendizaje y desarrollo de los niños. </a:t>
            </a:r>
          </a:p>
          <a:p>
            <a:pPr marL="514350" indent="-514350">
              <a:buClr>
                <a:schemeClr val="accent1">
                  <a:lumMod val="75000"/>
                </a:schemeClr>
              </a:buClr>
              <a:buSzPct val="100000"/>
              <a:buFont typeface="+mj-lt"/>
              <a:buAutoNum type="arabicPeriod" startAt="7"/>
            </a:pPr>
            <a:r>
              <a:rPr lang="es-MX" dirty="0" smtClean="0"/>
              <a:t>El programa utiliza rutinas diarias que apoyan el aprendizaje y desarrollo de los niños. </a:t>
            </a:r>
          </a:p>
          <a:p>
            <a:pPr marL="514350" indent="-514350">
              <a:buClr>
                <a:schemeClr val="accent1">
                  <a:lumMod val="75000"/>
                </a:schemeClr>
              </a:buClr>
              <a:buSzPct val="100000"/>
              <a:buFont typeface="+mj-lt"/>
              <a:buAutoNum type="arabicPeriod" startAt="7"/>
            </a:pPr>
            <a:r>
              <a:rPr lang="es-MX" dirty="0" smtClean="0"/>
              <a:t>El programa utiliza información obtenida de exámenes y evaluaciones para medir el aprendizaje y desarrollo de los niños a fin de realizar derivaciones y llevar a cabo la planificación del programa. </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Aprendizaje y Desarrollo de los Niños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9</a:t>
            </a:fld>
            <a:endParaRPr lang="en-US">
              <a:latin typeface="Tw Cen MT"/>
            </a:endParaRPr>
          </a:p>
        </p:txBody>
      </p:sp>
      <p:sp>
        <p:nvSpPr>
          <p:cNvPr id="4" name="Content Placeholder 3"/>
          <p:cNvSpPr>
            <a:spLocks noGrp="1"/>
          </p:cNvSpPr>
          <p:nvPr>
            <p:ph sz="quarter" idx="1"/>
          </p:nvPr>
        </p:nvSpPr>
        <p:spPr/>
        <p:txBody>
          <a:bodyPr>
            <a:normAutofit fontScale="92500" lnSpcReduction="10000"/>
          </a:bodyPr>
          <a:lstStyle/>
          <a:p>
            <a:pPr marL="514350" indent="-514350">
              <a:buClr>
                <a:schemeClr val="accent1">
                  <a:lumMod val="75000"/>
                </a:schemeClr>
              </a:buClr>
              <a:buSzPct val="100000"/>
              <a:buFont typeface="+mj-lt"/>
              <a:buAutoNum type="arabicPeriod" startAt="10"/>
            </a:pPr>
            <a:r>
              <a:rPr lang="es-MX" dirty="0" smtClean="0"/>
              <a:t>El tamaño del grupo, la proporción entre niños y personal, y los patrones de contratación de personal son adecuados para la edad de los niños y afectan de manera positiva al desarrollo, la seguridad y la salud emocional y cognitiva de los mismos. </a:t>
            </a:r>
          </a:p>
          <a:p>
            <a:pPr marL="514350" indent="-514350">
              <a:buClr>
                <a:schemeClr val="accent1">
                  <a:lumMod val="75000"/>
                </a:schemeClr>
              </a:buClr>
              <a:buSzPct val="100000"/>
              <a:buFont typeface="+mj-lt"/>
              <a:buAutoNum type="arabicPeriod" startAt="10"/>
            </a:pPr>
            <a:r>
              <a:rPr lang="es-MX" dirty="0" smtClean="0"/>
              <a:t>El programa facilita y fomenta las interacciones adecuadas entre adultos y niños en las áreas de apoyo social y emocional, organización y manejo del comportamiento de los niños y apoyo de enseñanza. </a:t>
            </a:r>
          </a:p>
          <a:p>
            <a:pPr marL="514350" indent="-514350">
              <a:buClr>
                <a:schemeClr val="accent1">
                  <a:lumMod val="75000"/>
                </a:schemeClr>
              </a:buClr>
              <a:buSzPct val="100000"/>
              <a:buFont typeface="+mj-lt"/>
              <a:buAutoNum type="arabicPeriod" startAt="10"/>
            </a:pPr>
            <a:r>
              <a:rPr lang="es-MX" dirty="0" smtClean="0"/>
              <a:t>El programa facilita y apoya el desarrollo social y emocional positivo de los niños.</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Salud y Seguridad </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10</a:t>
            </a:fld>
            <a:endParaRPr lang="en-US">
              <a:latin typeface="Tw Cen MT"/>
            </a:endParaRPr>
          </a:p>
        </p:txBody>
      </p:sp>
      <p:sp>
        <p:nvSpPr>
          <p:cNvPr id="4" name="Content Placeholder 3"/>
          <p:cNvSpPr>
            <a:spLocks noGrp="1"/>
          </p:cNvSpPr>
          <p:nvPr>
            <p:ph sz="quarter" idx="1"/>
          </p:nvPr>
        </p:nvSpPr>
        <p:spPr/>
        <p:txBody>
          <a:bodyPr/>
          <a:lstStyle/>
          <a:p>
            <a:pPr marL="514350" indent="-514350">
              <a:buClr>
                <a:schemeClr val="accent1">
                  <a:lumMod val="75000"/>
                </a:schemeClr>
              </a:buClr>
              <a:buSzPct val="100000"/>
              <a:buFont typeface="+mj-lt"/>
              <a:buAutoNum type="arabicPeriod"/>
            </a:pPr>
            <a:r>
              <a:rPr lang="es-MX" dirty="0" smtClean="0"/>
              <a:t>Los niños reciben formación y apoyo para manejar de manera independiente las prácticas de salud e higiene. </a:t>
            </a:r>
          </a:p>
          <a:p>
            <a:pPr marL="514350" indent="-514350">
              <a:buClr>
                <a:schemeClr val="accent1">
                  <a:lumMod val="75000"/>
                </a:schemeClr>
              </a:buClr>
              <a:buSzPct val="100000"/>
              <a:buFont typeface="+mj-lt"/>
              <a:buAutoNum type="arabicPeriod"/>
            </a:pPr>
            <a:r>
              <a:rPr lang="es-MX" dirty="0" smtClean="0"/>
              <a:t>Los niños reciben formación y apoyo sobre reglas y expectativas de seguridad. </a:t>
            </a:r>
          </a:p>
          <a:p>
            <a:pPr marL="514350" indent="-514350">
              <a:buClr>
                <a:schemeClr val="accent1">
                  <a:lumMod val="75000"/>
                </a:schemeClr>
              </a:buClr>
              <a:buSzPct val="100000"/>
              <a:buFont typeface="+mj-lt"/>
              <a:buAutoNum type="arabicPeriod"/>
            </a:pPr>
            <a:r>
              <a:rPr lang="es-MX" dirty="0" smtClean="0"/>
              <a:t>Se apoyan y alientan los hábitos alimenticios saludables. </a:t>
            </a:r>
          </a:p>
          <a:p>
            <a:pPr marL="514350" indent="-514350">
              <a:buClr>
                <a:schemeClr val="accent1">
                  <a:lumMod val="75000"/>
                </a:schemeClr>
              </a:buClr>
              <a:buSzPct val="100000"/>
              <a:buFont typeface="+mj-lt"/>
              <a:buAutoNum type="arabicPeriod"/>
            </a:pPr>
            <a:r>
              <a:rPr lang="es-MX" dirty="0" smtClean="0"/>
              <a:t>Se apoya y alienta los hábitos de ejercicio saludables.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Salud y Seguridad </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11</a:t>
            </a:fld>
            <a:endParaRPr lang="en-US">
              <a:latin typeface="Tw Cen MT"/>
            </a:endParaRPr>
          </a:p>
        </p:txBody>
      </p:sp>
      <p:sp>
        <p:nvSpPr>
          <p:cNvPr id="4" name="Content Placeholder 3"/>
          <p:cNvSpPr>
            <a:spLocks noGrp="1"/>
          </p:cNvSpPr>
          <p:nvPr>
            <p:ph sz="quarter" idx="1"/>
          </p:nvPr>
        </p:nvSpPr>
        <p:spPr/>
        <p:txBody>
          <a:bodyPr>
            <a:normAutofit lnSpcReduction="10000"/>
          </a:bodyPr>
          <a:lstStyle/>
          <a:p>
            <a:pPr marL="514350" indent="-514350">
              <a:buClr>
                <a:schemeClr val="accent1">
                  <a:lumMod val="75000"/>
                </a:schemeClr>
              </a:buClr>
              <a:buSzPct val="100000"/>
              <a:buFont typeface="+mj-lt"/>
              <a:buAutoNum type="arabicPeriod" startAt="5"/>
            </a:pPr>
            <a:r>
              <a:rPr lang="es-MX" dirty="0" smtClean="0"/>
              <a:t>El personal del programa colabora con los profesionales de la salud y servicios relacionados a fin de abordar las necesidades individuales de salud de los niños según corresponda. </a:t>
            </a:r>
          </a:p>
          <a:p>
            <a:pPr marL="514350" indent="-514350">
              <a:buClr>
                <a:schemeClr val="accent1">
                  <a:lumMod val="75000"/>
                </a:schemeClr>
              </a:buClr>
              <a:buSzPct val="100000"/>
              <a:buFont typeface="+mj-lt"/>
              <a:buAutoNum type="arabicPeriod" startAt="5"/>
            </a:pPr>
            <a:r>
              <a:rPr lang="es-MX" dirty="0" smtClean="0"/>
              <a:t>El programa utiliza el tiempo que los niños pasan delante de una pantalla de manera adecuada. El tiempo de pantalla incluye todos los medios electrónicos, como televisión, video/DVD, juegos electrónicos, ordenadores, tabletas, smartphones o cualquier otro dispositivo electrónico con pantalla</a:t>
            </a:r>
            <a:r>
              <a:rPr lang="en-US" dirty="0" smtClean="0"/>
              <a:t>.</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Calificaciones del Personal</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12</a:t>
            </a:fld>
            <a:endParaRPr lang="en-US">
              <a:latin typeface="Tw Cen MT"/>
            </a:endParaRPr>
          </a:p>
        </p:txBody>
      </p:sp>
      <p:sp>
        <p:nvSpPr>
          <p:cNvPr id="4" name="Content Placeholder 3"/>
          <p:cNvSpPr>
            <a:spLocks noGrp="1"/>
          </p:cNvSpPr>
          <p:nvPr>
            <p:ph sz="quarter" idx="1"/>
          </p:nvPr>
        </p:nvSpPr>
        <p:spPr/>
        <p:txBody>
          <a:bodyPr/>
          <a:lstStyle/>
          <a:p>
            <a:pPr marL="514350" indent="-514350">
              <a:buClr>
                <a:schemeClr val="accent1">
                  <a:lumMod val="75000"/>
                </a:schemeClr>
              </a:buClr>
              <a:buSzPct val="100000"/>
              <a:buFont typeface="+mj-lt"/>
              <a:buAutoNum type="arabicPeriod"/>
            </a:pPr>
            <a:r>
              <a:rPr lang="es-MX" dirty="0" smtClean="0"/>
              <a:t>El líder del programa está actualmente cualificado en virtud de su educación, capacitación y experiencia. </a:t>
            </a:r>
          </a:p>
          <a:p>
            <a:pPr marL="514350" indent="-514350">
              <a:buClr>
                <a:schemeClr val="accent1">
                  <a:lumMod val="75000"/>
                </a:schemeClr>
              </a:buClr>
              <a:buSzPct val="100000"/>
              <a:buFont typeface="+mj-lt"/>
              <a:buAutoNum type="arabicPeriod"/>
            </a:pPr>
            <a:r>
              <a:rPr lang="es-MX" dirty="0" smtClean="0"/>
              <a:t>(N/A - Esta norma se refiere a profesores principales y profesores, y no es aplicable a Programas de Cuidado Infantil Familiar.) </a:t>
            </a:r>
          </a:p>
          <a:p>
            <a:pPr marL="514350" indent="-514350">
              <a:buClr>
                <a:schemeClr val="accent1">
                  <a:lumMod val="75000"/>
                </a:schemeClr>
              </a:buClr>
              <a:buSzPct val="100000"/>
              <a:buFont typeface="+mj-lt"/>
              <a:buAutoNum type="arabicPeriod"/>
            </a:pPr>
            <a:r>
              <a:rPr lang="es-MX" dirty="0" smtClean="0"/>
              <a:t>Los asistentes II del programa están actualmente cualificados para ocupar sus puestos en virtud de su educación, capacitación y experiencia. </a:t>
            </a:r>
          </a:p>
          <a:p>
            <a:pPr>
              <a:buClr>
                <a:schemeClr val="accent1">
                  <a:lumMod val="75000"/>
                </a:schemeClr>
              </a:buClr>
              <a:buSzPct val="100000"/>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Calificaciones del Personal</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13</a:t>
            </a:fld>
            <a:endParaRPr lang="en-US">
              <a:latin typeface="Tw Cen MT"/>
            </a:endParaRPr>
          </a:p>
        </p:txBody>
      </p:sp>
      <p:sp>
        <p:nvSpPr>
          <p:cNvPr id="4" name="Content Placeholder 3"/>
          <p:cNvSpPr>
            <a:spLocks noGrp="1"/>
          </p:cNvSpPr>
          <p:nvPr>
            <p:ph sz="quarter" idx="1"/>
          </p:nvPr>
        </p:nvSpPr>
        <p:spPr/>
        <p:txBody>
          <a:bodyPr/>
          <a:lstStyle/>
          <a:p>
            <a:pPr marL="514350" indent="-514350">
              <a:buFont typeface="+mj-lt"/>
              <a:buAutoNum type="arabicPeriod" startAt="4"/>
            </a:pPr>
            <a:r>
              <a:rPr lang="es-MX" dirty="0" smtClean="0"/>
              <a:t>El personal del programa continúa el avance de sus conocimientos y habilidades a través de la participación en capacitaciones y/o créditos de cursos universitarios anuales que son parte de un plan de desarrollo profesional que conducirá al logro del Nivel 10 en el Registro de Oregón. </a:t>
            </a:r>
          </a:p>
          <a:p>
            <a:pPr marL="514350" indent="-514350">
              <a:buFont typeface="+mj-lt"/>
              <a:buAutoNum type="arabicPeriod" startAt="4"/>
            </a:pPr>
            <a:r>
              <a:rPr lang="es-MX" dirty="0" smtClean="0"/>
              <a:t>El personal del programa está capacitado en ética, responsabilidad profesional y confidencialidad.</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Asociaciones con Familias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14</a:t>
            </a:fld>
            <a:endParaRPr lang="en-US">
              <a:latin typeface="Tw Cen MT"/>
            </a:endParaRPr>
          </a:p>
        </p:txBody>
      </p:sp>
      <p:sp>
        <p:nvSpPr>
          <p:cNvPr id="4" name="Content Placeholder 3"/>
          <p:cNvSpPr>
            <a:spLocks noGrp="1"/>
          </p:cNvSpPr>
          <p:nvPr>
            <p:ph sz="quarter" idx="1"/>
          </p:nvPr>
        </p:nvSpPr>
        <p:spPr/>
        <p:txBody>
          <a:bodyPr>
            <a:normAutofit/>
          </a:bodyPr>
          <a:lstStyle/>
          <a:p>
            <a:pPr marL="514350" indent="-514350">
              <a:buFont typeface="+mj-lt"/>
              <a:buAutoNum type="arabicPeriod"/>
            </a:pPr>
            <a:r>
              <a:rPr lang="es-MX" dirty="0" smtClean="0"/>
              <a:t>El programa utiliza los comentarios y aportaciones de la familia para guiar la planificación y las decisiones de política. </a:t>
            </a:r>
          </a:p>
          <a:p>
            <a:pPr marL="514350" indent="-514350">
              <a:buFont typeface="+mj-lt"/>
              <a:buAutoNum type="arabicPeriod"/>
            </a:pPr>
            <a:r>
              <a:rPr lang="es-MX" dirty="0" smtClean="0"/>
              <a:t>El programa satisface las necesidades individuales de los niños a través de una comunicación respetuosa y recíproca con las familias.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Asociaciones con Familias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15</a:t>
            </a:fld>
            <a:endParaRPr lang="en-US">
              <a:latin typeface="Tw Cen MT"/>
            </a:endParaRPr>
          </a:p>
        </p:txBody>
      </p:sp>
      <p:sp>
        <p:nvSpPr>
          <p:cNvPr id="4" name="Content Placeholder 3"/>
          <p:cNvSpPr>
            <a:spLocks noGrp="1"/>
          </p:cNvSpPr>
          <p:nvPr>
            <p:ph sz="quarter" idx="1"/>
          </p:nvPr>
        </p:nvSpPr>
        <p:spPr/>
        <p:txBody>
          <a:bodyPr>
            <a:normAutofit/>
          </a:bodyPr>
          <a:lstStyle/>
          <a:p>
            <a:pPr marL="514350" indent="-514350">
              <a:buFont typeface="+mj-lt"/>
              <a:buAutoNum type="arabicPeriod" startAt="3"/>
            </a:pPr>
            <a:r>
              <a:rPr lang="es-MX" dirty="0" smtClean="0"/>
              <a:t>Se alienta a las familias a participar con regularidad y frecuencia en el programa. </a:t>
            </a:r>
          </a:p>
          <a:p>
            <a:pPr marL="514350" indent="-514350">
              <a:buFont typeface="+mj-lt"/>
              <a:buAutoNum type="arabicPeriod" startAt="3"/>
            </a:pPr>
            <a:r>
              <a:rPr lang="es-MX" dirty="0" smtClean="0"/>
              <a:t>El programa proporciona apoyo e información para ayudar a las familias a alcanzar las metas y necesidades de sus niños</a:t>
            </a:r>
            <a:r>
              <a:rPr lang="en-US" dirty="0" smtClean="0"/>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Prácticas Administrativas y Comerciales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16</a:t>
            </a:fld>
            <a:endParaRPr lang="en-US">
              <a:latin typeface="Tw Cen MT"/>
            </a:endParaRPr>
          </a:p>
        </p:txBody>
      </p:sp>
      <p:sp>
        <p:nvSpPr>
          <p:cNvPr id="4" name="Content Placeholder 3"/>
          <p:cNvSpPr>
            <a:spLocks noGrp="1"/>
          </p:cNvSpPr>
          <p:nvPr>
            <p:ph sz="quarter" idx="1"/>
          </p:nvPr>
        </p:nvSpPr>
        <p:spPr/>
        <p:txBody>
          <a:bodyPr/>
          <a:lstStyle/>
          <a:p>
            <a:pPr marL="514350" indent="-514350">
              <a:buFont typeface="+mj-lt"/>
              <a:buAutoNum type="arabicPeriod"/>
            </a:pPr>
            <a:r>
              <a:rPr lang="es-MX" dirty="0" smtClean="0"/>
              <a:t>El programa sigue prácticas, políticas y procedimientos comerciales sólidos que apoyan la sostenibilidad financiera. </a:t>
            </a:r>
          </a:p>
          <a:p>
            <a:pPr marL="514350" indent="-514350">
              <a:buFont typeface="+mj-lt"/>
              <a:buAutoNum type="arabicPeriod"/>
            </a:pPr>
            <a:r>
              <a:rPr lang="es-MX" dirty="0" smtClean="0"/>
              <a:t>En los programas donde haya varios empleados, el programa garantiza un ambiente laboral profesional. (Esta norma no se aplica en programas que no tengan varios empleados).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Prácticas Administrativas y Comerciales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17</a:t>
            </a:fld>
            <a:endParaRPr lang="en-US">
              <a:latin typeface="Tw Cen MT"/>
            </a:endParaRPr>
          </a:p>
        </p:txBody>
      </p:sp>
      <p:sp>
        <p:nvSpPr>
          <p:cNvPr id="4" name="Content Placeholder 3"/>
          <p:cNvSpPr>
            <a:spLocks noGrp="1"/>
          </p:cNvSpPr>
          <p:nvPr>
            <p:ph sz="quarter" idx="1"/>
          </p:nvPr>
        </p:nvSpPr>
        <p:spPr/>
        <p:txBody>
          <a:bodyPr>
            <a:normAutofit/>
          </a:bodyPr>
          <a:lstStyle/>
          <a:p>
            <a:pPr marL="514350" indent="-514350">
              <a:buFont typeface="+mj-lt"/>
              <a:buAutoNum type="arabicPeriod" startAt="3"/>
            </a:pPr>
            <a:r>
              <a:rPr lang="es-MX" dirty="0" smtClean="0"/>
              <a:t>En los programas donde haya múltiples empleados, el personal es evaluado en base a su desempeño. </a:t>
            </a:r>
          </a:p>
          <a:p>
            <a:pPr marL="514350" indent="-514350">
              <a:buFont typeface="+mj-lt"/>
              <a:buAutoNum type="arabicPeriod" startAt="3"/>
            </a:pPr>
            <a:r>
              <a:rPr lang="es-MX" dirty="0" smtClean="0"/>
              <a:t>En los programas donde hayan varios empleados, el programa promueve las relaciones laborales positivas y el profesionalismo. (Esta norma no se aplica en programas que no tengan varios empleados).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Prácticas Administrativas y Comerciales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18</a:t>
            </a:fld>
            <a:endParaRPr lang="en-US">
              <a:latin typeface="Tw Cen MT"/>
            </a:endParaRPr>
          </a:p>
        </p:txBody>
      </p:sp>
      <p:sp>
        <p:nvSpPr>
          <p:cNvPr id="4" name="Content Placeholder 3"/>
          <p:cNvSpPr>
            <a:spLocks noGrp="1"/>
          </p:cNvSpPr>
          <p:nvPr>
            <p:ph sz="quarter" idx="1"/>
          </p:nvPr>
        </p:nvSpPr>
        <p:spPr/>
        <p:txBody>
          <a:bodyPr>
            <a:normAutofit/>
          </a:bodyPr>
          <a:lstStyle/>
          <a:p>
            <a:pPr marL="514350" indent="-514350">
              <a:buFont typeface="+mj-lt"/>
              <a:buAutoNum type="arabicPeriod" startAt="5"/>
            </a:pPr>
            <a:r>
              <a:rPr lang="es-MX" dirty="0" smtClean="0"/>
              <a:t>Se desarrolla y ejecuta un proceso de evaluación exhaustiva del programa anualmente. La evaluación examina las políticas y procedimientos del programa, cuidado y entorno educativo, currículo, y prácticas administrativas y comerciales. </a:t>
            </a:r>
          </a:p>
          <a:p>
            <a:pPr marL="514350" indent="-514350">
              <a:buFont typeface="+mj-lt"/>
              <a:buAutoNum type="arabicPeriod" startAt="5"/>
            </a:pPr>
            <a:r>
              <a:rPr lang="es-MX" dirty="0" smtClean="0"/>
              <a:t>En los programas donde hayan varios empleados, se ofrecen beneficios para alentar la retención.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normAutofit lnSpcReduction="10000"/>
          </a:bodyPr>
          <a:lstStyle/>
          <a:p>
            <a:pPr>
              <a:spcAft>
                <a:spcPts val="1425"/>
              </a:spcAft>
            </a:pPr>
            <a:r>
              <a:rPr lang="es-ES" altLang="en-US" dirty="0">
                <a:solidFill>
                  <a:srgbClr val="313128"/>
                </a:solidFill>
                <a:latin typeface="Tw Cen MT" panose="020B0602020104020603" pitchFamily="34" charset="0"/>
              </a:rPr>
              <a:t>El Plan de Mejora de la Calidad está diseñado para ser un documento dinámico, que evoluciona - utilícelo para guiar su labor de mejora de </a:t>
            </a:r>
            <a:r>
              <a:rPr lang="en-US" altLang="en-US" dirty="0">
                <a:solidFill>
                  <a:srgbClr val="313128"/>
                </a:solidFill>
                <a:latin typeface="Tw Cen MT" panose="020B0602020104020603" pitchFamily="34" charset="0"/>
              </a:rPr>
              <a:t>la </a:t>
            </a:r>
            <a:r>
              <a:rPr lang="es-ES" altLang="en-US" dirty="0">
                <a:solidFill>
                  <a:srgbClr val="313128"/>
                </a:solidFill>
                <a:latin typeface="Tw Cen MT" panose="020B0602020104020603" pitchFamily="34" charset="0"/>
              </a:rPr>
              <a:t>calidad.</a:t>
            </a:r>
          </a:p>
        </p:txBody>
      </p:sp>
      <p:sp>
        <p:nvSpPr>
          <p:cNvPr id="2" name="Title 1"/>
          <p:cNvSpPr>
            <a:spLocks noGrp="1"/>
          </p:cNvSpPr>
          <p:nvPr>
            <p:ph type="title"/>
          </p:nvPr>
        </p:nvSpPr>
        <p:spPr/>
        <p:txBody>
          <a:bodyPr>
            <a:normAutofit/>
          </a:bodyPr>
          <a:lstStyle/>
          <a:p>
            <a:r>
              <a:rPr lang="es-ES" altLang="en-US" dirty="0">
                <a:effectLst>
                  <a:outerShdw blurRad="38100" dist="38100" dir="2700000" algn="tl">
                    <a:srgbClr val="C0C0C0"/>
                  </a:outerShdw>
                </a:effectLst>
                <a:latin typeface="Tw Cen MT" panose="020B0602020104020603" pitchFamily="34" charset="0"/>
              </a:rPr>
              <a:t>Utilizando el QIP </a:t>
            </a:r>
          </a:p>
        </p:txBody>
      </p:sp>
      <p:sp>
        <p:nvSpPr>
          <p:cNvPr id="3" name="Slide Number Placeholder 2"/>
          <p:cNvSpPr>
            <a:spLocks noGrp="1"/>
          </p:cNvSpPr>
          <p:nvPr>
            <p:ph type="sldNum" sz="quarter" idx="11"/>
          </p:nvPr>
        </p:nvSpPr>
        <p:spPr/>
        <p:txBody>
          <a:bodyPr>
            <a:normAutofit/>
          </a:bodyPr>
          <a:lstStyle/>
          <a:p>
            <a:fld id="{9180E4DA-F620-7A45-90BE-35F25E5FC9DF}" type="slidenum">
              <a:rPr lang="en-US" smtClean="0">
                <a:latin typeface="Tw Cen MT"/>
              </a:rPr>
              <a:pPr/>
              <a:t>19</a:t>
            </a:fld>
            <a:endParaRPr lang="en-US">
              <a:latin typeface="Tw Cen M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180E4DA-F620-7A45-90BE-35F25E5FC9DF}" type="slidenum">
              <a:rPr lang="en-US" smtClean="0">
                <a:solidFill>
                  <a:srgbClr val="404037"/>
                </a:solidFill>
                <a:latin typeface="Tw Cen MT"/>
              </a:rPr>
              <a:pPr/>
              <a:t>20</a:t>
            </a:fld>
            <a:endParaRPr lang="en-US">
              <a:solidFill>
                <a:srgbClr val="404037"/>
              </a:solidFill>
              <a:latin typeface="Tw Cen MT"/>
            </a:endParaRPr>
          </a:p>
        </p:txBody>
      </p:sp>
      <p:pic>
        <p:nvPicPr>
          <p:cNvPr id="1026" name="Picture 2"/>
          <p:cNvPicPr>
            <a:picLocks noChangeAspect="1" noChangeArrowheads="1"/>
          </p:cNvPicPr>
          <p:nvPr/>
        </p:nvPicPr>
        <p:blipFill>
          <a:blip r:embed="rId2"/>
          <a:srcRect/>
          <a:stretch>
            <a:fillRect/>
          </a:stretch>
        </p:blipFill>
        <p:spPr bwMode="auto">
          <a:xfrm>
            <a:off x="97604" y="87899"/>
            <a:ext cx="8948792" cy="6682203"/>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180E4DA-F620-7A45-90BE-35F25E5FC9DF}" type="slidenum">
              <a:rPr lang="en-US" smtClean="0">
                <a:solidFill>
                  <a:srgbClr val="404037"/>
                </a:solidFill>
                <a:latin typeface="Tw Cen MT"/>
              </a:rPr>
              <a:pPr/>
              <a:t>21</a:t>
            </a:fld>
            <a:endParaRPr lang="en-US">
              <a:solidFill>
                <a:srgbClr val="404037"/>
              </a:solidFill>
              <a:latin typeface="Tw Cen MT"/>
            </a:endParaRPr>
          </a:p>
        </p:txBody>
      </p:sp>
      <p:pic>
        <p:nvPicPr>
          <p:cNvPr id="2050" name="Picture 2"/>
          <p:cNvPicPr>
            <a:picLocks noChangeAspect="1" noChangeArrowheads="1"/>
          </p:cNvPicPr>
          <p:nvPr/>
        </p:nvPicPr>
        <p:blipFill>
          <a:blip r:embed="rId2"/>
          <a:srcRect/>
          <a:stretch>
            <a:fillRect/>
          </a:stretch>
        </p:blipFill>
        <p:spPr bwMode="auto">
          <a:xfrm>
            <a:off x="185352" y="0"/>
            <a:ext cx="8773296" cy="68580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Content Placeholder 2"/>
          <p:cNvSpPr>
            <a:spLocks noGrp="1"/>
          </p:cNvSpPr>
          <p:nvPr>
            <p:ph type="body" idx="1"/>
          </p:nvPr>
        </p:nvSpPr>
        <p:spPr/>
        <p:txBody>
          <a:bodyPr>
            <a:normAutofit/>
          </a:bodyPr>
          <a:lstStyle/>
          <a:p>
            <a:pPr>
              <a:lnSpc>
                <a:spcPct val="150000"/>
              </a:lnSpc>
            </a:pPr>
            <a:endParaRPr lang="en-US" dirty="0" smtClean="0"/>
          </a:p>
        </p:txBody>
      </p:sp>
      <p:sp>
        <p:nvSpPr>
          <p:cNvPr id="28674" name="Title 1"/>
          <p:cNvSpPr>
            <a:spLocks noGrp="1"/>
          </p:cNvSpPr>
          <p:nvPr>
            <p:ph type="title"/>
          </p:nvPr>
        </p:nvSpPr>
        <p:spPr/>
        <p:txBody>
          <a:bodyPr/>
          <a:lstStyle/>
          <a:p>
            <a:r>
              <a:rPr lang="en-US" altLang="en-US" dirty="0">
                <a:effectLst>
                  <a:outerShdw blurRad="38100" dist="38100" dir="2700000" algn="tl">
                    <a:srgbClr val="C0C0C0"/>
                  </a:outerShdw>
                </a:effectLst>
                <a:latin typeface="Tw Cen MT" panose="020B0602020104020603" pitchFamily="34" charset="0"/>
              </a:rPr>
              <a:t>Estableciendo metas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Content Placeholder 2"/>
          <p:cNvSpPr>
            <a:spLocks noGrp="1"/>
          </p:cNvSpPr>
          <p:nvPr>
            <p:ph idx="1"/>
          </p:nvPr>
        </p:nvSpPr>
        <p:spPr>
          <a:xfrm>
            <a:off x="838201" y="1676400"/>
            <a:ext cx="7239000" cy="4800600"/>
          </a:xfrm>
        </p:spPr>
        <p:txBody>
          <a:bodyPr>
            <a:normAutofit/>
          </a:bodyPr>
          <a:lstStyle/>
          <a:p>
            <a:pPr>
              <a:lnSpc>
                <a:spcPct val="120000"/>
              </a:lnSpc>
              <a:spcAft>
                <a:spcPts val="1800"/>
              </a:spcAft>
              <a:buClr>
                <a:srgbClr val="FFCB05"/>
              </a:buClr>
              <a:buFont typeface="Wingdings 2" panose="05020102010507070707" pitchFamily="18" charset="2"/>
              <a:buChar char=""/>
            </a:pPr>
            <a:r>
              <a:rPr lang="es-ES" altLang="en-US" sz="2800" dirty="0">
                <a:solidFill>
                  <a:srgbClr val="1D1B16"/>
                </a:solidFill>
                <a:latin typeface="Tw Cen MT" panose="020B0602020104020603" pitchFamily="34" charset="0"/>
              </a:rPr>
              <a:t>Exprese sus metas claramente </a:t>
            </a:r>
          </a:p>
          <a:p>
            <a:pPr>
              <a:lnSpc>
                <a:spcPct val="120000"/>
              </a:lnSpc>
              <a:spcAft>
                <a:spcPts val="1800"/>
              </a:spcAft>
              <a:buClr>
                <a:srgbClr val="FFCB05"/>
              </a:buClr>
              <a:buFont typeface="Wingdings 2" panose="05020102010507070707" pitchFamily="18" charset="2"/>
              <a:buChar char=""/>
            </a:pPr>
            <a:r>
              <a:rPr lang="es-ES" altLang="en-US" sz="2800" dirty="0">
                <a:solidFill>
                  <a:srgbClr val="1D1B16"/>
                </a:solidFill>
                <a:latin typeface="Tw Cen MT" panose="020B0602020104020603" pitchFamily="34" charset="0"/>
              </a:rPr>
              <a:t>Identifique las tareas principales necesarias para lograr la meta e identifique quién es responsable de la tarea</a:t>
            </a:r>
          </a:p>
          <a:p>
            <a:pPr>
              <a:lnSpc>
                <a:spcPct val="120000"/>
              </a:lnSpc>
              <a:spcAft>
                <a:spcPts val="1800"/>
              </a:spcAft>
              <a:buClr>
                <a:srgbClr val="FFCB05"/>
              </a:buClr>
              <a:buFont typeface="Wingdings 2" panose="05020102010507070707" pitchFamily="18" charset="2"/>
              <a:buChar char=""/>
            </a:pPr>
            <a:r>
              <a:rPr lang="es-ES" altLang="en-US" sz="2800" dirty="0">
                <a:solidFill>
                  <a:srgbClr val="1D1B16"/>
                </a:solidFill>
                <a:latin typeface="Tw Cen MT" panose="020B0602020104020603" pitchFamily="34" charset="0"/>
              </a:rPr>
              <a:t>Los recursos necesarios para lograr la meta --  ¿Están los recursos enfocados para apoyar sus planes? </a:t>
            </a:r>
          </a:p>
        </p:txBody>
      </p:sp>
      <p:sp>
        <p:nvSpPr>
          <p:cNvPr id="6" name="Title 1"/>
          <p:cNvSpPr>
            <a:spLocks noGrp="1"/>
          </p:cNvSpPr>
          <p:nvPr>
            <p:ph type="title"/>
          </p:nvPr>
        </p:nvSpPr>
        <p:spPr>
          <a:xfrm>
            <a:off x="612648" y="228600"/>
            <a:ext cx="8153400" cy="990600"/>
          </a:xfrm>
        </p:spPr>
        <p:txBody>
          <a:bodyPr/>
          <a:lstStyle/>
          <a:p>
            <a:r>
              <a:rPr lang="en-US" dirty="0">
                <a:solidFill>
                  <a:srgbClr val="303029"/>
                </a:solidFill>
              </a:rPr>
              <a:t>Estableciendo metas</a:t>
            </a:r>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612775" y="1600200"/>
            <a:ext cx="8153400" cy="4716463"/>
          </a:xfrm>
        </p:spPr>
        <p:txBody>
          <a:bodyPr>
            <a:normAutofit fontScale="55000" lnSpcReduction="20000"/>
          </a:bodyPr>
          <a:lstStyle/>
          <a:p>
            <a:pPr>
              <a:lnSpc>
                <a:spcPct val="120000"/>
              </a:lnSpc>
              <a:spcBef>
                <a:spcPts val="500"/>
              </a:spcBef>
              <a:spcAft>
                <a:spcPts val="1800"/>
              </a:spcAft>
              <a:buClr>
                <a:srgbClr val="FFCB05"/>
              </a:buClr>
              <a:buFont typeface="Wingdings 2" panose="05020102010507070707" pitchFamily="18" charset="2"/>
              <a:buChar char=""/>
            </a:pPr>
            <a:r>
              <a:rPr lang="es-ES" altLang="en-US" sz="5400" dirty="0">
                <a:solidFill>
                  <a:srgbClr val="1D1B16"/>
                </a:solidFill>
                <a:latin typeface="Tw Cen MT" panose="020B0602020104020603" pitchFamily="34" charset="0"/>
              </a:rPr>
              <a:t>Establezca las fechas de finalización y los plazos para la implementación</a:t>
            </a:r>
          </a:p>
          <a:p>
            <a:pPr>
              <a:lnSpc>
                <a:spcPct val="120000"/>
              </a:lnSpc>
              <a:spcBef>
                <a:spcPts val="500"/>
              </a:spcBef>
              <a:spcAft>
                <a:spcPts val="1800"/>
              </a:spcAft>
              <a:buClr>
                <a:srgbClr val="FFCB05"/>
              </a:buClr>
              <a:buFont typeface="Wingdings 2" panose="05020102010507070707" pitchFamily="18" charset="2"/>
              <a:buChar char=""/>
            </a:pPr>
            <a:r>
              <a:rPr lang="es-ES" altLang="en-US" sz="5400" dirty="0">
                <a:solidFill>
                  <a:srgbClr val="1D1B16"/>
                </a:solidFill>
                <a:latin typeface="Tw Cen MT" panose="020B0602020104020603" pitchFamily="34" charset="0"/>
              </a:rPr>
              <a:t>Supervise el progreso de su plan de acción </a:t>
            </a:r>
          </a:p>
          <a:p>
            <a:pPr>
              <a:lnSpc>
                <a:spcPct val="120000"/>
              </a:lnSpc>
              <a:spcBef>
                <a:spcPts val="500"/>
              </a:spcBef>
              <a:spcAft>
                <a:spcPts val="1800"/>
              </a:spcAft>
              <a:buClr>
                <a:srgbClr val="FFCB05"/>
              </a:buClr>
              <a:buFont typeface="Wingdings 2" panose="05020102010507070707" pitchFamily="18" charset="2"/>
              <a:buChar char=""/>
            </a:pPr>
            <a:r>
              <a:rPr lang="es-ES" altLang="en-US" sz="5400" dirty="0">
                <a:solidFill>
                  <a:srgbClr val="1D1B16"/>
                </a:solidFill>
                <a:latin typeface="Tw Cen MT" panose="020B0602020104020603" pitchFamily="34" charset="0"/>
              </a:rPr>
              <a:t>Edifique sobre los éxitos de su plan de acción</a:t>
            </a:r>
          </a:p>
          <a:p>
            <a:pPr>
              <a:lnSpc>
                <a:spcPct val="120000"/>
              </a:lnSpc>
              <a:spcBef>
                <a:spcPts val="500"/>
              </a:spcBef>
              <a:spcAft>
                <a:spcPts val="1800"/>
              </a:spcAft>
              <a:buClr>
                <a:srgbClr val="FFCB05"/>
              </a:buClr>
              <a:buFont typeface="Wingdings 2" panose="05020102010507070707" pitchFamily="18" charset="2"/>
              <a:buChar char=""/>
            </a:pPr>
            <a:r>
              <a:rPr lang="es-ES" altLang="en-US" sz="5400" dirty="0">
                <a:solidFill>
                  <a:srgbClr val="1D1B16"/>
                </a:solidFill>
                <a:latin typeface="Tw Cen MT" panose="020B0602020104020603" pitchFamily="34" charset="0"/>
              </a:rPr>
              <a:t>Vuelva a evaluar cuando se presenten obstáculos y contratiempos </a:t>
            </a:r>
          </a:p>
          <a:p>
            <a:pPr marL="0" indent="0">
              <a:spcBef>
                <a:spcPts val="500"/>
              </a:spcBef>
              <a:buClrTx/>
              <a:buSzTx/>
              <a:buNone/>
            </a:pPr>
            <a:r>
              <a:rPr lang="es-ES" altLang="en-US" sz="4200" dirty="0">
                <a:solidFill>
                  <a:srgbClr val="1D1B16"/>
                </a:solidFill>
                <a:latin typeface="Tw Cen MT" panose="020B0602020104020603" pitchFamily="34" charset="0"/>
              </a:rPr>
              <a:t>Cuando sea posible, permita que participen las familias, el personal y otra gente con cuya ayuda usted pueda contar.</a:t>
            </a:r>
          </a:p>
        </p:txBody>
      </p:sp>
      <p:sp>
        <p:nvSpPr>
          <p:cNvPr id="6" name="Title 1"/>
          <p:cNvSpPr>
            <a:spLocks noGrp="1"/>
          </p:cNvSpPr>
          <p:nvPr>
            <p:ph type="title"/>
          </p:nvPr>
        </p:nvSpPr>
        <p:spPr>
          <a:xfrm>
            <a:off x="612648" y="228600"/>
            <a:ext cx="8153400" cy="990600"/>
          </a:xfrm>
        </p:spPr>
        <p:txBody>
          <a:bodyPr/>
          <a:lstStyle/>
          <a:p>
            <a:r>
              <a:rPr lang="en-US" dirty="0">
                <a:solidFill>
                  <a:srgbClr val="303029"/>
                </a:solidFill>
              </a:rPr>
              <a:t>Estableciendo metas</a:t>
            </a:r>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type="body" idx="1"/>
          </p:nvPr>
        </p:nvSpPr>
        <p:spPr>
          <a:xfrm>
            <a:off x="1371600" y="2743200"/>
            <a:ext cx="7696200" cy="1673225"/>
          </a:xfrm>
        </p:spPr>
        <p:txBody>
          <a:bodyPr/>
          <a:lstStyle/>
          <a:p>
            <a:pPr>
              <a:spcAft>
                <a:spcPts val="1425"/>
              </a:spcAft>
            </a:pPr>
            <a:r>
              <a:rPr lang="en-US" altLang="en-US" dirty="0">
                <a:solidFill>
                  <a:srgbClr val="303029"/>
                </a:solidFill>
                <a:latin typeface="Tw Cen MT" panose="020B0602020104020603" pitchFamily="34" charset="0"/>
              </a:rPr>
              <a:t>Grupo Grande – Norma </a:t>
            </a:r>
            <a:r>
              <a:rPr lang="en-US" altLang="en-US" sz="2600" dirty="0">
                <a:solidFill>
                  <a:srgbClr val="303029"/>
                </a:solidFill>
                <a:latin typeface="Tw Cen MT" panose="020B0602020104020603" pitchFamily="34" charset="0"/>
              </a:rPr>
              <a:t>LD9</a:t>
            </a:r>
          </a:p>
          <a:p>
            <a:pPr>
              <a:spcAft>
                <a:spcPts val="1425"/>
              </a:spcAft>
            </a:pPr>
            <a:r>
              <a:rPr lang="en-US" altLang="en-US" dirty="0">
                <a:solidFill>
                  <a:srgbClr val="303029"/>
                </a:solidFill>
                <a:latin typeface="Tw Cen MT" panose="020B0602020104020603" pitchFamily="34" charset="0"/>
              </a:rPr>
              <a:t>Grupos Peque</a:t>
            </a:r>
            <a:r>
              <a:rPr lang="es-ES" altLang="en-US" dirty="0">
                <a:solidFill>
                  <a:srgbClr val="303029"/>
                </a:solidFill>
                <a:latin typeface="Tw Cen MT" panose="020B0602020104020603" pitchFamily="34" charset="0"/>
              </a:rPr>
              <a:t>ñ</a:t>
            </a:r>
            <a:r>
              <a:rPr lang="en-US" altLang="en-US" dirty="0" err="1">
                <a:solidFill>
                  <a:srgbClr val="303029"/>
                </a:solidFill>
                <a:latin typeface="Tw Cen MT" panose="020B0602020104020603" pitchFamily="34" charset="0"/>
              </a:rPr>
              <a:t>os</a:t>
            </a:r>
            <a:r>
              <a:rPr lang="en-US" altLang="en-US" dirty="0">
                <a:solidFill>
                  <a:srgbClr val="303029"/>
                </a:solidFill>
                <a:latin typeface="Tw Cen MT" panose="020B0602020104020603" pitchFamily="34" charset="0"/>
              </a:rPr>
              <a:t> – Normas </a:t>
            </a:r>
            <a:r>
              <a:rPr lang="en-US" altLang="en-US" sz="2600" dirty="0">
                <a:solidFill>
                  <a:srgbClr val="303029"/>
                </a:solidFill>
                <a:latin typeface="Tw Cen MT" panose="020B0602020104020603" pitchFamily="34" charset="0"/>
              </a:rPr>
              <a:t>LD8,  HS1, FP1, AB5</a:t>
            </a:r>
          </a:p>
        </p:txBody>
      </p:sp>
      <p:sp>
        <p:nvSpPr>
          <p:cNvPr id="2" name="Title 1"/>
          <p:cNvSpPr>
            <a:spLocks noGrp="1"/>
          </p:cNvSpPr>
          <p:nvPr>
            <p:ph type="title"/>
          </p:nvPr>
        </p:nvSpPr>
        <p:spPr/>
        <p:txBody>
          <a:bodyPr/>
          <a:lstStyle/>
          <a:p>
            <a:r>
              <a:rPr lang="en-US" altLang="en-US" dirty="0">
                <a:effectLst>
                  <a:outerShdw blurRad="38100" dist="38100" dir="2700000" algn="tl">
                    <a:srgbClr val="C0C0C0"/>
                  </a:outerShdw>
                </a:effectLst>
                <a:latin typeface="Tw Cen MT" panose="020B0602020104020603" pitchFamily="34" charset="0"/>
              </a:rPr>
              <a:t>Pr</a:t>
            </a:r>
            <a:r>
              <a:rPr lang="en-US" altLang="en-US" dirty="0">
                <a:effectLst>
                  <a:outerShdw blurRad="38100" dist="38100" dir="2700000" algn="tl">
                    <a:srgbClr val="C0C0C0"/>
                  </a:outerShdw>
                </a:effectLst>
                <a:cs typeface="Times New Roman" panose="02020603050405020304" pitchFamily="18" charset="0"/>
              </a:rPr>
              <a:t>a</a:t>
            </a:r>
            <a:r>
              <a:rPr lang="en-US" altLang="en-US" dirty="0">
                <a:effectLst>
                  <a:outerShdw blurRad="38100" dist="38100" dir="2700000" algn="tl">
                    <a:srgbClr val="C0C0C0"/>
                  </a:outerShdw>
                </a:effectLst>
                <a:latin typeface="Tw Cen MT" panose="020B0602020104020603" pitchFamily="34" charset="0"/>
              </a:rPr>
              <a:t>ctiquemos</a:t>
            </a:r>
          </a:p>
        </p:txBody>
      </p:sp>
      <p:sp>
        <p:nvSpPr>
          <p:cNvPr id="3" name="Slide Number Placeholder 2"/>
          <p:cNvSpPr>
            <a:spLocks noGrp="1"/>
          </p:cNvSpPr>
          <p:nvPr>
            <p:ph type="sldNum" sz="quarter" idx="11"/>
          </p:nvPr>
        </p:nvSpPr>
        <p:spPr/>
        <p:txBody>
          <a:bodyPr>
            <a:normAutofit/>
          </a:bodyPr>
          <a:lstStyle/>
          <a:p>
            <a:fld id="{9180E4DA-F620-7A45-90BE-35F25E5FC9DF}" type="slidenum">
              <a:rPr lang="en-US" smtClean="0">
                <a:latin typeface="Tw Cen MT"/>
              </a:rPr>
              <a:pPr/>
              <a:t>25</a:t>
            </a:fld>
            <a:endParaRPr lang="en-US">
              <a:latin typeface="Tw Cen M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303029"/>
                </a:solidFill>
              </a:rPr>
              <a:t>Discusi</a:t>
            </a:r>
            <a:r>
              <a:rPr lang="es-ES" altLang="en-US" dirty="0">
                <a:solidFill>
                  <a:srgbClr val="303029"/>
                </a:solidFill>
              </a:rPr>
              <a:t>ó</a:t>
            </a:r>
            <a:r>
              <a:rPr lang="en-US" altLang="en-US" dirty="0">
                <a:solidFill>
                  <a:srgbClr val="303029"/>
                </a:solidFill>
              </a:rPr>
              <a:t>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26</a:t>
            </a:fld>
            <a:endParaRPr lang="en-US">
              <a:latin typeface="Tw Cen MT"/>
            </a:endParaRPr>
          </a:p>
        </p:txBody>
      </p:sp>
      <p:sp>
        <p:nvSpPr>
          <p:cNvPr id="4" name="Content Placeholder 3"/>
          <p:cNvSpPr>
            <a:spLocks noGrp="1"/>
          </p:cNvSpPr>
          <p:nvPr>
            <p:ph sz="quarter" idx="1"/>
          </p:nvPr>
        </p:nvSpPr>
        <p:spPr/>
        <p:txBody>
          <a:bodyPr>
            <a:normAutofit lnSpcReduction="10000"/>
          </a:bodyPr>
          <a:lstStyle/>
          <a:p>
            <a:pPr>
              <a:spcAft>
                <a:spcPts val="1425"/>
              </a:spcAft>
              <a:buClr>
                <a:srgbClr val="FFCB05"/>
              </a:buClr>
              <a:buFont typeface="Wingdings" panose="05000000000000000000" pitchFamily="2" charset="2"/>
              <a:buChar char=""/>
            </a:pPr>
            <a:r>
              <a:rPr lang="es-MX" altLang="en-US" dirty="0" smtClean="0">
                <a:solidFill>
                  <a:srgbClr val="1D1B16"/>
                </a:solidFill>
                <a:latin typeface="Tw Cen MT" panose="020B0602020104020603" pitchFamily="34" charset="0"/>
              </a:rPr>
              <a:t>¿Cómo logrará sus metas? </a:t>
            </a:r>
          </a:p>
          <a:p>
            <a:pPr marL="0" indent="0">
              <a:spcAft>
                <a:spcPts val="1425"/>
              </a:spcAft>
              <a:buClr>
                <a:srgbClr val="FFCB05"/>
              </a:buClr>
              <a:buNone/>
            </a:pPr>
            <a:endParaRPr lang="es-MX" altLang="en-US" dirty="0" smtClean="0">
              <a:solidFill>
                <a:srgbClr val="1D1B16"/>
              </a:solidFill>
              <a:latin typeface="Tw Cen MT" panose="020B0602020104020603" pitchFamily="34" charset="0"/>
            </a:endParaRPr>
          </a:p>
          <a:p>
            <a:pPr lvl="1">
              <a:spcAft>
                <a:spcPts val="600"/>
              </a:spcAft>
              <a:buClr>
                <a:srgbClr val="92B635"/>
              </a:buClr>
              <a:buFont typeface="Wingdings 2" panose="05020102010507070707" pitchFamily="18" charset="2"/>
              <a:buChar char=""/>
            </a:pPr>
            <a:r>
              <a:rPr lang="es-MX" altLang="en-US" dirty="0" smtClean="0">
                <a:solidFill>
                  <a:srgbClr val="1D1B16"/>
                </a:solidFill>
                <a:latin typeface="Tw Cen MT" panose="020B0602020104020603" pitchFamily="34" charset="0"/>
              </a:rPr>
              <a:t>Especificas (Specific)</a:t>
            </a:r>
          </a:p>
          <a:p>
            <a:pPr lvl="1">
              <a:spcAft>
                <a:spcPts val="600"/>
              </a:spcAft>
              <a:buClr>
                <a:srgbClr val="92B635"/>
              </a:buClr>
              <a:buFont typeface="Wingdings 2" panose="05020102010507070707" pitchFamily="18" charset="2"/>
              <a:buChar char=""/>
            </a:pPr>
            <a:r>
              <a:rPr lang="es-MX" altLang="en-US" dirty="0" smtClean="0">
                <a:solidFill>
                  <a:srgbClr val="1D1B16"/>
                </a:solidFill>
                <a:latin typeface="Tw Cen MT" panose="020B0602020104020603" pitchFamily="34" charset="0"/>
              </a:rPr>
              <a:t>Medibles (Measurable)</a:t>
            </a:r>
          </a:p>
          <a:p>
            <a:pPr lvl="1">
              <a:spcAft>
                <a:spcPts val="600"/>
              </a:spcAft>
              <a:buClr>
                <a:srgbClr val="92B635"/>
              </a:buClr>
              <a:buFont typeface="Wingdings 2" panose="05020102010507070707" pitchFamily="18" charset="2"/>
              <a:buChar char=""/>
            </a:pPr>
            <a:r>
              <a:rPr lang="es-MX" altLang="en-US" dirty="0" smtClean="0">
                <a:solidFill>
                  <a:srgbClr val="1D1B16"/>
                </a:solidFill>
                <a:latin typeface="Tw Cen MT" panose="020B0602020104020603" pitchFamily="34" charset="0"/>
              </a:rPr>
              <a:t>Alcanzables (Attainable)</a:t>
            </a:r>
          </a:p>
          <a:p>
            <a:pPr lvl="1">
              <a:spcAft>
                <a:spcPts val="600"/>
              </a:spcAft>
              <a:buClr>
                <a:srgbClr val="92B635"/>
              </a:buClr>
              <a:buFont typeface="Wingdings 2" panose="05020102010507070707" pitchFamily="18" charset="2"/>
              <a:buChar char=""/>
            </a:pPr>
            <a:r>
              <a:rPr lang="es-MX" altLang="en-US" dirty="0" smtClean="0">
                <a:solidFill>
                  <a:srgbClr val="1D1B16"/>
                </a:solidFill>
                <a:latin typeface="Tw Cen MT" panose="020B0602020104020603" pitchFamily="34" charset="0"/>
              </a:rPr>
              <a:t>Relevantes (Relevant)</a:t>
            </a:r>
          </a:p>
          <a:p>
            <a:pPr lvl="1">
              <a:spcAft>
                <a:spcPts val="600"/>
              </a:spcAft>
              <a:buClr>
                <a:srgbClr val="92B635"/>
              </a:buClr>
              <a:buFont typeface="Wingdings 2" panose="05020102010507070707" pitchFamily="18" charset="2"/>
              <a:buChar char=""/>
            </a:pPr>
            <a:r>
              <a:rPr lang="es-MX" altLang="en-US" dirty="0" smtClean="0">
                <a:solidFill>
                  <a:srgbClr val="1D1B16"/>
                </a:solidFill>
                <a:latin typeface="Tw Cen MT" panose="020B0602020104020603" pitchFamily="34" charset="0"/>
              </a:rPr>
              <a:t>Sujetas al tiempo (Time-</a:t>
            </a:r>
            <a:r>
              <a:rPr lang="es-MX" altLang="en-US" dirty="0" err="1" smtClean="0">
                <a:solidFill>
                  <a:srgbClr val="1D1B16"/>
                </a:solidFill>
                <a:latin typeface="Tw Cen MT" panose="020B0602020104020603" pitchFamily="34" charset="0"/>
              </a:rPr>
              <a:t>bound</a:t>
            </a:r>
            <a:r>
              <a:rPr lang="es-MX" altLang="en-US" dirty="0" smtClean="0">
                <a:solidFill>
                  <a:srgbClr val="1D1B16"/>
                </a:solidFill>
                <a:latin typeface="Tw Cen MT" panose="020B0602020104020603" pitchFamily="34" charset="0"/>
              </a:rPr>
              <a:t>)</a:t>
            </a:r>
          </a:p>
          <a:p>
            <a:pPr marL="365760" lvl="1" indent="0">
              <a:spcAft>
                <a:spcPts val="600"/>
              </a:spcAft>
              <a:buClr>
                <a:srgbClr val="92B635"/>
              </a:buClr>
              <a:buNone/>
            </a:pPr>
            <a:r>
              <a:rPr lang="es-MX" altLang="en-US" dirty="0">
                <a:solidFill>
                  <a:srgbClr val="1D1B16"/>
                </a:solidFill>
                <a:latin typeface="Tw Cen MT" panose="020B0602020104020603" pitchFamily="34" charset="0"/>
              </a:rPr>
              <a:t>¿Qué </a:t>
            </a:r>
            <a:r>
              <a:rPr lang="es-MX" altLang="en-US" dirty="0" smtClean="0">
                <a:solidFill>
                  <a:srgbClr val="1D1B16"/>
                </a:solidFill>
                <a:latin typeface="Tw Cen MT" panose="020B0602020104020603" pitchFamily="34" charset="0"/>
              </a:rPr>
              <a:t>mas necesita</a:t>
            </a:r>
            <a:r>
              <a:rPr lang="es-MX" altLang="en-US" dirty="0">
                <a:solidFill>
                  <a:srgbClr val="1D1B16"/>
                </a:solidFill>
                <a:latin typeface="Tw Cen MT" panose="020B0602020104020603" pitchFamily="34" charset="0"/>
              </a:rPr>
              <a:t>?</a:t>
            </a:r>
          </a:p>
          <a:p>
            <a:pPr lvl="1">
              <a:spcAft>
                <a:spcPts val="600"/>
              </a:spcAft>
              <a:buClr>
                <a:srgbClr val="92B635"/>
              </a:buClr>
              <a:buFont typeface="Wingdings 2" panose="05020102010507070707" pitchFamily="18" charset="2"/>
              <a:buChar char=""/>
            </a:pPr>
            <a:endParaRPr lang="es-MX" altLang="en-US" dirty="0" smtClean="0">
              <a:solidFill>
                <a:srgbClr val="1D1B16"/>
              </a:solidFill>
              <a:latin typeface="Tw Cen MT" panose="020B0602020104020603" pitchFamily="34" charset="0"/>
            </a:endParaRPr>
          </a:p>
          <a:p>
            <a:pPr marL="365760" lvl="1" indent="0">
              <a:spcAft>
                <a:spcPts val="600"/>
              </a:spcAft>
              <a:buClr>
                <a:srgbClr val="92B635"/>
              </a:buClr>
              <a:buNone/>
            </a:pPr>
            <a:endParaRPr lang="es-MX" altLang="en-US" dirty="0">
              <a:solidFill>
                <a:srgbClr val="1D1B16"/>
              </a:solidFill>
              <a:latin typeface="Tw Cen MT" panose="020B0602020104020603"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303029"/>
                </a:solidFill>
              </a:rPr>
              <a:t>Trabajando juntos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27</a:t>
            </a:fld>
            <a:endParaRPr lang="en-US">
              <a:latin typeface="Tw Cen MT"/>
            </a:endParaRPr>
          </a:p>
        </p:txBody>
      </p:sp>
      <p:sp>
        <p:nvSpPr>
          <p:cNvPr id="4" name="Content Placeholder 3"/>
          <p:cNvSpPr>
            <a:spLocks noGrp="1"/>
          </p:cNvSpPr>
          <p:nvPr>
            <p:ph sz="quarter" idx="1"/>
          </p:nvPr>
        </p:nvSpPr>
        <p:spPr/>
        <p:txBody>
          <a:bodyPr/>
          <a:lstStyle/>
          <a:p>
            <a:pPr>
              <a:spcAft>
                <a:spcPts val="1425"/>
              </a:spcAft>
              <a:buClr>
                <a:srgbClr val="FFCB05"/>
              </a:buClr>
              <a:buFont typeface="Wingdings" panose="05000000000000000000" pitchFamily="2" charset="2"/>
              <a:buChar char=""/>
            </a:pPr>
            <a:r>
              <a:rPr lang="es-US" altLang="en-US" dirty="0" smtClean="0">
                <a:solidFill>
                  <a:srgbClr val="1D1B16"/>
                </a:solidFill>
                <a:latin typeface="Tw Cen MT" panose="020B0602020104020603" pitchFamily="34" charset="0"/>
              </a:rPr>
              <a:t>¿Qué podemos hacer nosotros para apoyarnos mutuamente? </a:t>
            </a:r>
          </a:p>
          <a:p>
            <a:pPr lvl="1">
              <a:spcAft>
                <a:spcPts val="1425"/>
              </a:spcAft>
              <a:buClr>
                <a:srgbClr val="92B635"/>
              </a:buClr>
              <a:buFont typeface="Wingdings 2" panose="05020102010507070707" pitchFamily="18" charset="2"/>
              <a:buChar char=""/>
            </a:pPr>
            <a:r>
              <a:rPr lang="es-US" altLang="en-US" dirty="0" smtClean="0">
                <a:solidFill>
                  <a:srgbClr val="1D1B16"/>
                </a:solidFill>
                <a:latin typeface="Tw Cen MT" panose="020B0602020104020603" pitchFamily="34" charset="0"/>
              </a:rPr>
              <a:t>Por medio del proceso QRIS</a:t>
            </a:r>
          </a:p>
          <a:p>
            <a:pPr lvl="1">
              <a:spcAft>
                <a:spcPts val="1425"/>
              </a:spcAft>
              <a:buClr>
                <a:srgbClr val="92B635"/>
              </a:buClr>
              <a:buFont typeface="Wingdings 2" panose="05020102010507070707" pitchFamily="18" charset="2"/>
              <a:buChar char=""/>
            </a:pPr>
            <a:r>
              <a:rPr lang="es-US" altLang="en-US" dirty="0" smtClean="0">
                <a:solidFill>
                  <a:srgbClr val="1D1B16"/>
                </a:solidFill>
                <a:latin typeface="Tw Cen MT" panose="020B0602020104020603" pitchFamily="34" charset="0"/>
              </a:rPr>
              <a:t>En otras áreas profesionales </a:t>
            </a:r>
            <a:endParaRPr lang="es-US" altLang="en-US" dirty="0">
              <a:solidFill>
                <a:srgbClr val="1D1B16"/>
              </a:solidFill>
              <a:latin typeface="Tw Cen MT" panose="020B0602020104020603"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dirty="0"/>
          </a:p>
        </p:txBody>
      </p:sp>
      <p:sp>
        <p:nvSpPr>
          <p:cNvPr id="2" name="Title 1"/>
          <p:cNvSpPr>
            <a:spLocks noGrp="1"/>
          </p:cNvSpPr>
          <p:nvPr>
            <p:ph type="title"/>
          </p:nvPr>
        </p:nvSpPr>
        <p:spPr/>
        <p:txBody>
          <a:bodyPr/>
          <a:lstStyle/>
          <a:p>
            <a:r>
              <a:rPr lang="en-US" dirty="0" smtClean="0"/>
              <a:t>¡Aún no ha terminado!</a:t>
            </a:r>
            <a:endParaRPr lang="en-US" dirty="0"/>
          </a:p>
        </p:txBody>
      </p:sp>
      <p:sp>
        <p:nvSpPr>
          <p:cNvPr id="3" name="Slide Number Placeholder 2"/>
          <p:cNvSpPr>
            <a:spLocks noGrp="1"/>
          </p:cNvSpPr>
          <p:nvPr>
            <p:ph type="sldNum" sz="quarter" idx="11"/>
          </p:nvPr>
        </p:nvSpPr>
        <p:spPr/>
        <p:txBody>
          <a:bodyPr>
            <a:normAutofit/>
          </a:bodyPr>
          <a:lstStyle/>
          <a:p>
            <a:fld id="{9180E4DA-F620-7A45-90BE-35F25E5FC9DF}" type="slidenum">
              <a:rPr lang="en-US" smtClean="0">
                <a:latin typeface="Tw Cen MT"/>
              </a:rPr>
              <a:pPr/>
              <a:t>28</a:t>
            </a:fld>
            <a:endParaRPr lang="en-US">
              <a:latin typeface="Tw Cen M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a:spcAft>
                <a:spcPts val="1425"/>
              </a:spcAft>
            </a:pPr>
            <a:r>
              <a:rPr lang="es-US" altLang="en-US" dirty="0" smtClean="0">
                <a:solidFill>
                  <a:srgbClr val="303029"/>
                </a:solidFill>
                <a:latin typeface="Tw Cen MT" panose="020B0602020104020603" pitchFamily="34" charset="0"/>
              </a:rPr>
              <a:t>Normas de salud y seguridad, 21 de julio</a:t>
            </a:r>
          </a:p>
          <a:p>
            <a:pPr>
              <a:spcAft>
                <a:spcPts val="1425"/>
              </a:spcAft>
            </a:pPr>
            <a:r>
              <a:rPr lang="es-US" altLang="en-US" dirty="0" smtClean="0">
                <a:solidFill>
                  <a:srgbClr val="303029"/>
                </a:solidFill>
                <a:latin typeface="Tw Cen MT" panose="020B0602020104020603" pitchFamily="34" charset="0"/>
              </a:rPr>
              <a:t>Escribir una declaración de filosofía 18 de agosto</a:t>
            </a:r>
            <a:endParaRPr lang="es-US" altLang="en-US" dirty="0">
              <a:solidFill>
                <a:srgbClr val="303029"/>
              </a:solidFill>
              <a:latin typeface="Tw Cen MT" panose="020B0602020104020603" pitchFamily="34" charset="0"/>
            </a:endParaRPr>
          </a:p>
        </p:txBody>
      </p:sp>
      <p:sp>
        <p:nvSpPr>
          <p:cNvPr id="3" name="Title 2"/>
          <p:cNvSpPr>
            <a:spLocks noGrp="1"/>
          </p:cNvSpPr>
          <p:nvPr>
            <p:ph type="title"/>
          </p:nvPr>
        </p:nvSpPr>
        <p:spPr/>
        <p:txBody>
          <a:bodyPr>
            <a:normAutofit fontScale="90000"/>
          </a:bodyPr>
          <a:lstStyle/>
          <a:p>
            <a:r>
              <a:rPr lang="es-US" altLang="en-US" dirty="0" smtClean="0">
                <a:effectLst>
                  <a:outerShdw blurRad="38100" dist="38100" dir="2700000" algn="tl">
                    <a:srgbClr val="C0C0C0"/>
                  </a:outerShdw>
                </a:effectLst>
                <a:latin typeface="Tw Cen MT" panose="020B0602020104020603" pitchFamily="34" charset="0"/>
              </a:rPr>
              <a:t>Clases para completar el portafolio</a:t>
            </a:r>
            <a:endParaRPr lang="es-US" altLang="en-US" dirty="0">
              <a:effectLst>
                <a:outerShdw blurRad="38100" dist="38100" dir="2700000" algn="tl">
                  <a:srgbClr val="C0C0C0"/>
                </a:outerShdw>
              </a:effectLst>
              <a:latin typeface="Tw Cen MT" panose="020B0602020104020603" pitchFamily="34" charset="0"/>
            </a:endParaRPr>
          </a:p>
        </p:txBody>
      </p:sp>
      <p:sp>
        <p:nvSpPr>
          <p:cNvPr id="4" name="Slide Number Placeholder 3"/>
          <p:cNvSpPr>
            <a:spLocks noGrp="1"/>
          </p:cNvSpPr>
          <p:nvPr>
            <p:ph type="sldNum" sz="quarter" idx="11"/>
          </p:nvPr>
        </p:nvSpPr>
        <p:spPr/>
        <p:txBody>
          <a:bodyPr/>
          <a:lstStyle/>
          <a:p>
            <a:fld id="{9180E4DA-F620-7A45-90BE-35F25E5FC9DF}" type="slidenum">
              <a:rPr lang="en-US" smtClean="0">
                <a:latin typeface="Tw Cen MT"/>
              </a:rPr>
              <a:pPr/>
              <a:t>29</a:t>
            </a:fld>
            <a:endParaRPr lang="en-US">
              <a:latin typeface="Tw Cen M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US" altLang="en-US" dirty="0" smtClean="0">
                <a:solidFill>
                  <a:srgbClr val="303029"/>
                </a:solidFill>
              </a:rPr>
              <a:t>¿Preguntas?</a:t>
            </a:r>
            <a:endParaRPr lang="es-US" dirty="0"/>
          </a:p>
        </p:txBody>
      </p:sp>
      <p:pic>
        <p:nvPicPr>
          <p:cNvPr id="7" name="Picture Placeholder 6" descr="stock-illustration-5853965-question-mark.jpg"/>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862413" y="1600200"/>
            <a:ext cx="3419174" cy="4495800"/>
          </a:xfrm>
        </p:spPr>
      </p:pic>
      <p:sp>
        <p:nvSpPr>
          <p:cNvPr id="4" name="Slide Number Placeholder 3"/>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30</a:t>
            </a:fld>
            <a:endParaRPr lang="en-US">
              <a:latin typeface="Tw Cen MT"/>
            </a:endParaRPr>
          </a:p>
        </p:txBody>
      </p:sp>
    </p:spTree>
    <p:extLst>
      <p:ext uri="{BB962C8B-B14F-4D97-AF65-F5344CB8AC3E}">
        <p14:creationId xmlns:p14="http://schemas.microsoft.com/office/powerpoint/2010/main" val="36847345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524000" y="609600"/>
            <a:ext cx="6400800" cy="1752600"/>
          </a:xfrm>
        </p:spPr>
        <p:txBody>
          <a:bodyPr>
            <a:normAutofit/>
          </a:bodyPr>
          <a:lstStyle/>
          <a:p>
            <a:pPr marL="457200" indent="-455613">
              <a:spcAft>
                <a:spcPct val="0"/>
              </a:spcAft>
              <a:buClr>
                <a:srgbClr val="FFCB05"/>
              </a:buClr>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defRPr/>
            </a:pPr>
            <a:r>
              <a:rPr lang="es-US" sz="4800" dirty="0" smtClean="0"/>
              <a:t>Reflexiones finales</a:t>
            </a:r>
          </a:p>
          <a:p>
            <a:pPr marL="457200" indent="-455613">
              <a:spcAft>
                <a:spcPct val="0"/>
              </a:spcAft>
              <a:buClr>
                <a:srgbClr val="FFCB05"/>
              </a:buClr>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defRPr/>
            </a:pPr>
            <a:r>
              <a:rPr lang="es-US" sz="4800" dirty="0" smtClean="0"/>
              <a:t>Evaluaciones</a:t>
            </a:r>
            <a:endParaRPr lang="es-US" sz="4800" dirty="0"/>
          </a:p>
        </p:txBody>
      </p:sp>
      <p:sp>
        <p:nvSpPr>
          <p:cNvPr id="3" name="Title 2"/>
          <p:cNvSpPr>
            <a:spLocks noGrp="1"/>
          </p:cNvSpPr>
          <p:nvPr>
            <p:ph type="title"/>
          </p:nvPr>
        </p:nvSpPr>
        <p:spPr/>
        <p:txBody>
          <a:bodyPr/>
          <a:lstStyle/>
          <a:p>
            <a:r>
              <a:rPr lang="es-US" altLang="en-US" dirty="0" smtClean="0">
                <a:solidFill>
                  <a:srgbClr val="40766F"/>
                </a:solidFill>
                <a:latin typeface="Comic Sans MS" panose="030F0702030302020204" pitchFamily="66" charset="0"/>
                <a:cs typeface="Times New Roman" panose="02020603050405020304" pitchFamily="18" charset="0"/>
              </a:rPr>
              <a:t>¡</a:t>
            </a:r>
            <a:r>
              <a:rPr lang="es-US" altLang="en-US" dirty="0" smtClean="0">
                <a:solidFill>
                  <a:srgbClr val="40766F"/>
                </a:solidFill>
                <a:latin typeface="GeoSlab703 Md BT Medium" charset="0"/>
              </a:rPr>
              <a:t>Gracias y buena suerte!</a:t>
            </a:r>
            <a:endParaRPr lang="es-US" dirty="0">
              <a:solidFill>
                <a:schemeClr val="accent4"/>
              </a:solidFill>
              <a:latin typeface="GeoSlab703 Md BT Medium"/>
              <a:cs typeface="GeoSlab703 Md BT Medium"/>
            </a:endParaRPr>
          </a:p>
        </p:txBody>
      </p:sp>
      <p:sp>
        <p:nvSpPr>
          <p:cNvPr id="5" name="Slide Number Placeholder 4"/>
          <p:cNvSpPr>
            <a:spLocks noGrp="1"/>
          </p:cNvSpPr>
          <p:nvPr>
            <p:ph type="sldNum" sz="quarter" idx="12"/>
          </p:nvPr>
        </p:nvSpPr>
        <p:spPr/>
        <p:txBody>
          <a:bodyPr/>
          <a:lstStyle/>
          <a:p>
            <a:fld id="{9180E4DA-F620-7A45-90BE-35F25E5FC9DF}" type="slidenum">
              <a:rPr lang="en-US" smtClean="0">
                <a:solidFill>
                  <a:srgbClr val="3C6E79"/>
                </a:solidFill>
                <a:latin typeface="Tw Cen MT"/>
              </a:rPr>
              <a:pPr/>
              <a:t>31</a:t>
            </a:fld>
            <a:endParaRPr lang="en-US">
              <a:solidFill>
                <a:srgbClr val="3C6E79"/>
              </a:solidFill>
              <a:latin typeface="Tw Cen MT"/>
            </a:endParaRPr>
          </a:p>
        </p:txBody>
      </p:sp>
    </p:spTree>
    <p:extLst>
      <p:ext uri="{BB962C8B-B14F-4D97-AF65-F5344CB8AC3E}">
        <p14:creationId xmlns:p14="http://schemas.microsoft.com/office/powerpoint/2010/main" val="15848062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ustom 1">
      <a:dk1>
        <a:srgbClr val="1D1B16"/>
      </a:dk1>
      <a:lt1>
        <a:sysClr val="window" lastClr="FFFFFF"/>
      </a:lt1>
      <a:dk2>
        <a:srgbClr val="303029"/>
      </a:dk2>
      <a:lt2>
        <a:srgbClr val="3C6E79"/>
      </a:lt2>
      <a:accent1>
        <a:srgbClr val="92B635"/>
      </a:accent1>
      <a:accent2>
        <a:srgbClr val="FFCB05"/>
      </a:accent2>
      <a:accent3>
        <a:srgbClr val="E68924"/>
      </a:accent3>
      <a:accent4>
        <a:srgbClr val="40766F"/>
      </a:accent4>
      <a:accent5>
        <a:srgbClr val="D02027"/>
      </a:accent5>
      <a:accent6>
        <a:srgbClr val="40766F"/>
      </a:accent6>
      <a:hlink>
        <a:srgbClr val="92B635"/>
      </a:hlink>
      <a:folHlink>
        <a:srgbClr val="FFCB05"/>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3057</TotalTime>
  <Words>2047</Words>
  <Application>Microsoft Office PowerPoint</Application>
  <PresentationFormat>On-screen Show (4:3)</PresentationFormat>
  <Paragraphs>229</Paragraphs>
  <Slides>31</Slides>
  <Notes>16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ＭＳ Ｐゴシック</vt:lpstr>
      <vt:lpstr>Arial</vt:lpstr>
      <vt:lpstr>Calibri</vt:lpstr>
      <vt:lpstr>Comic Sans MS</vt:lpstr>
      <vt:lpstr>GeoSlab703 Md BT Medium</vt:lpstr>
      <vt:lpstr>Times New Roman</vt:lpstr>
      <vt:lpstr>Tw Cen MT</vt:lpstr>
      <vt:lpstr>Wingdings</vt:lpstr>
      <vt:lpstr>Wingdings 2</vt:lpstr>
      <vt:lpstr>Median</vt:lpstr>
      <vt:lpstr>Completando el Plan de Mejora de la Calidad de su programa</vt:lpstr>
      <vt:lpstr>Los resultados y objetivos de la sesión</vt:lpstr>
      <vt:lpstr>Reflexión</vt:lpstr>
      <vt:lpstr>Conociendo las normas</vt:lpstr>
      <vt:lpstr>Discusión</vt:lpstr>
      <vt:lpstr>Aprendizaje y Desarrollo de los Niños</vt:lpstr>
      <vt:lpstr>Aprendizaje y Desarrollo de los Niños</vt:lpstr>
      <vt:lpstr>Aprendizaje y Desarrollo de los Niños</vt:lpstr>
      <vt:lpstr>Aprendizaje y Desarrollo de los Niños</vt:lpstr>
      <vt:lpstr>Salud y Seguridad </vt:lpstr>
      <vt:lpstr>Salud y Seguridad </vt:lpstr>
      <vt:lpstr>Calificaciones del Personal</vt:lpstr>
      <vt:lpstr>Calificaciones del Personal</vt:lpstr>
      <vt:lpstr>Asociaciones con Familias</vt:lpstr>
      <vt:lpstr>Asociaciones con Familias</vt:lpstr>
      <vt:lpstr>Prácticas Administrativas y Comerciales</vt:lpstr>
      <vt:lpstr>Prácticas Administrativas y Comerciales</vt:lpstr>
      <vt:lpstr>Prácticas Administrativas y Comerciales</vt:lpstr>
      <vt:lpstr>Utilizando el QIP </vt:lpstr>
      <vt:lpstr>PowerPoint Presentation</vt:lpstr>
      <vt:lpstr>PowerPoint Presentation</vt:lpstr>
      <vt:lpstr>Estableciendo metas</vt:lpstr>
      <vt:lpstr>Estableciendo metas</vt:lpstr>
      <vt:lpstr>Estableciendo metas</vt:lpstr>
      <vt:lpstr>Practiquemos</vt:lpstr>
      <vt:lpstr>Discusión</vt:lpstr>
      <vt:lpstr>Trabajando juntos</vt:lpstr>
      <vt:lpstr>¡Aún no ha terminado!</vt:lpstr>
      <vt:lpstr>Clases para completar el portafolio</vt:lpstr>
      <vt:lpstr>¿Preguntas?</vt:lpstr>
      <vt:lpstr>¡Gracias y buena suerte!</vt:lpstr>
    </vt:vector>
  </TitlesOfParts>
  <Company>CCR&amp;R Multnomah County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CCR&amp;R Multnomah County</dc:creator>
  <cp:lastModifiedBy>Esther Horta</cp:lastModifiedBy>
  <cp:revision>207</cp:revision>
  <cp:lastPrinted>2014-10-07T22:55:56Z</cp:lastPrinted>
  <dcterms:created xsi:type="dcterms:W3CDTF">2014-02-11T16:58:11Z</dcterms:created>
  <dcterms:modified xsi:type="dcterms:W3CDTF">2015-08-25T16:09:26Z</dcterms:modified>
</cp:coreProperties>
</file>