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1" r:id="rId1"/>
  </p:sldMasterIdLst>
  <p:notesMasterIdLst>
    <p:notesMasterId r:id="rId21"/>
  </p:notesMasterIdLst>
  <p:handoutMasterIdLst>
    <p:handoutMasterId r:id="rId22"/>
  </p:handoutMasterIdLst>
  <p:sldIdLst>
    <p:sldId id="284" r:id="rId2"/>
    <p:sldId id="286" r:id="rId3"/>
    <p:sldId id="285" r:id="rId4"/>
    <p:sldId id="287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8" r:id="rId14"/>
    <p:sldId id="289" r:id="rId15"/>
    <p:sldId id="295" r:id="rId16"/>
    <p:sldId id="290" r:id="rId17"/>
    <p:sldId id="291" r:id="rId18"/>
    <p:sldId id="292" r:id="rId19"/>
    <p:sldId id="293" r:id="rId20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9D9D9"/>
    <a:srgbClr val="CFD5E1"/>
    <a:srgbClr val="92C6EB"/>
    <a:srgbClr val="6DD0EB"/>
    <a:srgbClr val="9ED5FF"/>
    <a:srgbClr val="6D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70" autoAdjust="0"/>
    <p:restoredTop sz="79443" autoAdjust="0"/>
  </p:normalViewPr>
  <p:slideViewPr>
    <p:cSldViewPr snapToGrid="0" snapToObjects="1">
      <p:cViewPr varScale="1">
        <p:scale>
          <a:sx n="74" d="100"/>
          <a:sy n="74" d="100"/>
        </p:scale>
        <p:origin x="878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200" d="100"/>
          <a:sy n="200" d="100"/>
        </p:scale>
        <p:origin x="-400" y="-32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57C15FA5-ECBB-4655-9686-A5F3665D09B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A9460A35-0043-4F3C-AF56-093EE69291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733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66434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9118AD8A-9482-D243-9F15-CD45BE863066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8"/>
            <a:ext cx="2971800" cy="466433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4EB50963-9FE8-3346-84DE-B57F809F1C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78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-171450" algn="l" defTabSz="914400" rtl="0" eaLnBrk="1" latinLnBrk="0" hangingPunct="1">
      <a:buFont typeface="Arial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143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6000"/>
              </a:lnSpc>
              <a:defRPr sz="6000" spc="-250" baseline="0"/>
            </a:lvl1pPr>
          </a:lstStyle>
          <a:p>
            <a:r>
              <a:rPr lang="en-US" dirty="0" smtClean="0"/>
              <a:t>Presentation </a:t>
            </a:r>
            <a:br>
              <a:rPr lang="en-US" dirty="0" smtClean="0"/>
            </a:br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 i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Place Subtitle Here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a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ABBF0BFA-110C-3B46-AB5C-D4073A81C044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4400"/>
              </a:lnSpc>
              <a:spcBef>
                <a:spcPts val="1800"/>
              </a:spcBef>
              <a:defRPr sz="3600" baseline="0"/>
            </a:lvl1pPr>
            <a:lvl2pPr>
              <a:lnSpc>
                <a:spcPts val="3600"/>
              </a:lnSpc>
              <a:spcBef>
                <a:spcPts val="1800"/>
              </a:spcBef>
              <a:defRPr sz="2800" baseline="0"/>
            </a:lvl2pPr>
            <a:lvl3pPr>
              <a:lnSpc>
                <a:spcPts val="3600"/>
              </a:lnSpc>
              <a:spcBef>
                <a:spcPts val="1800"/>
              </a:spcBef>
              <a:defRPr sz="2800" baseline="0"/>
            </a:lvl3pPr>
            <a:lvl4pPr>
              <a:lnSpc>
                <a:spcPts val="3600"/>
              </a:lnSpc>
              <a:spcBef>
                <a:spcPts val="1800"/>
              </a:spcBef>
              <a:defRPr sz="2800" baseline="0"/>
            </a:lvl4pPr>
          </a:lstStyle>
          <a:p>
            <a:pPr lvl="0"/>
            <a:r>
              <a:rPr lang="en-US" dirty="0" smtClean="0"/>
              <a:t>This slide is used for and introduction of lead-in copy. The copy should be limited to a few brief and impactful sentences.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Turquoi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965D386-BF4B-C343-8A38-794A33909388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76121ABF-634C-DF4C-B924-A01E9EAE166C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C32E57D8-E0DA-DA46-A59E-EF33989F19FB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an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364D84A-AA53-9742-B034-E5E1F0A6E150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err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ts val="6000"/>
              </a:lnSpc>
              <a:defRPr sz="6000" spc="-25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Section 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2802018"/>
            <a:ext cx="8686800" cy="1435100"/>
          </a:xfrm>
          <a:noFill/>
        </p:spPr>
        <p:txBody>
          <a:bodyPr/>
          <a:lstStyle>
            <a:lvl1pPr marL="0" indent="0">
              <a:buNone/>
              <a:defRPr sz="2400" b="1" i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Place Subtitle Here </a:t>
            </a:r>
            <a:endParaRPr lang="en-US" dirty="0" smtClean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9331FE66-F728-514C-9912-AC73663D5B2F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bg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 dirty="0" smtClean="0"/>
              <a:t>This slide can be used for a big statement, quote or other impact copy.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This is for a credit line or footnote if needed.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</p:spPr>
        <p:txBody>
          <a:bodyPr anchor="t" anchorCtr="0"/>
          <a:lstStyle>
            <a:lvl1pPr>
              <a:defRPr b="0" i="0" baseline="0">
                <a:latin typeface="+mj-lt"/>
              </a:defRPr>
            </a:lvl1pPr>
          </a:lstStyle>
          <a:p>
            <a:r>
              <a:rPr lang="en-US" dirty="0" smtClean="0"/>
              <a:t>This slide can be used for a big statement, quote or other </a:t>
            </a:r>
            <a:r>
              <a:rPr lang="en-US" dirty="0" err="1" smtClean="0"/>
              <a:t>imapact</a:t>
            </a:r>
            <a:r>
              <a:rPr lang="en-US" dirty="0" smtClean="0"/>
              <a:t> copy.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A3A548D-5BEC-0C4A-A239-AC9952520E49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38200" y="5209788"/>
            <a:ext cx="8686800" cy="834773"/>
          </a:xfrm>
        </p:spPr>
        <p:txBody>
          <a:bodyPr lIns="457200" tIns="137160"/>
          <a:lstStyle>
            <a:lvl1pPr marL="342900" marR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ppleSymbols" charset="0"/>
              <a:buChar char="⎯"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This is for a credit line or footnote if needed.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724D5C75-C300-D04F-9133-E294B473BE93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210685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210685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C8753E9-363C-5D4A-9BC7-F31BB21FD9FB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90688"/>
            <a:ext cx="5157787" cy="814385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 spc="-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Title of Section or Image Below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90689"/>
            <a:ext cx="5183188" cy="81438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Title of Section or Image Below</a:t>
            </a:r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0236BBEA-67E4-3543-B237-21041C276EA7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838200" y="2636809"/>
            <a:ext cx="5159375" cy="3399501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6194425" y="2635946"/>
            <a:ext cx="5159375" cy="3399501"/>
          </a:xfrm>
        </p:spPr>
        <p:txBody>
          <a:bodyPr/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7164388" cy="4203996"/>
          </a:xfrm>
        </p:spPr>
        <p:txBody>
          <a:bodyPr/>
          <a:lstStyle>
            <a:lvl1pPr>
              <a:defRPr sz="2800"/>
            </a:lvl1pPr>
            <a:lvl2pPr>
              <a:defRPr sz="2800" baseline="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841CC44-0741-AC42-9801-5378A15658C4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3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4"/>
            <a:ext cx="3200400" cy="4203997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Footnote or other copy related to text </a:t>
            </a:r>
            <a:r>
              <a:rPr lang="en-US" smtClean="0"/>
              <a:t>at left</a:t>
            </a:r>
            <a:endParaRPr lang="en-US" dirty="0" smtClean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835200"/>
            <a:ext cx="7164388" cy="41944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C90142B9-A8AC-9F46-9A26-84A031E54A37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  <p:sp>
        <p:nvSpPr>
          <p:cNvPr id="15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8153400" y="1825625"/>
            <a:ext cx="3200400" cy="4203996"/>
          </a:xfrm>
        </p:spPr>
        <p:txBody>
          <a:bodyPr tIns="137160"/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spc="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Footnote or other copy related to text </a:t>
            </a:r>
            <a:r>
              <a:rPr lang="en-US" smtClean="0"/>
              <a:t>at left</a:t>
            </a:r>
            <a:endParaRPr lang="en-US" dirty="0" smtClean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4F7DB45D-7E93-1D42-BE27-502A9F29FA6D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433953"/>
            <a:ext cx="12192000" cy="55956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Big Picture Slide</a:t>
            </a:r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Place Headline Here</a:t>
            </a:r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5FCC5A0-3672-D449-B2F3-3E60326168FC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9190"/>
            <a:ext cx="12192000" cy="137160"/>
          </a:xfrm>
          <a:prstGeom prst="rect">
            <a:avLst/>
          </a:prstGeom>
        </p:spPr>
      </p:pic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ECAD8EBE-05B1-ED49-9677-814BF6C184C1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1638" y="865399"/>
            <a:ext cx="1262162" cy="742177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400" spc="-200" baseline="0"/>
            </a:lvl1pPr>
          </a:lstStyle>
          <a:p>
            <a:r>
              <a:rPr lang="en-US" dirty="0" smtClean="0"/>
              <a:t>Sign-off, </a:t>
            </a:r>
            <a:r>
              <a:rPr lang="en-US" dirty="0" err="1" smtClean="0"/>
              <a:t>ie</a:t>
            </a:r>
            <a:r>
              <a:rPr lang="en-US" dirty="0" smtClean="0"/>
              <a:t>. “Thank You.”</a:t>
            </a:r>
            <a:endParaRPr lang="en-US" dirty="0"/>
          </a:p>
        </p:txBody>
      </p:sp>
      <p:pic>
        <p:nvPicPr>
          <p:cNvPr id="10" name="Picture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12501"/>
            <a:ext cx="12192000" cy="13716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72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F3231B97-7064-9541-91CE-EEEDF3610C22}" type="datetime1">
              <a:rPr lang="en-US" smtClean="0"/>
              <a:t>10/23/2017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 smtClean="0"/>
              <a:t>Introducing Spark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 baseline="0">
                <a:solidFill>
                  <a:schemeClr val="accent1"/>
                </a:solidFill>
              </a:defRPr>
            </a:lvl1pPr>
          </a:lstStyle>
          <a:p>
            <a:fld id="{399DC69F-6F00-F842-B21F-075012A672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2" r:id="rId2"/>
    <p:sldLayoutId id="2147483704" r:id="rId3"/>
    <p:sldLayoutId id="2147483694" r:id="rId4"/>
    <p:sldLayoutId id="2147483730" r:id="rId5"/>
    <p:sldLayoutId id="2147483731" r:id="rId6"/>
    <p:sldLayoutId id="2147483732" r:id="rId7"/>
    <p:sldLayoutId id="2147483733" r:id="rId8"/>
    <p:sldLayoutId id="2147483735" r:id="rId9"/>
    <p:sldLayoutId id="2147483738" r:id="rId10"/>
    <p:sldLayoutId id="2147483693" r:id="rId11"/>
    <p:sldLayoutId id="2147483695" r:id="rId12"/>
    <p:sldLayoutId id="2147483696" r:id="rId13"/>
    <p:sldLayoutId id="2147483702" r:id="rId14"/>
    <p:sldLayoutId id="2147483703" r:id="rId15"/>
    <p:sldLayoutId id="2147483737" r:id="rId16"/>
    <p:sldLayoutId id="2147483697" r:id="rId17"/>
    <p:sldLayoutId id="2147483698" r:id="rId18"/>
    <p:sldLayoutId id="2147483734" r:id="rId19"/>
    <p:sldLayoutId id="2147483739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400" b="1" i="0" kern="800" spc="-200" baseline="0">
          <a:solidFill>
            <a:srgbClr val="6D6B6B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600"/>
        </a:lnSpc>
        <a:spcBef>
          <a:spcPts val="1800"/>
        </a:spcBef>
        <a:buFont typeface="Arial"/>
        <a:buNone/>
        <a:defRPr sz="2800" b="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ts val="3200"/>
        </a:lnSpc>
        <a:spcBef>
          <a:spcPts val="1800"/>
        </a:spcBef>
        <a:buFont typeface="Arial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WHEN to Complete Screenings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2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Complete Screenings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29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WHEN to Complete Assessments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05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HOW to Complete Assessments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65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Within 45 days of a child’s enrollment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79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Conducted annually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0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449638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Program policy asking parents to complete an ASQ within 45 days of enrollment</a:t>
            </a:r>
            <a:br>
              <a:rPr lang="en-US" dirty="0" smtClean="0"/>
            </a:br>
            <a:r>
              <a:rPr lang="en-US" sz="2400" dirty="0" smtClean="0"/>
              <a:t>(explain what it is and why it’s important in policy manual)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1959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Offer parents paper copies of the ASQ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(CCR&amp;R can print them for you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0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Give parents the ASQ website 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(Offer to use your computer during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pick up/drop off if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713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30092"/>
          </a:xfrm>
        </p:spPr>
        <p:txBody>
          <a:bodyPr/>
          <a:lstStyle/>
          <a:p>
            <a:r>
              <a:rPr lang="en-US" dirty="0" smtClean="0"/>
              <a:t>Review ASQ information with families during conferences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7764"/>
            <a:ext cx="9144000" cy="1828800"/>
          </a:xfrm>
        </p:spPr>
        <p:txBody>
          <a:bodyPr/>
          <a:lstStyle/>
          <a:p>
            <a:r>
              <a:rPr lang="en-US" dirty="0" smtClean="0"/>
              <a:t>(Or briefly during pick up/drop off times – </a:t>
            </a:r>
          </a:p>
          <a:p>
            <a:r>
              <a:rPr lang="en-US" dirty="0" smtClean="0"/>
              <a:t>as long as there is a private space to do so)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85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Formal: at least twice each year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(Often Fall and Spring)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836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Supplemental: </a:t>
            </a:r>
            <a:br>
              <a:rPr lang="en-US" dirty="0" smtClean="0"/>
            </a:br>
            <a:r>
              <a:rPr lang="en-US" dirty="0" smtClean="0"/>
              <a:t>on-going/daily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74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5869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Formal and supplemental: during program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070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69182"/>
          </a:xfrm>
        </p:spPr>
        <p:txBody>
          <a:bodyPr/>
          <a:lstStyle/>
          <a:p>
            <a:r>
              <a:rPr lang="en-US" dirty="0" smtClean="0"/>
              <a:t>Formal: ask for volunteers or have additional staff available during “assessment periods”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7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69182"/>
          </a:xfrm>
        </p:spPr>
        <p:txBody>
          <a:bodyPr/>
          <a:lstStyle/>
          <a:p>
            <a:r>
              <a:rPr lang="en-US" dirty="0" smtClean="0"/>
              <a:t>Supplemental: </a:t>
            </a:r>
            <a:br>
              <a:rPr lang="en-US" dirty="0" smtClean="0"/>
            </a:br>
            <a:r>
              <a:rPr lang="en-US" dirty="0" smtClean="0"/>
              <a:t>ask volunteers and other staff to help record observations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071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72992"/>
          </a:xfrm>
        </p:spPr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ne-on-one </a:t>
            </a:r>
            <a:r>
              <a:rPr lang="en-US" dirty="0"/>
              <a:t>while children are in </a:t>
            </a:r>
            <a:r>
              <a:rPr lang="en-US" dirty="0" smtClean="0"/>
              <a:t>“</a:t>
            </a:r>
            <a:r>
              <a:rPr lang="en-US" dirty="0"/>
              <a:t>free time” </a:t>
            </a:r>
            <a:r>
              <a:rPr lang="en-US" dirty="0" smtClean="0"/>
              <a:t>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1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361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During nap and </a:t>
            </a:r>
            <a:br>
              <a:rPr lang="en-US" dirty="0" smtClean="0"/>
            </a:br>
            <a:r>
              <a:rPr lang="en-US" dirty="0" smtClean="0"/>
              <a:t>rest times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2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Formal: before or after a programming day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(special one-on-one time!)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94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680710"/>
          </a:xfrm>
        </p:spPr>
        <p:txBody>
          <a:bodyPr/>
          <a:lstStyle/>
          <a:p>
            <a:r>
              <a:rPr lang="en-US" dirty="0" smtClean="0"/>
              <a:t>Supplemental: collect samples of children’s 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6981"/>
            <a:ext cx="9144000" cy="1839191"/>
          </a:xfrm>
        </p:spPr>
        <p:txBody>
          <a:bodyPr/>
          <a:lstStyle/>
          <a:p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(</a:t>
            </a:r>
            <a:r>
              <a:rPr lang="en-US" dirty="0"/>
              <a:t>art, </a:t>
            </a:r>
            <a:r>
              <a:rPr lang="en-US" dirty="0" smtClean="0"/>
              <a:t>writing, photos </a:t>
            </a:r>
            <a:r>
              <a:rPr lang="en-US" dirty="0"/>
              <a:t>of block </a:t>
            </a:r>
            <a:r>
              <a:rPr lang="en-US" dirty="0" smtClean="0"/>
              <a:t>structures, etc., 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observation notes,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49133"/>
      </p:ext>
    </p:extLst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rk Powerpoint Template" id="{3F8AFE8A-8090-4318-925D-D14097DFB783}" vid="{95585E95-47D9-4B0E-ADCD-66E372E4BA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Spark Powerpoint Template</Template>
  <TotalTime>24050</TotalTime>
  <Words>160</Words>
  <Application>Microsoft Office PowerPoint</Application>
  <PresentationFormat>Widescreen</PresentationFormat>
  <Paragraphs>29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AppleSymbols</vt:lpstr>
      <vt:lpstr>Arial</vt:lpstr>
      <vt:lpstr>Arial Black</vt:lpstr>
      <vt:lpstr>Calibri</vt:lpstr>
      <vt:lpstr>Spark Presentation Classic</vt:lpstr>
      <vt:lpstr>WHEN to Complete Screenings</vt:lpstr>
      <vt:lpstr>HOW to Complete Screenings</vt:lpstr>
      <vt:lpstr>   WHEN to Complete Assessments</vt:lpstr>
      <vt:lpstr>   HOW to Complete Assessments</vt:lpstr>
      <vt:lpstr>Within 45 days of a child’s enrollment</vt:lpstr>
      <vt:lpstr>Conducted annually</vt:lpstr>
      <vt:lpstr>  Program policy asking parents to complete an ASQ within 45 days of enrollment (explain what it is and why it’s important in policy manual)</vt:lpstr>
      <vt:lpstr>Offer parents paper copies of the ASQ</vt:lpstr>
      <vt:lpstr>Give parents the ASQ website information</vt:lpstr>
      <vt:lpstr>Review ASQ information with families during conferences</vt:lpstr>
      <vt:lpstr>Formal: at least twice each year</vt:lpstr>
      <vt:lpstr>Supplemental:  on-going/daily</vt:lpstr>
      <vt:lpstr>   Formal and supplemental: during program time</vt:lpstr>
      <vt:lpstr>Formal: ask for volunteers or have additional staff available during “assessment periods”</vt:lpstr>
      <vt:lpstr>Supplemental:  ask volunteers and other staff to help record observations</vt:lpstr>
      <vt:lpstr>One-on-one while children are in “free time” activities</vt:lpstr>
      <vt:lpstr>   During nap and  rest times</vt:lpstr>
      <vt:lpstr>Formal: before or after a programming day</vt:lpstr>
      <vt:lpstr>Supplemental: collect samples of children’s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</dc:title>
  <dc:creator>Amy Rizo</dc:creator>
  <cp:lastModifiedBy>UCS</cp:lastModifiedBy>
  <cp:revision>225</cp:revision>
  <cp:lastPrinted>2017-09-26T22:06:53Z</cp:lastPrinted>
  <dcterms:created xsi:type="dcterms:W3CDTF">2017-05-03T21:21:40Z</dcterms:created>
  <dcterms:modified xsi:type="dcterms:W3CDTF">2017-10-23T21:31:48Z</dcterms:modified>
</cp:coreProperties>
</file>