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9" r:id="rId1"/>
  </p:sldMasterIdLst>
  <p:notesMasterIdLst>
    <p:notesMasterId r:id="rId20"/>
  </p:notesMasterIdLst>
  <p:handoutMasterIdLst>
    <p:handoutMasterId r:id="rId21"/>
  </p:handoutMasterIdLst>
  <p:sldIdLst>
    <p:sldId id="299" r:id="rId2"/>
    <p:sldId id="340" r:id="rId3"/>
    <p:sldId id="300" r:id="rId4"/>
    <p:sldId id="301" r:id="rId5"/>
    <p:sldId id="302" r:id="rId6"/>
    <p:sldId id="304" r:id="rId7"/>
    <p:sldId id="331" r:id="rId8"/>
    <p:sldId id="332" r:id="rId9"/>
    <p:sldId id="310" r:id="rId10"/>
    <p:sldId id="312" r:id="rId11"/>
    <p:sldId id="287" r:id="rId12"/>
    <p:sldId id="268" r:id="rId13"/>
    <p:sldId id="333" r:id="rId14"/>
    <p:sldId id="334" r:id="rId15"/>
    <p:sldId id="325" r:id="rId16"/>
    <p:sldId id="327" r:id="rId17"/>
    <p:sldId id="288" r:id="rId18"/>
    <p:sldId id="338" r:id="rId19"/>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41" autoAdjust="0"/>
    <p:restoredTop sz="85834" autoAdjust="0"/>
  </p:normalViewPr>
  <p:slideViewPr>
    <p:cSldViewPr>
      <p:cViewPr varScale="1">
        <p:scale>
          <a:sx n="80" d="100"/>
          <a:sy n="80" d="100"/>
        </p:scale>
        <p:origin x="1531" y="53"/>
      </p:cViewPr>
      <p:guideLst>
        <p:guide orient="horz" pos="2160"/>
        <p:guide pos="2880"/>
      </p:guideLst>
    </p:cSldViewPr>
  </p:slideViewPr>
  <p:notesTextViewPr>
    <p:cViewPr>
      <p:scale>
        <a:sx n="1" d="1"/>
        <a:sy n="1" d="1"/>
      </p:scale>
      <p:origin x="0" y="0"/>
    </p:cViewPr>
  </p:notesTextViewPr>
  <p:sorterViewPr>
    <p:cViewPr>
      <p:scale>
        <a:sx n="100" d="100"/>
        <a:sy n="100" d="100"/>
      </p:scale>
      <p:origin x="0" y="1408"/>
    </p:cViewPr>
  </p:sorterViewPr>
  <p:notesViewPr>
    <p:cSldViewPr>
      <p:cViewPr varScale="1">
        <p:scale>
          <a:sx n="91" d="100"/>
          <a:sy n="91" d="100"/>
        </p:scale>
        <p:origin x="-3952" y="-11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CF4BC-7575-E04C-B124-BE313D496255}" type="doc">
      <dgm:prSet loTypeId="urn:microsoft.com/office/officeart/2005/8/layout/cycle2" loCatId="" qsTypeId="urn:microsoft.com/office/officeart/2005/8/quickstyle/simple4" qsCatId="simple" csTypeId="urn:microsoft.com/office/officeart/2005/8/colors/colorful4" csCatId="colorful" phldr="1"/>
      <dgm:spPr/>
      <dgm:t>
        <a:bodyPr/>
        <a:lstStyle/>
        <a:p>
          <a:endParaRPr lang="en-US"/>
        </a:p>
      </dgm:t>
    </dgm:pt>
    <dgm:pt modelId="{FF20F58B-3022-E748-9CE7-E92731844FDA}">
      <dgm:prSet phldrT="[Text]"/>
      <dgm:spPr/>
      <dgm:t>
        <a:bodyPr/>
        <a:lstStyle/>
        <a:p>
          <a:r>
            <a:rPr lang="en-US" dirty="0" smtClean="0"/>
            <a:t>Observe</a:t>
          </a:r>
          <a:endParaRPr lang="en-US" dirty="0"/>
        </a:p>
      </dgm:t>
    </dgm:pt>
    <dgm:pt modelId="{1C68A394-2050-8240-A5BE-50DD007A1A5D}" type="parTrans" cxnId="{8953D56F-DD86-9242-9370-192074C29198}">
      <dgm:prSet/>
      <dgm:spPr/>
      <dgm:t>
        <a:bodyPr/>
        <a:lstStyle/>
        <a:p>
          <a:endParaRPr lang="en-US"/>
        </a:p>
      </dgm:t>
    </dgm:pt>
    <dgm:pt modelId="{91C86605-1C48-0042-81C4-866135E9AB5B}" type="sibTrans" cxnId="{8953D56F-DD86-9242-9370-192074C29198}">
      <dgm:prSet/>
      <dgm:spPr/>
      <dgm:t>
        <a:bodyPr/>
        <a:lstStyle/>
        <a:p>
          <a:endParaRPr lang="en-US"/>
        </a:p>
      </dgm:t>
    </dgm:pt>
    <dgm:pt modelId="{0054DC8B-1EB7-6847-A12C-601C51A86B02}">
      <dgm:prSet phldrT="[Text]"/>
      <dgm:spPr/>
      <dgm:t>
        <a:bodyPr/>
        <a:lstStyle/>
        <a:p>
          <a:r>
            <a:rPr lang="en-US" dirty="0" smtClean="0"/>
            <a:t>Evaluate</a:t>
          </a:r>
          <a:endParaRPr lang="en-US" dirty="0"/>
        </a:p>
      </dgm:t>
    </dgm:pt>
    <dgm:pt modelId="{37124CE7-B7EC-B740-8C78-F745F4335BA4}" type="parTrans" cxnId="{17AC2918-9A8C-F94E-9F15-4650A558A880}">
      <dgm:prSet/>
      <dgm:spPr/>
      <dgm:t>
        <a:bodyPr/>
        <a:lstStyle/>
        <a:p>
          <a:endParaRPr lang="en-US"/>
        </a:p>
      </dgm:t>
    </dgm:pt>
    <dgm:pt modelId="{AC001823-9B8A-6E4C-9482-DB559243550A}" type="sibTrans" cxnId="{17AC2918-9A8C-F94E-9F15-4650A558A880}">
      <dgm:prSet/>
      <dgm:spPr/>
      <dgm:t>
        <a:bodyPr/>
        <a:lstStyle/>
        <a:p>
          <a:endParaRPr lang="en-US"/>
        </a:p>
      </dgm:t>
    </dgm:pt>
    <dgm:pt modelId="{E18A2C16-D105-0D42-869A-52987D34F111}">
      <dgm:prSet phldrT="[Text]"/>
      <dgm:spPr/>
      <dgm:t>
        <a:bodyPr/>
        <a:lstStyle/>
        <a:p>
          <a:r>
            <a:rPr lang="en-US" dirty="0" smtClean="0"/>
            <a:t>Respond</a:t>
          </a:r>
          <a:endParaRPr lang="en-US" dirty="0"/>
        </a:p>
      </dgm:t>
    </dgm:pt>
    <dgm:pt modelId="{1E2A1D92-30F0-2243-B69D-71E526D9863B}" type="parTrans" cxnId="{0804A38F-FA38-C14D-A4E3-3D276C2A33DE}">
      <dgm:prSet/>
      <dgm:spPr/>
      <dgm:t>
        <a:bodyPr/>
        <a:lstStyle/>
        <a:p>
          <a:endParaRPr lang="en-US"/>
        </a:p>
      </dgm:t>
    </dgm:pt>
    <dgm:pt modelId="{53AF38F8-EA09-E44F-B052-466B39C95EB3}" type="sibTrans" cxnId="{0804A38F-FA38-C14D-A4E3-3D276C2A33DE}">
      <dgm:prSet/>
      <dgm:spPr/>
      <dgm:t>
        <a:bodyPr/>
        <a:lstStyle/>
        <a:p>
          <a:endParaRPr lang="en-US"/>
        </a:p>
      </dgm:t>
    </dgm:pt>
    <dgm:pt modelId="{DE0E261A-D05C-714D-BCF1-4440F2F4934D}">
      <dgm:prSet phldrT="[Text]"/>
      <dgm:spPr/>
      <dgm:t>
        <a:bodyPr/>
        <a:lstStyle/>
        <a:p>
          <a:r>
            <a:rPr lang="en-US" dirty="0" smtClean="0"/>
            <a:t>Adjust</a:t>
          </a:r>
          <a:endParaRPr lang="en-US" dirty="0"/>
        </a:p>
      </dgm:t>
    </dgm:pt>
    <dgm:pt modelId="{AEB40707-C49E-2544-B201-8D9C7242B7AF}" type="parTrans" cxnId="{882B2749-3A9F-2E4E-AD1C-E5F103B25145}">
      <dgm:prSet/>
      <dgm:spPr/>
      <dgm:t>
        <a:bodyPr/>
        <a:lstStyle/>
        <a:p>
          <a:endParaRPr lang="en-US"/>
        </a:p>
      </dgm:t>
    </dgm:pt>
    <dgm:pt modelId="{46446016-4999-C942-A179-C5A76377F51E}" type="sibTrans" cxnId="{882B2749-3A9F-2E4E-AD1C-E5F103B25145}">
      <dgm:prSet/>
      <dgm:spPr/>
      <dgm:t>
        <a:bodyPr/>
        <a:lstStyle/>
        <a:p>
          <a:endParaRPr lang="en-US"/>
        </a:p>
      </dgm:t>
    </dgm:pt>
    <dgm:pt modelId="{28E8683D-6D54-4B4E-A601-8B7270444028}" type="pres">
      <dgm:prSet presAssocID="{706CF4BC-7575-E04C-B124-BE313D496255}" presName="cycle" presStyleCnt="0">
        <dgm:presLayoutVars>
          <dgm:dir/>
          <dgm:resizeHandles val="exact"/>
        </dgm:presLayoutVars>
      </dgm:prSet>
      <dgm:spPr/>
      <dgm:t>
        <a:bodyPr/>
        <a:lstStyle/>
        <a:p>
          <a:endParaRPr lang="en-US"/>
        </a:p>
      </dgm:t>
    </dgm:pt>
    <dgm:pt modelId="{106597A5-870E-504F-AC6C-B534DC80505A}" type="pres">
      <dgm:prSet presAssocID="{FF20F58B-3022-E748-9CE7-E92731844FDA}" presName="node" presStyleLbl="node1" presStyleIdx="0" presStyleCnt="4">
        <dgm:presLayoutVars>
          <dgm:bulletEnabled val="1"/>
        </dgm:presLayoutVars>
      </dgm:prSet>
      <dgm:spPr/>
      <dgm:t>
        <a:bodyPr/>
        <a:lstStyle/>
        <a:p>
          <a:endParaRPr lang="en-US"/>
        </a:p>
      </dgm:t>
    </dgm:pt>
    <dgm:pt modelId="{705917E1-C125-7040-9CB8-0AC0C8FE4729}" type="pres">
      <dgm:prSet presAssocID="{91C86605-1C48-0042-81C4-866135E9AB5B}" presName="sibTrans" presStyleLbl="sibTrans2D1" presStyleIdx="0" presStyleCnt="4"/>
      <dgm:spPr/>
      <dgm:t>
        <a:bodyPr/>
        <a:lstStyle/>
        <a:p>
          <a:endParaRPr lang="en-US"/>
        </a:p>
      </dgm:t>
    </dgm:pt>
    <dgm:pt modelId="{F25F4FF1-9B69-424A-BDC0-136A587C8537}" type="pres">
      <dgm:prSet presAssocID="{91C86605-1C48-0042-81C4-866135E9AB5B}" presName="connectorText" presStyleLbl="sibTrans2D1" presStyleIdx="0" presStyleCnt="4"/>
      <dgm:spPr/>
      <dgm:t>
        <a:bodyPr/>
        <a:lstStyle/>
        <a:p>
          <a:endParaRPr lang="en-US"/>
        </a:p>
      </dgm:t>
    </dgm:pt>
    <dgm:pt modelId="{C583C124-9D15-4A4B-A0AC-1CD5EE1D3D8E}" type="pres">
      <dgm:prSet presAssocID="{0054DC8B-1EB7-6847-A12C-601C51A86B02}" presName="node" presStyleLbl="node1" presStyleIdx="1" presStyleCnt="4">
        <dgm:presLayoutVars>
          <dgm:bulletEnabled val="1"/>
        </dgm:presLayoutVars>
      </dgm:prSet>
      <dgm:spPr/>
      <dgm:t>
        <a:bodyPr/>
        <a:lstStyle/>
        <a:p>
          <a:endParaRPr lang="en-US"/>
        </a:p>
      </dgm:t>
    </dgm:pt>
    <dgm:pt modelId="{7D8165FD-3913-9246-A886-16383ED52652}" type="pres">
      <dgm:prSet presAssocID="{AC001823-9B8A-6E4C-9482-DB559243550A}" presName="sibTrans" presStyleLbl="sibTrans2D1" presStyleIdx="1" presStyleCnt="4"/>
      <dgm:spPr/>
      <dgm:t>
        <a:bodyPr/>
        <a:lstStyle/>
        <a:p>
          <a:endParaRPr lang="en-US"/>
        </a:p>
      </dgm:t>
    </dgm:pt>
    <dgm:pt modelId="{A5B85FB1-4038-8446-853E-4AE4E5EC4769}" type="pres">
      <dgm:prSet presAssocID="{AC001823-9B8A-6E4C-9482-DB559243550A}" presName="connectorText" presStyleLbl="sibTrans2D1" presStyleIdx="1" presStyleCnt="4"/>
      <dgm:spPr/>
      <dgm:t>
        <a:bodyPr/>
        <a:lstStyle/>
        <a:p>
          <a:endParaRPr lang="en-US"/>
        </a:p>
      </dgm:t>
    </dgm:pt>
    <dgm:pt modelId="{4DB84732-692B-2945-835E-FFCEA7CD651B}" type="pres">
      <dgm:prSet presAssocID="{E18A2C16-D105-0D42-869A-52987D34F111}" presName="node" presStyleLbl="node1" presStyleIdx="2" presStyleCnt="4">
        <dgm:presLayoutVars>
          <dgm:bulletEnabled val="1"/>
        </dgm:presLayoutVars>
      </dgm:prSet>
      <dgm:spPr/>
      <dgm:t>
        <a:bodyPr/>
        <a:lstStyle/>
        <a:p>
          <a:endParaRPr lang="en-US"/>
        </a:p>
      </dgm:t>
    </dgm:pt>
    <dgm:pt modelId="{036BE5A0-6F74-B048-BB6F-CA77767E723F}" type="pres">
      <dgm:prSet presAssocID="{53AF38F8-EA09-E44F-B052-466B39C95EB3}" presName="sibTrans" presStyleLbl="sibTrans2D1" presStyleIdx="2" presStyleCnt="4"/>
      <dgm:spPr/>
      <dgm:t>
        <a:bodyPr/>
        <a:lstStyle/>
        <a:p>
          <a:endParaRPr lang="en-US"/>
        </a:p>
      </dgm:t>
    </dgm:pt>
    <dgm:pt modelId="{FE7A3187-ABA4-964D-A094-E19E5A2D1EF3}" type="pres">
      <dgm:prSet presAssocID="{53AF38F8-EA09-E44F-B052-466B39C95EB3}" presName="connectorText" presStyleLbl="sibTrans2D1" presStyleIdx="2" presStyleCnt="4"/>
      <dgm:spPr/>
      <dgm:t>
        <a:bodyPr/>
        <a:lstStyle/>
        <a:p>
          <a:endParaRPr lang="en-US"/>
        </a:p>
      </dgm:t>
    </dgm:pt>
    <dgm:pt modelId="{2584E5E7-91C5-8D47-8D80-A5ED36DFD767}" type="pres">
      <dgm:prSet presAssocID="{DE0E261A-D05C-714D-BCF1-4440F2F4934D}" presName="node" presStyleLbl="node1" presStyleIdx="3" presStyleCnt="4">
        <dgm:presLayoutVars>
          <dgm:bulletEnabled val="1"/>
        </dgm:presLayoutVars>
      </dgm:prSet>
      <dgm:spPr/>
      <dgm:t>
        <a:bodyPr/>
        <a:lstStyle/>
        <a:p>
          <a:endParaRPr lang="en-US"/>
        </a:p>
      </dgm:t>
    </dgm:pt>
    <dgm:pt modelId="{A1FBADC0-C35F-1D47-9EE9-7F62B77097C4}" type="pres">
      <dgm:prSet presAssocID="{46446016-4999-C942-A179-C5A76377F51E}" presName="sibTrans" presStyleLbl="sibTrans2D1" presStyleIdx="3" presStyleCnt="4"/>
      <dgm:spPr/>
      <dgm:t>
        <a:bodyPr/>
        <a:lstStyle/>
        <a:p>
          <a:endParaRPr lang="en-US"/>
        </a:p>
      </dgm:t>
    </dgm:pt>
    <dgm:pt modelId="{47E79A82-C1B0-7046-8FC8-5B6EB275E3EA}" type="pres">
      <dgm:prSet presAssocID="{46446016-4999-C942-A179-C5A76377F51E}" presName="connectorText" presStyleLbl="sibTrans2D1" presStyleIdx="3" presStyleCnt="4"/>
      <dgm:spPr/>
      <dgm:t>
        <a:bodyPr/>
        <a:lstStyle/>
        <a:p>
          <a:endParaRPr lang="en-US"/>
        </a:p>
      </dgm:t>
    </dgm:pt>
  </dgm:ptLst>
  <dgm:cxnLst>
    <dgm:cxn modelId="{60F3F370-4970-414F-B4FB-B5B81622807F}" type="presOf" srcId="{46446016-4999-C942-A179-C5A76377F51E}" destId="{A1FBADC0-C35F-1D47-9EE9-7F62B77097C4}" srcOrd="0" destOrd="0" presId="urn:microsoft.com/office/officeart/2005/8/layout/cycle2"/>
    <dgm:cxn modelId="{36EA7981-F319-1C47-A5AB-FA2A29BB4A73}" type="presOf" srcId="{DE0E261A-D05C-714D-BCF1-4440F2F4934D}" destId="{2584E5E7-91C5-8D47-8D80-A5ED36DFD767}" srcOrd="0" destOrd="0" presId="urn:microsoft.com/office/officeart/2005/8/layout/cycle2"/>
    <dgm:cxn modelId="{4327F6BE-7016-6E4B-B80F-046BA0704230}" type="presOf" srcId="{0054DC8B-1EB7-6847-A12C-601C51A86B02}" destId="{C583C124-9D15-4A4B-A0AC-1CD5EE1D3D8E}" srcOrd="0" destOrd="0" presId="urn:microsoft.com/office/officeart/2005/8/layout/cycle2"/>
    <dgm:cxn modelId="{5A6A8560-8199-C849-9B2E-4A4358F44AE3}" type="presOf" srcId="{46446016-4999-C942-A179-C5A76377F51E}" destId="{47E79A82-C1B0-7046-8FC8-5B6EB275E3EA}" srcOrd="1" destOrd="0" presId="urn:microsoft.com/office/officeart/2005/8/layout/cycle2"/>
    <dgm:cxn modelId="{5F605072-5B90-5E4C-B8F5-D3BA6A6EC870}" type="presOf" srcId="{AC001823-9B8A-6E4C-9482-DB559243550A}" destId="{7D8165FD-3913-9246-A886-16383ED52652}" srcOrd="0" destOrd="0" presId="urn:microsoft.com/office/officeart/2005/8/layout/cycle2"/>
    <dgm:cxn modelId="{6A772FDC-7C6E-D842-88E5-7A53890A75CE}" type="presOf" srcId="{AC001823-9B8A-6E4C-9482-DB559243550A}" destId="{A5B85FB1-4038-8446-853E-4AE4E5EC4769}" srcOrd="1" destOrd="0" presId="urn:microsoft.com/office/officeart/2005/8/layout/cycle2"/>
    <dgm:cxn modelId="{47B3AF83-9D45-B644-A881-599887B17A25}" type="presOf" srcId="{FF20F58B-3022-E748-9CE7-E92731844FDA}" destId="{106597A5-870E-504F-AC6C-B534DC80505A}" srcOrd="0" destOrd="0" presId="urn:microsoft.com/office/officeart/2005/8/layout/cycle2"/>
    <dgm:cxn modelId="{E71F871F-4319-384D-9706-0F4C24AD8638}" type="presOf" srcId="{E18A2C16-D105-0D42-869A-52987D34F111}" destId="{4DB84732-692B-2945-835E-FFCEA7CD651B}" srcOrd="0" destOrd="0" presId="urn:microsoft.com/office/officeart/2005/8/layout/cycle2"/>
    <dgm:cxn modelId="{17AC2918-9A8C-F94E-9F15-4650A558A880}" srcId="{706CF4BC-7575-E04C-B124-BE313D496255}" destId="{0054DC8B-1EB7-6847-A12C-601C51A86B02}" srcOrd="1" destOrd="0" parTransId="{37124CE7-B7EC-B740-8C78-F745F4335BA4}" sibTransId="{AC001823-9B8A-6E4C-9482-DB559243550A}"/>
    <dgm:cxn modelId="{754BB84B-49D5-8445-8D15-A359D43C2A8C}" type="presOf" srcId="{53AF38F8-EA09-E44F-B052-466B39C95EB3}" destId="{FE7A3187-ABA4-964D-A094-E19E5A2D1EF3}" srcOrd="1" destOrd="0" presId="urn:microsoft.com/office/officeart/2005/8/layout/cycle2"/>
    <dgm:cxn modelId="{B7F9DA95-9512-3145-ADA1-E01C0C1C198F}" type="presOf" srcId="{53AF38F8-EA09-E44F-B052-466B39C95EB3}" destId="{036BE5A0-6F74-B048-BB6F-CA77767E723F}" srcOrd="0" destOrd="0" presId="urn:microsoft.com/office/officeart/2005/8/layout/cycle2"/>
    <dgm:cxn modelId="{40612F97-4E29-9949-8B6D-0A5B1DFE0191}" type="presOf" srcId="{91C86605-1C48-0042-81C4-866135E9AB5B}" destId="{F25F4FF1-9B69-424A-BDC0-136A587C8537}" srcOrd="1" destOrd="0" presId="urn:microsoft.com/office/officeart/2005/8/layout/cycle2"/>
    <dgm:cxn modelId="{882B2749-3A9F-2E4E-AD1C-E5F103B25145}" srcId="{706CF4BC-7575-E04C-B124-BE313D496255}" destId="{DE0E261A-D05C-714D-BCF1-4440F2F4934D}" srcOrd="3" destOrd="0" parTransId="{AEB40707-C49E-2544-B201-8D9C7242B7AF}" sibTransId="{46446016-4999-C942-A179-C5A76377F51E}"/>
    <dgm:cxn modelId="{2AAD8E29-D8DE-C740-BFB6-30B0E4384F6F}" type="presOf" srcId="{91C86605-1C48-0042-81C4-866135E9AB5B}" destId="{705917E1-C125-7040-9CB8-0AC0C8FE4729}" srcOrd="0" destOrd="0" presId="urn:microsoft.com/office/officeart/2005/8/layout/cycle2"/>
    <dgm:cxn modelId="{0804A38F-FA38-C14D-A4E3-3D276C2A33DE}" srcId="{706CF4BC-7575-E04C-B124-BE313D496255}" destId="{E18A2C16-D105-0D42-869A-52987D34F111}" srcOrd="2" destOrd="0" parTransId="{1E2A1D92-30F0-2243-B69D-71E526D9863B}" sibTransId="{53AF38F8-EA09-E44F-B052-466B39C95EB3}"/>
    <dgm:cxn modelId="{11EFCD32-2543-D14C-8B35-3A6F94C6F473}" type="presOf" srcId="{706CF4BC-7575-E04C-B124-BE313D496255}" destId="{28E8683D-6D54-4B4E-A601-8B7270444028}" srcOrd="0" destOrd="0" presId="urn:microsoft.com/office/officeart/2005/8/layout/cycle2"/>
    <dgm:cxn modelId="{8953D56F-DD86-9242-9370-192074C29198}" srcId="{706CF4BC-7575-E04C-B124-BE313D496255}" destId="{FF20F58B-3022-E748-9CE7-E92731844FDA}" srcOrd="0" destOrd="0" parTransId="{1C68A394-2050-8240-A5BE-50DD007A1A5D}" sibTransId="{91C86605-1C48-0042-81C4-866135E9AB5B}"/>
    <dgm:cxn modelId="{9D417627-6AD0-374A-B8C3-67315A00BF65}" type="presParOf" srcId="{28E8683D-6D54-4B4E-A601-8B7270444028}" destId="{106597A5-870E-504F-AC6C-B534DC80505A}" srcOrd="0" destOrd="0" presId="urn:microsoft.com/office/officeart/2005/8/layout/cycle2"/>
    <dgm:cxn modelId="{90C6BF9D-8297-6943-BB3E-98DD6FC3E3A0}" type="presParOf" srcId="{28E8683D-6D54-4B4E-A601-8B7270444028}" destId="{705917E1-C125-7040-9CB8-0AC0C8FE4729}" srcOrd="1" destOrd="0" presId="urn:microsoft.com/office/officeart/2005/8/layout/cycle2"/>
    <dgm:cxn modelId="{94BCCF92-9557-8544-A908-02AE571A0880}" type="presParOf" srcId="{705917E1-C125-7040-9CB8-0AC0C8FE4729}" destId="{F25F4FF1-9B69-424A-BDC0-136A587C8537}" srcOrd="0" destOrd="0" presId="urn:microsoft.com/office/officeart/2005/8/layout/cycle2"/>
    <dgm:cxn modelId="{5764C3FC-27FA-6F44-A6BA-09D767E7DABE}" type="presParOf" srcId="{28E8683D-6D54-4B4E-A601-8B7270444028}" destId="{C583C124-9D15-4A4B-A0AC-1CD5EE1D3D8E}" srcOrd="2" destOrd="0" presId="urn:microsoft.com/office/officeart/2005/8/layout/cycle2"/>
    <dgm:cxn modelId="{E3450AA3-C3FE-FA49-AE25-3A899C5BFA1F}" type="presParOf" srcId="{28E8683D-6D54-4B4E-A601-8B7270444028}" destId="{7D8165FD-3913-9246-A886-16383ED52652}" srcOrd="3" destOrd="0" presId="urn:microsoft.com/office/officeart/2005/8/layout/cycle2"/>
    <dgm:cxn modelId="{8CBBA62D-3BC2-8A42-976A-63EB316638C8}" type="presParOf" srcId="{7D8165FD-3913-9246-A886-16383ED52652}" destId="{A5B85FB1-4038-8446-853E-4AE4E5EC4769}" srcOrd="0" destOrd="0" presId="urn:microsoft.com/office/officeart/2005/8/layout/cycle2"/>
    <dgm:cxn modelId="{2ECB3A2C-7C93-D945-B243-4B26CB65E4B1}" type="presParOf" srcId="{28E8683D-6D54-4B4E-A601-8B7270444028}" destId="{4DB84732-692B-2945-835E-FFCEA7CD651B}" srcOrd="4" destOrd="0" presId="urn:microsoft.com/office/officeart/2005/8/layout/cycle2"/>
    <dgm:cxn modelId="{EC06B475-27BE-5F42-A4E0-A632C551A82E}" type="presParOf" srcId="{28E8683D-6D54-4B4E-A601-8B7270444028}" destId="{036BE5A0-6F74-B048-BB6F-CA77767E723F}" srcOrd="5" destOrd="0" presId="urn:microsoft.com/office/officeart/2005/8/layout/cycle2"/>
    <dgm:cxn modelId="{D9526CF6-26AA-3344-9469-9CF5023B7A78}" type="presParOf" srcId="{036BE5A0-6F74-B048-BB6F-CA77767E723F}" destId="{FE7A3187-ABA4-964D-A094-E19E5A2D1EF3}" srcOrd="0" destOrd="0" presId="urn:microsoft.com/office/officeart/2005/8/layout/cycle2"/>
    <dgm:cxn modelId="{C619356B-BA51-BB4C-A51F-1A872AD58999}" type="presParOf" srcId="{28E8683D-6D54-4B4E-A601-8B7270444028}" destId="{2584E5E7-91C5-8D47-8D80-A5ED36DFD767}" srcOrd="6" destOrd="0" presId="urn:microsoft.com/office/officeart/2005/8/layout/cycle2"/>
    <dgm:cxn modelId="{2AEDCC0E-D6E0-E24C-8F56-01BCC05242A8}" type="presParOf" srcId="{28E8683D-6D54-4B4E-A601-8B7270444028}" destId="{A1FBADC0-C35F-1D47-9EE9-7F62B77097C4}" srcOrd="7" destOrd="0" presId="urn:microsoft.com/office/officeart/2005/8/layout/cycle2"/>
    <dgm:cxn modelId="{709BB237-1063-734B-AD94-1C917814B0AF}" type="presParOf" srcId="{A1FBADC0-C35F-1D47-9EE9-7F62B77097C4}" destId="{47E79A82-C1B0-7046-8FC8-5B6EB275E3EA}"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1E568B-FEE3-D34D-8EC0-883F820DEC31}" type="doc">
      <dgm:prSet loTypeId="urn:microsoft.com/office/officeart/2005/8/layout/default" loCatId="" qsTypeId="urn:microsoft.com/office/officeart/2005/8/quickstyle/simple4" qsCatId="simple" csTypeId="urn:microsoft.com/office/officeart/2005/8/colors/colorful4" csCatId="colorful" phldr="1"/>
      <dgm:spPr/>
      <dgm:t>
        <a:bodyPr/>
        <a:lstStyle/>
        <a:p>
          <a:endParaRPr lang="en-US"/>
        </a:p>
      </dgm:t>
    </dgm:pt>
    <dgm:pt modelId="{BFE19F2C-A904-9142-95A4-58F01E834969}">
      <dgm:prSet phldrT="[Text]"/>
      <dgm:spPr/>
      <dgm:t>
        <a:bodyPr/>
        <a:lstStyle/>
        <a:p>
          <a:r>
            <a:rPr lang="en-US" dirty="0" smtClean="0"/>
            <a:t>Consistent positive behavior</a:t>
          </a:r>
          <a:endParaRPr lang="en-US" dirty="0"/>
        </a:p>
      </dgm:t>
    </dgm:pt>
    <dgm:pt modelId="{9A98F98E-476B-DA4E-8F07-98D0AAC2D118}" type="parTrans" cxnId="{134F9417-90D2-5447-92FA-033A982FE32D}">
      <dgm:prSet/>
      <dgm:spPr/>
      <dgm:t>
        <a:bodyPr/>
        <a:lstStyle/>
        <a:p>
          <a:endParaRPr lang="en-US"/>
        </a:p>
      </dgm:t>
    </dgm:pt>
    <dgm:pt modelId="{67EA05E5-C72D-6C4F-9D3D-C220E8E7C4C0}" type="sibTrans" cxnId="{134F9417-90D2-5447-92FA-033A982FE32D}">
      <dgm:prSet/>
      <dgm:spPr/>
      <dgm:t>
        <a:bodyPr/>
        <a:lstStyle/>
        <a:p>
          <a:endParaRPr lang="en-US"/>
        </a:p>
      </dgm:t>
    </dgm:pt>
    <dgm:pt modelId="{1C2FBBD9-8BE5-9B45-85DB-5816012E2BEA}">
      <dgm:prSet phldrT="[Text]"/>
      <dgm:spPr/>
      <dgm:t>
        <a:bodyPr/>
        <a:lstStyle/>
        <a:p>
          <a:r>
            <a:rPr lang="en-US" dirty="0" smtClean="0"/>
            <a:t>Frequent smiling and laughter</a:t>
          </a:r>
          <a:endParaRPr lang="en-US" dirty="0"/>
        </a:p>
      </dgm:t>
    </dgm:pt>
    <dgm:pt modelId="{8D2BB6B4-C6C7-C140-A1FC-6CABC881ECB4}" type="parTrans" cxnId="{BBBBE52D-8DC1-1A4B-935E-F74A04FD0EE8}">
      <dgm:prSet/>
      <dgm:spPr/>
      <dgm:t>
        <a:bodyPr/>
        <a:lstStyle/>
        <a:p>
          <a:endParaRPr lang="en-US"/>
        </a:p>
      </dgm:t>
    </dgm:pt>
    <dgm:pt modelId="{91D429E0-40C6-B24B-8598-DFA1EE3AAC43}" type="sibTrans" cxnId="{BBBBE52D-8DC1-1A4B-935E-F74A04FD0EE8}">
      <dgm:prSet/>
      <dgm:spPr/>
      <dgm:t>
        <a:bodyPr/>
        <a:lstStyle/>
        <a:p>
          <a:endParaRPr lang="en-US"/>
        </a:p>
      </dgm:t>
    </dgm:pt>
    <dgm:pt modelId="{092F8227-7380-F541-8644-E357BC4BD627}">
      <dgm:prSet phldrT="[Text]"/>
      <dgm:spPr/>
      <dgm:t>
        <a:bodyPr/>
        <a:lstStyle/>
        <a:p>
          <a:r>
            <a:rPr lang="en-US" dirty="0" smtClean="0"/>
            <a:t>Respect</a:t>
          </a:r>
          <a:endParaRPr lang="en-US" dirty="0"/>
        </a:p>
      </dgm:t>
    </dgm:pt>
    <dgm:pt modelId="{426A2F47-FB02-8542-8924-8043D460BEDA}" type="parTrans" cxnId="{EDB38324-7F9C-7949-8FFB-3668D1C7D914}">
      <dgm:prSet/>
      <dgm:spPr/>
      <dgm:t>
        <a:bodyPr/>
        <a:lstStyle/>
        <a:p>
          <a:endParaRPr lang="en-US"/>
        </a:p>
      </dgm:t>
    </dgm:pt>
    <dgm:pt modelId="{A267362F-9567-3041-9F93-824BF0875190}" type="sibTrans" cxnId="{EDB38324-7F9C-7949-8FFB-3668D1C7D914}">
      <dgm:prSet/>
      <dgm:spPr/>
      <dgm:t>
        <a:bodyPr/>
        <a:lstStyle/>
        <a:p>
          <a:endParaRPr lang="en-US"/>
        </a:p>
      </dgm:t>
    </dgm:pt>
    <dgm:pt modelId="{57440B12-D944-E54F-BFC3-20A807823991}">
      <dgm:prSet phldrT="[Text]"/>
      <dgm:spPr/>
      <dgm:t>
        <a:bodyPr/>
        <a:lstStyle/>
        <a:p>
          <a:r>
            <a:rPr lang="en-US" dirty="0" smtClean="0"/>
            <a:t>Clear absence of negative behavior</a:t>
          </a:r>
          <a:endParaRPr lang="en-US" dirty="0"/>
        </a:p>
      </dgm:t>
    </dgm:pt>
    <dgm:pt modelId="{3EDBA4C6-9277-F242-ADB8-52E89F201DDF}" type="parTrans" cxnId="{D5950296-FE8F-D34B-B5FA-10A84A4CEE5B}">
      <dgm:prSet/>
      <dgm:spPr/>
      <dgm:t>
        <a:bodyPr/>
        <a:lstStyle/>
        <a:p>
          <a:endParaRPr lang="en-US"/>
        </a:p>
      </dgm:t>
    </dgm:pt>
    <dgm:pt modelId="{FDCD582A-E835-6141-9251-1DD169AF1951}" type="sibTrans" cxnId="{D5950296-FE8F-D34B-B5FA-10A84A4CEE5B}">
      <dgm:prSet/>
      <dgm:spPr/>
      <dgm:t>
        <a:bodyPr/>
        <a:lstStyle/>
        <a:p>
          <a:endParaRPr lang="en-US"/>
        </a:p>
      </dgm:t>
    </dgm:pt>
    <dgm:pt modelId="{B1427581-931F-1141-B72A-A324CA7483C7}" type="pres">
      <dgm:prSet presAssocID="{C21E568B-FEE3-D34D-8EC0-883F820DEC31}" presName="diagram" presStyleCnt="0">
        <dgm:presLayoutVars>
          <dgm:dir/>
          <dgm:resizeHandles val="exact"/>
        </dgm:presLayoutVars>
      </dgm:prSet>
      <dgm:spPr/>
      <dgm:t>
        <a:bodyPr/>
        <a:lstStyle/>
        <a:p>
          <a:endParaRPr lang="en-US"/>
        </a:p>
      </dgm:t>
    </dgm:pt>
    <dgm:pt modelId="{B0CCE42C-F2B3-2244-AC33-17565619BF6C}" type="pres">
      <dgm:prSet presAssocID="{BFE19F2C-A904-9142-95A4-58F01E834969}" presName="node" presStyleLbl="node1" presStyleIdx="0" presStyleCnt="4">
        <dgm:presLayoutVars>
          <dgm:bulletEnabled val="1"/>
        </dgm:presLayoutVars>
      </dgm:prSet>
      <dgm:spPr/>
      <dgm:t>
        <a:bodyPr/>
        <a:lstStyle/>
        <a:p>
          <a:endParaRPr lang="en-US"/>
        </a:p>
      </dgm:t>
    </dgm:pt>
    <dgm:pt modelId="{71B47891-86D5-8A48-BA1D-D58C6CF67CC8}" type="pres">
      <dgm:prSet presAssocID="{67EA05E5-C72D-6C4F-9D3D-C220E8E7C4C0}" presName="sibTrans" presStyleCnt="0"/>
      <dgm:spPr/>
    </dgm:pt>
    <dgm:pt modelId="{52F4015C-D2AD-3B46-853A-BF4AEE954E84}" type="pres">
      <dgm:prSet presAssocID="{1C2FBBD9-8BE5-9B45-85DB-5816012E2BEA}" presName="node" presStyleLbl="node1" presStyleIdx="1" presStyleCnt="4">
        <dgm:presLayoutVars>
          <dgm:bulletEnabled val="1"/>
        </dgm:presLayoutVars>
      </dgm:prSet>
      <dgm:spPr/>
      <dgm:t>
        <a:bodyPr/>
        <a:lstStyle/>
        <a:p>
          <a:endParaRPr lang="en-US"/>
        </a:p>
      </dgm:t>
    </dgm:pt>
    <dgm:pt modelId="{D5864D56-F0A9-6446-8729-0D020CD11250}" type="pres">
      <dgm:prSet presAssocID="{91D429E0-40C6-B24B-8598-DFA1EE3AAC43}" presName="sibTrans" presStyleCnt="0"/>
      <dgm:spPr/>
    </dgm:pt>
    <dgm:pt modelId="{CECA6757-F47C-7A44-B2C7-1FED636D770B}" type="pres">
      <dgm:prSet presAssocID="{092F8227-7380-F541-8644-E357BC4BD627}" presName="node" presStyleLbl="node1" presStyleIdx="2" presStyleCnt="4">
        <dgm:presLayoutVars>
          <dgm:bulletEnabled val="1"/>
        </dgm:presLayoutVars>
      </dgm:prSet>
      <dgm:spPr/>
      <dgm:t>
        <a:bodyPr/>
        <a:lstStyle/>
        <a:p>
          <a:endParaRPr lang="en-US"/>
        </a:p>
      </dgm:t>
    </dgm:pt>
    <dgm:pt modelId="{8B6692F4-C48F-254D-B85C-E033E0ED3591}" type="pres">
      <dgm:prSet presAssocID="{A267362F-9567-3041-9F93-824BF0875190}" presName="sibTrans" presStyleCnt="0"/>
      <dgm:spPr/>
    </dgm:pt>
    <dgm:pt modelId="{A77F3F5B-D9AE-6647-8352-2196704A634E}" type="pres">
      <dgm:prSet presAssocID="{57440B12-D944-E54F-BFC3-20A807823991}" presName="node" presStyleLbl="node1" presStyleIdx="3" presStyleCnt="4">
        <dgm:presLayoutVars>
          <dgm:bulletEnabled val="1"/>
        </dgm:presLayoutVars>
      </dgm:prSet>
      <dgm:spPr/>
      <dgm:t>
        <a:bodyPr/>
        <a:lstStyle/>
        <a:p>
          <a:endParaRPr lang="en-US"/>
        </a:p>
      </dgm:t>
    </dgm:pt>
  </dgm:ptLst>
  <dgm:cxnLst>
    <dgm:cxn modelId="{B9897905-6181-8648-8833-47B97F65EA71}" type="presOf" srcId="{092F8227-7380-F541-8644-E357BC4BD627}" destId="{CECA6757-F47C-7A44-B2C7-1FED636D770B}" srcOrd="0" destOrd="0" presId="urn:microsoft.com/office/officeart/2005/8/layout/default"/>
    <dgm:cxn modelId="{D5950296-FE8F-D34B-B5FA-10A84A4CEE5B}" srcId="{C21E568B-FEE3-D34D-8EC0-883F820DEC31}" destId="{57440B12-D944-E54F-BFC3-20A807823991}" srcOrd="3" destOrd="0" parTransId="{3EDBA4C6-9277-F242-ADB8-52E89F201DDF}" sibTransId="{FDCD582A-E835-6141-9251-1DD169AF1951}"/>
    <dgm:cxn modelId="{BBBBE52D-8DC1-1A4B-935E-F74A04FD0EE8}" srcId="{C21E568B-FEE3-D34D-8EC0-883F820DEC31}" destId="{1C2FBBD9-8BE5-9B45-85DB-5816012E2BEA}" srcOrd="1" destOrd="0" parTransId="{8D2BB6B4-C6C7-C140-A1FC-6CABC881ECB4}" sibTransId="{91D429E0-40C6-B24B-8598-DFA1EE3AAC43}"/>
    <dgm:cxn modelId="{EDB38324-7F9C-7949-8FFB-3668D1C7D914}" srcId="{C21E568B-FEE3-D34D-8EC0-883F820DEC31}" destId="{092F8227-7380-F541-8644-E357BC4BD627}" srcOrd="2" destOrd="0" parTransId="{426A2F47-FB02-8542-8924-8043D460BEDA}" sibTransId="{A267362F-9567-3041-9F93-824BF0875190}"/>
    <dgm:cxn modelId="{134F9417-90D2-5447-92FA-033A982FE32D}" srcId="{C21E568B-FEE3-D34D-8EC0-883F820DEC31}" destId="{BFE19F2C-A904-9142-95A4-58F01E834969}" srcOrd="0" destOrd="0" parTransId="{9A98F98E-476B-DA4E-8F07-98D0AAC2D118}" sibTransId="{67EA05E5-C72D-6C4F-9D3D-C220E8E7C4C0}"/>
    <dgm:cxn modelId="{016BA0B5-765F-894D-A072-E037CBA3CD45}" type="presOf" srcId="{1C2FBBD9-8BE5-9B45-85DB-5816012E2BEA}" destId="{52F4015C-D2AD-3B46-853A-BF4AEE954E84}" srcOrd="0" destOrd="0" presId="urn:microsoft.com/office/officeart/2005/8/layout/default"/>
    <dgm:cxn modelId="{8AE87261-8085-7D4D-9259-630BD9DF92D2}" type="presOf" srcId="{BFE19F2C-A904-9142-95A4-58F01E834969}" destId="{B0CCE42C-F2B3-2244-AC33-17565619BF6C}" srcOrd="0" destOrd="0" presId="urn:microsoft.com/office/officeart/2005/8/layout/default"/>
    <dgm:cxn modelId="{AFFAE008-E026-8B41-B06B-F3C83357F637}" type="presOf" srcId="{57440B12-D944-E54F-BFC3-20A807823991}" destId="{A77F3F5B-D9AE-6647-8352-2196704A634E}" srcOrd="0" destOrd="0" presId="urn:microsoft.com/office/officeart/2005/8/layout/default"/>
    <dgm:cxn modelId="{EDDC9566-D539-CC46-AFBB-5CD4F55FFD3F}" type="presOf" srcId="{C21E568B-FEE3-D34D-8EC0-883F820DEC31}" destId="{B1427581-931F-1141-B72A-A324CA7483C7}" srcOrd="0" destOrd="0" presId="urn:microsoft.com/office/officeart/2005/8/layout/default"/>
    <dgm:cxn modelId="{B85D459B-21F2-5047-80DD-FA973087953D}" type="presParOf" srcId="{B1427581-931F-1141-B72A-A324CA7483C7}" destId="{B0CCE42C-F2B3-2244-AC33-17565619BF6C}" srcOrd="0" destOrd="0" presId="urn:microsoft.com/office/officeart/2005/8/layout/default"/>
    <dgm:cxn modelId="{DEE9266B-6848-4242-8315-CD87051DD0FC}" type="presParOf" srcId="{B1427581-931F-1141-B72A-A324CA7483C7}" destId="{71B47891-86D5-8A48-BA1D-D58C6CF67CC8}" srcOrd="1" destOrd="0" presId="urn:microsoft.com/office/officeart/2005/8/layout/default"/>
    <dgm:cxn modelId="{4A0BB3B7-F31E-5A41-8710-83DED8C90517}" type="presParOf" srcId="{B1427581-931F-1141-B72A-A324CA7483C7}" destId="{52F4015C-D2AD-3B46-853A-BF4AEE954E84}" srcOrd="2" destOrd="0" presId="urn:microsoft.com/office/officeart/2005/8/layout/default"/>
    <dgm:cxn modelId="{8476BF26-BEA3-9841-802C-F31BB266DBA4}" type="presParOf" srcId="{B1427581-931F-1141-B72A-A324CA7483C7}" destId="{D5864D56-F0A9-6446-8729-0D020CD11250}" srcOrd="3" destOrd="0" presId="urn:microsoft.com/office/officeart/2005/8/layout/default"/>
    <dgm:cxn modelId="{4DDAF704-C294-0546-8540-FB3E09AA1B66}" type="presParOf" srcId="{B1427581-931F-1141-B72A-A324CA7483C7}" destId="{CECA6757-F47C-7A44-B2C7-1FED636D770B}" srcOrd="4" destOrd="0" presId="urn:microsoft.com/office/officeart/2005/8/layout/default"/>
    <dgm:cxn modelId="{AE940D51-AEFB-1C4A-9F68-BBA11801231E}" type="presParOf" srcId="{B1427581-931F-1141-B72A-A324CA7483C7}" destId="{8B6692F4-C48F-254D-B85C-E033E0ED3591}" srcOrd="5" destOrd="0" presId="urn:microsoft.com/office/officeart/2005/8/layout/default"/>
    <dgm:cxn modelId="{908A06BB-9102-3D44-B78C-251EAA89E463}" type="presParOf" srcId="{B1427581-931F-1141-B72A-A324CA7483C7}" destId="{A77F3F5B-D9AE-6647-8352-2196704A634E}"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597A5-870E-504F-AC6C-B534DC80505A}">
      <dsp:nvSpPr>
        <dsp:cNvPr id="0" name=""/>
        <dsp:cNvSpPr/>
      </dsp:nvSpPr>
      <dsp:spPr>
        <a:xfrm>
          <a:off x="2981614" y="874"/>
          <a:ext cx="1536121" cy="1536121"/>
        </a:xfrm>
        <a:prstGeom prst="ellipse">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Observe</a:t>
          </a:r>
          <a:endParaRPr lang="en-US" sz="2200" kern="1200" dirty="0"/>
        </a:p>
      </dsp:txBody>
      <dsp:txXfrm>
        <a:off x="3206574" y="225834"/>
        <a:ext cx="1086201" cy="1086201"/>
      </dsp:txXfrm>
    </dsp:sp>
    <dsp:sp modelId="{705917E1-C125-7040-9CB8-0AC0C8FE4729}">
      <dsp:nvSpPr>
        <dsp:cNvPr id="0" name=""/>
        <dsp:cNvSpPr/>
      </dsp:nvSpPr>
      <dsp:spPr>
        <a:xfrm rot="2700000">
          <a:off x="4352871" y="1317219"/>
          <a:ext cx="408617" cy="518441"/>
        </a:xfrm>
        <a:prstGeom prst="rightArrow">
          <a:avLst>
            <a:gd name="adj1" fmla="val 60000"/>
            <a:gd name="adj2" fmla="val 50000"/>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4370823" y="1377567"/>
        <a:ext cx="286032" cy="311065"/>
      </dsp:txXfrm>
    </dsp:sp>
    <dsp:sp modelId="{C583C124-9D15-4A4B-A0AC-1CD5EE1D3D8E}">
      <dsp:nvSpPr>
        <dsp:cNvPr id="0" name=""/>
        <dsp:cNvSpPr/>
      </dsp:nvSpPr>
      <dsp:spPr>
        <a:xfrm>
          <a:off x="4612979" y="1632239"/>
          <a:ext cx="1536121" cy="1536121"/>
        </a:xfrm>
        <a:prstGeom prst="ellipse">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Evaluate</a:t>
          </a:r>
          <a:endParaRPr lang="en-US" sz="2200" kern="1200" dirty="0"/>
        </a:p>
      </dsp:txBody>
      <dsp:txXfrm>
        <a:off x="4837939" y="1857199"/>
        <a:ext cx="1086201" cy="1086201"/>
      </dsp:txXfrm>
    </dsp:sp>
    <dsp:sp modelId="{7D8165FD-3913-9246-A886-16383ED52652}">
      <dsp:nvSpPr>
        <dsp:cNvPr id="0" name=""/>
        <dsp:cNvSpPr/>
      </dsp:nvSpPr>
      <dsp:spPr>
        <a:xfrm rot="8100000">
          <a:off x="4369226" y="2948584"/>
          <a:ext cx="408617" cy="518441"/>
        </a:xfrm>
        <a:prstGeom prst="rightArrow">
          <a:avLst>
            <a:gd name="adj1" fmla="val 60000"/>
            <a:gd name="adj2" fmla="val 50000"/>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4473859" y="3008932"/>
        <a:ext cx="286032" cy="311065"/>
      </dsp:txXfrm>
    </dsp:sp>
    <dsp:sp modelId="{4DB84732-692B-2945-835E-FFCEA7CD651B}">
      <dsp:nvSpPr>
        <dsp:cNvPr id="0" name=""/>
        <dsp:cNvSpPr/>
      </dsp:nvSpPr>
      <dsp:spPr>
        <a:xfrm>
          <a:off x="2981614" y="3263604"/>
          <a:ext cx="1536121" cy="1536121"/>
        </a:xfrm>
        <a:prstGeom prst="ellipse">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Respond</a:t>
          </a:r>
          <a:endParaRPr lang="en-US" sz="2200" kern="1200" dirty="0"/>
        </a:p>
      </dsp:txBody>
      <dsp:txXfrm>
        <a:off x="3206574" y="3488564"/>
        <a:ext cx="1086201" cy="1086201"/>
      </dsp:txXfrm>
    </dsp:sp>
    <dsp:sp modelId="{036BE5A0-6F74-B048-BB6F-CA77767E723F}">
      <dsp:nvSpPr>
        <dsp:cNvPr id="0" name=""/>
        <dsp:cNvSpPr/>
      </dsp:nvSpPr>
      <dsp:spPr>
        <a:xfrm rot="13500000">
          <a:off x="2737861" y="2964939"/>
          <a:ext cx="408617" cy="518441"/>
        </a:xfrm>
        <a:prstGeom prst="rightArrow">
          <a:avLst>
            <a:gd name="adj1" fmla="val 60000"/>
            <a:gd name="adj2" fmla="val 50000"/>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rot="10800000">
        <a:off x="2842494" y="3111967"/>
        <a:ext cx="286032" cy="311065"/>
      </dsp:txXfrm>
    </dsp:sp>
    <dsp:sp modelId="{2584E5E7-91C5-8D47-8D80-A5ED36DFD767}">
      <dsp:nvSpPr>
        <dsp:cNvPr id="0" name=""/>
        <dsp:cNvSpPr/>
      </dsp:nvSpPr>
      <dsp:spPr>
        <a:xfrm>
          <a:off x="1350249" y="1632239"/>
          <a:ext cx="1536121" cy="1536121"/>
        </a:xfrm>
        <a:prstGeom prst="ellipse">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27940" tIns="27940" rIns="27940" bIns="27940" numCol="1" spcCol="1270" anchor="ctr" anchorCtr="0">
          <a:noAutofit/>
        </a:bodyPr>
        <a:lstStyle/>
        <a:p>
          <a:pPr lvl="0" algn="ctr" defTabSz="977900">
            <a:lnSpc>
              <a:spcPct val="90000"/>
            </a:lnSpc>
            <a:spcBef>
              <a:spcPct val="0"/>
            </a:spcBef>
            <a:spcAft>
              <a:spcPct val="35000"/>
            </a:spcAft>
          </a:pPr>
          <a:r>
            <a:rPr lang="en-US" sz="2200" kern="1200" dirty="0" smtClean="0"/>
            <a:t>Adjust</a:t>
          </a:r>
          <a:endParaRPr lang="en-US" sz="2200" kern="1200" dirty="0"/>
        </a:p>
      </dsp:txBody>
      <dsp:txXfrm>
        <a:off x="1575209" y="1857199"/>
        <a:ext cx="1086201" cy="1086201"/>
      </dsp:txXfrm>
    </dsp:sp>
    <dsp:sp modelId="{A1FBADC0-C35F-1D47-9EE9-7F62B77097C4}">
      <dsp:nvSpPr>
        <dsp:cNvPr id="0" name=""/>
        <dsp:cNvSpPr/>
      </dsp:nvSpPr>
      <dsp:spPr>
        <a:xfrm rot="18900000">
          <a:off x="2721506" y="1333574"/>
          <a:ext cx="408617" cy="518441"/>
        </a:xfrm>
        <a:prstGeom prst="rightArrow">
          <a:avLst>
            <a:gd name="adj1" fmla="val 60000"/>
            <a:gd name="adj2" fmla="val 50000"/>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endParaRPr lang="en-US" sz="1800" kern="1200"/>
        </a:p>
      </dsp:txBody>
      <dsp:txXfrm>
        <a:off x="2739458" y="1480602"/>
        <a:ext cx="286032" cy="3110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CCE42C-F2B3-2244-AC33-17565619BF6C}">
      <dsp:nvSpPr>
        <dsp:cNvPr id="0" name=""/>
        <dsp:cNvSpPr/>
      </dsp:nvSpPr>
      <dsp:spPr>
        <a:xfrm>
          <a:off x="915" y="79639"/>
          <a:ext cx="3570247" cy="2142148"/>
        </a:xfrm>
        <a:prstGeom prst="rect">
          <a:avLst/>
        </a:prstGeom>
        <a:gradFill rotWithShape="0">
          <a:gsLst>
            <a:gs pos="0">
              <a:schemeClr val="accent4">
                <a:hueOff val="0"/>
                <a:satOff val="0"/>
                <a:lumOff val="0"/>
                <a:alphaOff val="0"/>
                <a:tint val="92000"/>
                <a:satMod val="170000"/>
              </a:schemeClr>
            </a:gs>
            <a:gs pos="15000">
              <a:schemeClr val="accent4">
                <a:hueOff val="0"/>
                <a:satOff val="0"/>
                <a:lumOff val="0"/>
                <a:alphaOff val="0"/>
                <a:tint val="92000"/>
                <a:shade val="99000"/>
                <a:satMod val="170000"/>
              </a:schemeClr>
            </a:gs>
            <a:gs pos="62000">
              <a:schemeClr val="accent4">
                <a:hueOff val="0"/>
                <a:satOff val="0"/>
                <a:lumOff val="0"/>
                <a:alphaOff val="0"/>
                <a:tint val="96000"/>
                <a:shade val="80000"/>
                <a:satMod val="170000"/>
              </a:schemeClr>
            </a:gs>
            <a:gs pos="97000">
              <a:schemeClr val="accent4">
                <a:hueOff val="0"/>
                <a:satOff val="0"/>
                <a:lumOff val="0"/>
                <a:alphaOff val="0"/>
                <a:tint val="98000"/>
                <a:shade val="63000"/>
                <a:satMod val="170000"/>
              </a:schemeClr>
            </a:gs>
            <a:gs pos="100000">
              <a:schemeClr val="accent4">
                <a:hueOff val="0"/>
                <a:satOff val="0"/>
                <a:lumOff val="0"/>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0"/>
              <a:satOff val="0"/>
              <a:lumOff val="0"/>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Consistent positive behavior</a:t>
          </a:r>
          <a:endParaRPr lang="en-US" sz="4300" kern="1200" dirty="0"/>
        </a:p>
      </dsp:txBody>
      <dsp:txXfrm>
        <a:off x="915" y="79639"/>
        <a:ext cx="3570247" cy="2142148"/>
      </dsp:txXfrm>
    </dsp:sp>
    <dsp:sp modelId="{52F4015C-D2AD-3B46-853A-BF4AEE954E84}">
      <dsp:nvSpPr>
        <dsp:cNvPr id="0" name=""/>
        <dsp:cNvSpPr/>
      </dsp:nvSpPr>
      <dsp:spPr>
        <a:xfrm>
          <a:off x="3928187" y="79639"/>
          <a:ext cx="3570247" cy="2142148"/>
        </a:xfrm>
        <a:prstGeom prst="rect">
          <a:avLst/>
        </a:prstGeom>
        <a:gradFill rotWithShape="0">
          <a:gsLst>
            <a:gs pos="0">
              <a:schemeClr val="accent4">
                <a:hueOff val="-1070112"/>
                <a:satOff val="13230"/>
                <a:lumOff val="-4313"/>
                <a:alphaOff val="0"/>
                <a:tint val="92000"/>
                <a:satMod val="170000"/>
              </a:schemeClr>
            </a:gs>
            <a:gs pos="15000">
              <a:schemeClr val="accent4">
                <a:hueOff val="-1070112"/>
                <a:satOff val="13230"/>
                <a:lumOff val="-4313"/>
                <a:alphaOff val="0"/>
                <a:tint val="92000"/>
                <a:shade val="99000"/>
                <a:satMod val="170000"/>
              </a:schemeClr>
            </a:gs>
            <a:gs pos="62000">
              <a:schemeClr val="accent4">
                <a:hueOff val="-1070112"/>
                <a:satOff val="13230"/>
                <a:lumOff val="-4313"/>
                <a:alphaOff val="0"/>
                <a:tint val="96000"/>
                <a:shade val="80000"/>
                <a:satMod val="170000"/>
              </a:schemeClr>
            </a:gs>
            <a:gs pos="97000">
              <a:schemeClr val="accent4">
                <a:hueOff val="-1070112"/>
                <a:satOff val="13230"/>
                <a:lumOff val="-4313"/>
                <a:alphaOff val="0"/>
                <a:tint val="98000"/>
                <a:shade val="63000"/>
                <a:satMod val="170000"/>
              </a:schemeClr>
            </a:gs>
            <a:gs pos="100000">
              <a:schemeClr val="accent4">
                <a:hueOff val="-1070112"/>
                <a:satOff val="13230"/>
                <a:lumOff val="-4313"/>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1070112"/>
              <a:satOff val="13230"/>
              <a:lumOff val="-4313"/>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Frequent smiling and laughter</a:t>
          </a:r>
          <a:endParaRPr lang="en-US" sz="4300" kern="1200" dirty="0"/>
        </a:p>
      </dsp:txBody>
      <dsp:txXfrm>
        <a:off x="3928187" y="79639"/>
        <a:ext cx="3570247" cy="2142148"/>
      </dsp:txXfrm>
    </dsp:sp>
    <dsp:sp modelId="{CECA6757-F47C-7A44-B2C7-1FED636D770B}">
      <dsp:nvSpPr>
        <dsp:cNvPr id="0" name=""/>
        <dsp:cNvSpPr/>
      </dsp:nvSpPr>
      <dsp:spPr>
        <a:xfrm>
          <a:off x="915" y="2578812"/>
          <a:ext cx="3570247" cy="2142148"/>
        </a:xfrm>
        <a:prstGeom prst="rect">
          <a:avLst/>
        </a:prstGeom>
        <a:gradFill rotWithShape="0">
          <a:gsLst>
            <a:gs pos="0">
              <a:schemeClr val="accent4">
                <a:hueOff val="-2140224"/>
                <a:satOff val="26460"/>
                <a:lumOff val="-8626"/>
                <a:alphaOff val="0"/>
                <a:tint val="92000"/>
                <a:satMod val="170000"/>
              </a:schemeClr>
            </a:gs>
            <a:gs pos="15000">
              <a:schemeClr val="accent4">
                <a:hueOff val="-2140224"/>
                <a:satOff val="26460"/>
                <a:lumOff val="-8626"/>
                <a:alphaOff val="0"/>
                <a:tint val="92000"/>
                <a:shade val="99000"/>
                <a:satMod val="170000"/>
              </a:schemeClr>
            </a:gs>
            <a:gs pos="62000">
              <a:schemeClr val="accent4">
                <a:hueOff val="-2140224"/>
                <a:satOff val="26460"/>
                <a:lumOff val="-8626"/>
                <a:alphaOff val="0"/>
                <a:tint val="96000"/>
                <a:shade val="80000"/>
                <a:satMod val="170000"/>
              </a:schemeClr>
            </a:gs>
            <a:gs pos="97000">
              <a:schemeClr val="accent4">
                <a:hueOff val="-2140224"/>
                <a:satOff val="26460"/>
                <a:lumOff val="-8626"/>
                <a:alphaOff val="0"/>
                <a:tint val="98000"/>
                <a:shade val="63000"/>
                <a:satMod val="170000"/>
              </a:schemeClr>
            </a:gs>
            <a:gs pos="100000">
              <a:schemeClr val="accent4">
                <a:hueOff val="-2140224"/>
                <a:satOff val="26460"/>
                <a:lumOff val="-8626"/>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2140224"/>
              <a:satOff val="26460"/>
              <a:lumOff val="-8626"/>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Respect</a:t>
          </a:r>
          <a:endParaRPr lang="en-US" sz="4300" kern="1200" dirty="0"/>
        </a:p>
      </dsp:txBody>
      <dsp:txXfrm>
        <a:off x="915" y="2578812"/>
        <a:ext cx="3570247" cy="2142148"/>
      </dsp:txXfrm>
    </dsp:sp>
    <dsp:sp modelId="{A77F3F5B-D9AE-6647-8352-2196704A634E}">
      <dsp:nvSpPr>
        <dsp:cNvPr id="0" name=""/>
        <dsp:cNvSpPr/>
      </dsp:nvSpPr>
      <dsp:spPr>
        <a:xfrm>
          <a:off x="3928187" y="2578812"/>
          <a:ext cx="3570247" cy="2142148"/>
        </a:xfrm>
        <a:prstGeom prst="rect">
          <a:avLst/>
        </a:prstGeom>
        <a:gradFill rotWithShape="0">
          <a:gsLst>
            <a:gs pos="0">
              <a:schemeClr val="accent4">
                <a:hueOff val="-3210336"/>
                <a:satOff val="39690"/>
                <a:lumOff val="-12939"/>
                <a:alphaOff val="0"/>
                <a:tint val="92000"/>
                <a:satMod val="170000"/>
              </a:schemeClr>
            </a:gs>
            <a:gs pos="15000">
              <a:schemeClr val="accent4">
                <a:hueOff val="-3210336"/>
                <a:satOff val="39690"/>
                <a:lumOff val="-12939"/>
                <a:alphaOff val="0"/>
                <a:tint val="92000"/>
                <a:shade val="99000"/>
                <a:satMod val="170000"/>
              </a:schemeClr>
            </a:gs>
            <a:gs pos="62000">
              <a:schemeClr val="accent4">
                <a:hueOff val="-3210336"/>
                <a:satOff val="39690"/>
                <a:lumOff val="-12939"/>
                <a:alphaOff val="0"/>
                <a:tint val="96000"/>
                <a:shade val="80000"/>
                <a:satMod val="170000"/>
              </a:schemeClr>
            </a:gs>
            <a:gs pos="97000">
              <a:schemeClr val="accent4">
                <a:hueOff val="-3210336"/>
                <a:satOff val="39690"/>
                <a:lumOff val="-12939"/>
                <a:alphaOff val="0"/>
                <a:tint val="98000"/>
                <a:shade val="63000"/>
                <a:satMod val="170000"/>
              </a:schemeClr>
            </a:gs>
            <a:gs pos="100000">
              <a:schemeClr val="accent4">
                <a:hueOff val="-3210336"/>
                <a:satOff val="39690"/>
                <a:lumOff val="-12939"/>
                <a:alphaOff val="0"/>
                <a:shade val="62000"/>
                <a:satMod val="170000"/>
              </a:schemeClr>
            </a:gs>
          </a:gsLst>
          <a:path path="circle">
            <a:fillToRect l="50000" t="50000" r="50000" b="50000"/>
          </a:path>
        </a:gradFill>
        <a:ln>
          <a:noFill/>
        </a:ln>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accent4">
              <a:hueOff val="-3210336"/>
              <a:satOff val="39690"/>
              <a:lumOff val="-12939"/>
              <a:alphaOff val="0"/>
              <a:shade val="8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63830" tIns="163830" rIns="163830" bIns="163830" numCol="1" spcCol="1270" anchor="ctr" anchorCtr="0">
          <a:noAutofit/>
        </a:bodyPr>
        <a:lstStyle/>
        <a:p>
          <a:pPr lvl="0" algn="ctr" defTabSz="1911350">
            <a:lnSpc>
              <a:spcPct val="90000"/>
            </a:lnSpc>
            <a:spcBef>
              <a:spcPct val="0"/>
            </a:spcBef>
            <a:spcAft>
              <a:spcPct val="35000"/>
            </a:spcAft>
          </a:pPr>
          <a:r>
            <a:rPr lang="en-US" sz="4300" kern="1200" dirty="0" smtClean="0"/>
            <a:t>Clear absence of negative behavior</a:t>
          </a:r>
          <a:endParaRPr lang="en-US" sz="4300" kern="1200" dirty="0"/>
        </a:p>
      </dsp:txBody>
      <dsp:txXfrm>
        <a:off x="3928187" y="2578812"/>
        <a:ext cx="3570247" cy="214214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2309" tIns="46154" rIns="92309" bIns="46154" rtlCol="0"/>
          <a:lstStyle>
            <a:lvl1pPr algn="r">
              <a:defRPr sz="1200"/>
            </a:lvl1pPr>
          </a:lstStyle>
          <a:p>
            <a:fld id="{F6545739-E62C-8F45-B04A-335F39F1E9A9}" type="datetimeFigureOut">
              <a:rPr lang="en-US" smtClean="0"/>
              <a:t>6/12/2018</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9" tIns="46154" rIns="92309" bIns="46154" rtlCol="0" anchor="b"/>
          <a:lstStyle>
            <a:lvl1pPr algn="r">
              <a:defRPr sz="1200"/>
            </a:lvl1pPr>
          </a:lstStyle>
          <a:p>
            <a:fld id="{45A1C868-2AD6-3E45-8D3E-5F1E2CA46313}" type="slidenum">
              <a:rPr lang="en-US" smtClean="0"/>
              <a:t>‹#›</a:t>
            </a:fld>
            <a:endParaRPr lang="en-US"/>
          </a:p>
        </p:txBody>
      </p:sp>
    </p:spTree>
    <p:extLst>
      <p:ext uri="{BB962C8B-B14F-4D97-AF65-F5344CB8AC3E}">
        <p14:creationId xmlns:p14="http://schemas.microsoft.com/office/powerpoint/2010/main" val="27084547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9" tIns="46154" rIns="92309" bIns="46154"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2309" tIns="46154" rIns="92309" bIns="46154" rtlCol="0"/>
          <a:lstStyle>
            <a:lvl1pPr algn="r">
              <a:defRPr sz="1200"/>
            </a:lvl1pPr>
          </a:lstStyle>
          <a:p>
            <a:fld id="{C079F947-D809-49B8-8276-1C649B30F0EA}" type="datetimeFigureOut">
              <a:rPr lang="en-US" smtClean="0"/>
              <a:pPr/>
              <a:t>6/12/2018</a:t>
            </a:fld>
            <a:endParaRPr lang="en-US"/>
          </a:p>
        </p:txBody>
      </p:sp>
      <p:sp>
        <p:nvSpPr>
          <p:cNvPr id="4" name="Slide Image Placeholder 3"/>
          <p:cNvSpPr>
            <a:spLocks noGrp="1" noRot="1" noChangeAspect="1"/>
          </p:cNvSpPr>
          <p:nvPr>
            <p:ph type="sldImg" idx="2"/>
          </p:nvPr>
        </p:nvSpPr>
        <p:spPr>
          <a:xfrm>
            <a:off x="1104900" y="698500"/>
            <a:ext cx="4648200" cy="3486150"/>
          </a:xfrm>
          <a:prstGeom prst="rect">
            <a:avLst/>
          </a:prstGeom>
          <a:noFill/>
          <a:ln w="12700">
            <a:solidFill>
              <a:prstClr val="black"/>
            </a:solidFill>
          </a:ln>
        </p:spPr>
        <p:txBody>
          <a:bodyPr vert="horz" lIns="92309" tIns="46154" rIns="92309" bIns="4615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309" tIns="46154" rIns="92309" bIns="4615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71800" cy="464820"/>
          </a:xfrm>
          <a:prstGeom prst="rect">
            <a:avLst/>
          </a:prstGeom>
        </p:spPr>
        <p:txBody>
          <a:bodyPr vert="horz" lIns="92309" tIns="46154" rIns="92309" bIns="46154"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9" tIns="46154" rIns="92309" bIns="46154" rtlCol="0" anchor="b"/>
          <a:lstStyle>
            <a:lvl1pPr algn="r">
              <a:defRPr sz="1200"/>
            </a:lvl1pPr>
          </a:lstStyle>
          <a:p>
            <a:fld id="{B4D5AAA2-1E2D-4773-AD52-AEFAA25C80B6}" type="slidenum">
              <a:rPr lang="en-US" smtClean="0"/>
              <a:pPr/>
              <a:t>‹#›</a:t>
            </a:fld>
            <a:endParaRPr lang="en-US"/>
          </a:p>
        </p:txBody>
      </p:sp>
    </p:spTree>
    <p:extLst>
      <p:ext uri="{BB962C8B-B14F-4D97-AF65-F5344CB8AC3E}">
        <p14:creationId xmlns:p14="http://schemas.microsoft.com/office/powerpoint/2010/main" val="4161415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trainer and/or conference/training specific</a:t>
            </a:r>
            <a:r>
              <a:rPr lang="en-US" baseline="0" dirty="0" smtClean="0"/>
              <a:t> information in the designated area.</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a:t>
            </a:fld>
            <a:endParaRPr lang="en-US"/>
          </a:p>
        </p:txBody>
      </p:sp>
    </p:spTree>
    <p:extLst>
      <p:ext uri="{BB962C8B-B14F-4D97-AF65-F5344CB8AC3E}">
        <p14:creationId xmlns:p14="http://schemas.microsoft.com/office/powerpoint/2010/main" val="2594228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Participants can record their</a:t>
            </a:r>
            <a:r>
              <a:rPr lang="en-US" baseline="0" dirty="0" smtClean="0"/>
              <a:t> thinking on the PP </a:t>
            </a:r>
            <a:r>
              <a:rPr lang="en-US" baseline="0" dirty="0" err="1" smtClean="0"/>
              <a:t>notepages</a:t>
            </a:r>
            <a:r>
              <a:rPr lang="en-US" baseline="0" dirty="0" smtClean="0"/>
              <a:t> provided or on sticky notes. Depending on the group size and time available, participants may want to share in pairs or small groups with each other before the optional sharing with the whole group. You can choose to record the optional sharing responses on chart paper/a whiteboard or not.</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2</a:t>
            </a:fld>
            <a:endParaRPr lang="en-US"/>
          </a:p>
        </p:txBody>
      </p:sp>
    </p:spTree>
    <p:extLst>
      <p:ext uri="{BB962C8B-B14F-4D97-AF65-F5344CB8AC3E}">
        <p14:creationId xmlns:p14="http://schemas.microsoft.com/office/powerpoint/2010/main" val="32529736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r>
              <a:rPr lang="en-US" baseline="0" dirty="0" smtClean="0"/>
              <a:t> that each participant has an agenda, notetaking PP packet, a training evaluation which they can fill out at the end of the training, and any other materials available to them. </a:t>
            </a:r>
            <a:r>
              <a:rPr lang="en-US" dirty="0" smtClean="0"/>
              <a:t>It may be helpful to acknowledge that “develop” may not be an accurate word to use here since they are likely already providing responsive caregiving. A more accurate outcome</a:t>
            </a:r>
            <a:r>
              <a:rPr lang="en-US" baseline="0" dirty="0" smtClean="0"/>
              <a:t> may be to “maintain and enhance providing a responsive caregiving program for infants and toddlers.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3</a:t>
            </a:fld>
            <a:endParaRPr lang="en-US"/>
          </a:p>
        </p:txBody>
      </p:sp>
    </p:spTree>
    <p:extLst>
      <p:ext uri="{BB962C8B-B14F-4D97-AF65-F5344CB8AC3E}">
        <p14:creationId xmlns:p14="http://schemas.microsoft.com/office/powerpoint/2010/main" val="3068807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a:t>
            </a:r>
            <a:r>
              <a:rPr lang="en-US" baseline="0" dirty="0" smtClean="0"/>
              <a:t> volunteers to read each of the objectives out loud to the whole group.</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4</a:t>
            </a:fld>
            <a:endParaRPr lang="en-US"/>
          </a:p>
        </p:txBody>
      </p:sp>
    </p:spTree>
    <p:extLst>
      <p:ext uri="{BB962C8B-B14F-4D97-AF65-F5344CB8AC3E}">
        <p14:creationId xmlns:p14="http://schemas.microsoft.com/office/powerpoint/2010/main" val="46370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participants that throughout</a:t>
            </a:r>
            <a:r>
              <a:rPr lang="en-US" baseline="0" dirty="0" smtClean="0"/>
              <a:t> the training, they will have the opportunity to reflect upon and share their ideas about their program’s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5</a:t>
            </a:fld>
            <a:endParaRPr lang="en-US"/>
          </a:p>
        </p:txBody>
      </p:sp>
    </p:spTree>
    <p:extLst>
      <p:ext uri="{BB962C8B-B14F-4D97-AF65-F5344CB8AC3E}">
        <p14:creationId xmlns:p14="http://schemas.microsoft.com/office/powerpoint/2010/main" val="29625524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a participant read this quote. Ask participants</a:t>
            </a:r>
            <a:r>
              <a:rPr lang="en-US" baseline="0" dirty="0" smtClean="0"/>
              <a:t> which words or phrases stand out or resonate with them.</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6</a:t>
            </a:fld>
            <a:endParaRPr lang="en-US"/>
          </a:p>
        </p:txBody>
      </p:sp>
    </p:spTree>
    <p:extLst>
      <p:ext uri="{BB962C8B-B14F-4D97-AF65-F5344CB8AC3E}">
        <p14:creationId xmlns:p14="http://schemas.microsoft.com/office/powerpoint/2010/main" val="1651490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a:t>
            </a:r>
            <a:r>
              <a:rPr lang="en-US" baseline="0" dirty="0" smtClean="0"/>
              <a:t> is responsive caregiving?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7</a:t>
            </a:fld>
            <a:endParaRPr lang="en-US"/>
          </a:p>
        </p:txBody>
      </p:sp>
    </p:spTree>
    <p:extLst>
      <p:ext uri="{BB962C8B-B14F-4D97-AF65-F5344CB8AC3E}">
        <p14:creationId xmlns:p14="http://schemas.microsoft.com/office/powerpoint/2010/main" val="1563483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sets the stage for a future of healthy relationships and lifelong learning.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8</a:t>
            </a:fld>
            <a:endParaRPr lang="en-US"/>
          </a:p>
        </p:txBody>
      </p:sp>
    </p:spTree>
    <p:extLst>
      <p:ext uri="{BB962C8B-B14F-4D97-AF65-F5344CB8AC3E}">
        <p14:creationId xmlns:p14="http://schemas.microsoft.com/office/powerpoint/2010/main" val="2858889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https://youtu.be/VNNsN9IJkws  Watch each video (first</a:t>
            </a:r>
            <a:r>
              <a:rPr lang="en-US" baseline="0" dirty="0" smtClean="0"/>
              <a:t> the Healthy Brain and then the Impact of Stress) and discuss how early experiences have lifelong implications on the developing brain.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9</a:t>
            </a:fld>
            <a:endParaRPr lang="en-US"/>
          </a:p>
        </p:txBody>
      </p:sp>
    </p:spTree>
    <p:extLst>
      <p:ext uri="{BB962C8B-B14F-4D97-AF65-F5344CB8AC3E}">
        <p14:creationId xmlns:p14="http://schemas.microsoft.com/office/powerpoint/2010/main" val="533494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https://youtu.be/apzXGEbZht0</a:t>
            </a:r>
          </a:p>
          <a:p>
            <a:endParaRPr lang="en-US" dirty="0" smtClean="0"/>
          </a:p>
          <a:p>
            <a:r>
              <a:rPr lang="en-US" dirty="0" smtClean="0"/>
              <a:t>Have participants</a:t>
            </a:r>
            <a:r>
              <a:rPr lang="en-US" baseline="0" dirty="0" smtClean="0"/>
              <a:t> share in pairs, small groups, or each other what their thoughts are about the video and how it’s related to their work.</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10</a:t>
            </a:fld>
            <a:endParaRPr lang="en-US"/>
          </a:p>
        </p:txBody>
      </p:sp>
    </p:spTree>
    <p:extLst>
      <p:ext uri="{BB962C8B-B14F-4D97-AF65-F5344CB8AC3E}">
        <p14:creationId xmlns:p14="http://schemas.microsoft.com/office/powerpoint/2010/main" val="27005896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2000" y="381000"/>
            <a:ext cx="4648200" cy="3486150"/>
          </a:xfrm>
        </p:spPr>
      </p:sp>
      <p:sp>
        <p:nvSpPr>
          <p:cNvPr id="3" name="Notes Placeholder 2"/>
          <p:cNvSpPr>
            <a:spLocks noGrp="1"/>
          </p:cNvSpPr>
          <p:nvPr>
            <p:ph type="body" idx="1"/>
          </p:nvPr>
        </p:nvSpPr>
        <p:spPr/>
        <p:txBody>
          <a:bodyPr/>
          <a:lstStyle/>
          <a:p>
            <a:r>
              <a:rPr lang="en-US" dirty="0" smtClean="0"/>
              <a:t>All of the above leads</a:t>
            </a:r>
            <a:r>
              <a:rPr lang="en-US" baseline="0" dirty="0" smtClean="0"/>
              <a:t> to creating trusting and healthy relationships. Show the video.</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11</a:t>
            </a:fld>
            <a:endParaRPr lang="en-US"/>
          </a:p>
        </p:txBody>
      </p:sp>
    </p:spTree>
    <p:extLst>
      <p:ext uri="{BB962C8B-B14F-4D97-AF65-F5344CB8AC3E}">
        <p14:creationId xmlns:p14="http://schemas.microsoft.com/office/powerpoint/2010/main" val="526912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a:t>
            </a:r>
            <a:r>
              <a:rPr lang="en-US" baseline="0" dirty="0" smtClean="0"/>
              <a:t> many cues are non-verbal and silent, it’s e</a:t>
            </a:r>
            <a:r>
              <a:rPr lang="en-US" dirty="0" smtClean="0"/>
              <a:t>specially important</a:t>
            </a:r>
            <a:r>
              <a:rPr lang="en-US" baseline="0" dirty="0" smtClean="0"/>
              <a:t> to know where all children are and to check in with them often.  Ask participants “What are the children in these photos communicating?”</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12</a:t>
            </a:fld>
            <a:endParaRPr lang="en-US"/>
          </a:p>
        </p:txBody>
      </p:sp>
    </p:spTree>
    <p:extLst>
      <p:ext uri="{BB962C8B-B14F-4D97-AF65-F5344CB8AC3E}">
        <p14:creationId xmlns:p14="http://schemas.microsoft.com/office/powerpoint/2010/main" val="3951893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Magda Gerber’s advice is</a:t>
            </a:r>
            <a:r>
              <a:rPr lang="en-US" baseline="0" dirty="0" smtClean="0"/>
              <a:t> to “wait, wait, wait” to ensure you have time to evaluate before you respond.</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13</a:t>
            </a:fld>
            <a:endParaRPr lang="en-US"/>
          </a:p>
        </p:txBody>
      </p:sp>
    </p:spTree>
    <p:extLst>
      <p:ext uri="{BB962C8B-B14F-4D97-AF65-F5344CB8AC3E}">
        <p14:creationId xmlns:p14="http://schemas.microsoft.com/office/powerpoint/2010/main" val="180826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a:t>
            </a:r>
            <a:r>
              <a:rPr lang="en-US" baseline="0" dirty="0" smtClean="0"/>
              <a:t> occasional incidents of negative behavior compromise the adult-child relationship and can have lasting impact on children’s development. </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14</a:t>
            </a:fld>
            <a:endParaRPr lang="en-US"/>
          </a:p>
        </p:txBody>
      </p:sp>
    </p:spTree>
    <p:extLst>
      <p:ext uri="{BB962C8B-B14F-4D97-AF65-F5344CB8AC3E}">
        <p14:creationId xmlns:p14="http://schemas.microsoft.com/office/powerpoint/2010/main" val="2365744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Routines:  </a:t>
            </a:r>
          </a:p>
          <a:p>
            <a:r>
              <a:rPr lang="en-US" dirty="0"/>
              <a:t>They influence a child’s emotional, cognitive, and social development.</a:t>
            </a:r>
          </a:p>
          <a:p>
            <a:r>
              <a:rPr lang="en-US" dirty="0"/>
              <a:t>They help children feel secure and comfortable.</a:t>
            </a:r>
          </a:p>
          <a:p>
            <a:r>
              <a:rPr lang="en-US" dirty="0"/>
              <a:t>They help children understand the expectations of the environment.</a:t>
            </a:r>
          </a:p>
          <a:p>
            <a:r>
              <a:rPr lang="en-US" dirty="0"/>
              <a:t>They help reduce the frequency of behavior problems (e.g., tantrums).</a:t>
            </a:r>
          </a:p>
          <a:p>
            <a:r>
              <a:rPr lang="en-US" dirty="0"/>
              <a:t>They can result in higher rates of child engagement.</a:t>
            </a:r>
          </a:p>
          <a:p>
            <a:endParaRPr lang="en-US" dirty="0" smtClean="0"/>
          </a:p>
          <a:p>
            <a:r>
              <a:rPr lang="en-US" dirty="0" smtClean="0"/>
              <a:t>Play</a:t>
            </a:r>
            <a:r>
              <a:rPr lang="en-US" baseline="0" dirty="0" smtClean="0"/>
              <a:t> Time:</a:t>
            </a:r>
          </a:p>
          <a:p>
            <a:r>
              <a:rPr lang="en-US" baseline="0" dirty="0" smtClean="0"/>
              <a:t>Increases children’s play behaviors and skills</a:t>
            </a:r>
          </a:p>
          <a:p>
            <a:r>
              <a:rPr lang="en-US" baseline="0" dirty="0" smtClean="0"/>
              <a:t>Reduces negative behaviors like tantrums</a:t>
            </a:r>
          </a:p>
          <a:p>
            <a:endParaRPr lang="en-US" baseline="0" dirty="0" smtClean="0"/>
          </a:p>
          <a:p>
            <a:r>
              <a:rPr lang="en-US" baseline="0" dirty="0" smtClean="0"/>
              <a:t>Transitions:</a:t>
            </a:r>
          </a:p>
          <a:p>
            <a:r>
              <a:rPr lang="en-US" baseline="0" dirty="0" smtClean="0"/>
              <a:t>Can be difficult, especially with multiple children</a:t>
            </a:r>
          </a:p>
          <a:p>
            <a:r>
              <a:rPr lang="en-US" baseline="0" dirty="0" smtClean="0"/>
              <a:t>Plan for transitions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15</a:t>
            </a:fld>
            <a:endParaRPr lang="en-US"/>
          </a:p>
        </p:txBody>
      </p:sp>
    </p:spTree>
    <p:extLst>
      <p:ext uri="{BB962C8B-B14F-4D97-AF65-F5344CB8AC3E}">
        <p14:creationId xmlns:p14="http://schemas.microsoft.com/office/powerpoint/2010/main" val="1046598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Part of your everyday routines includes providing guidance by facilitating exploration.</a:t>
            </a:r>
            <a:r>
              <a:rPr lang="en-US" baseline="0" dirty="0" smtClean="0"/>
              <a:t> Make sure you attend to the bulleted practices.</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16</a:t>
            </a:fld>
            <a:endParaRPr lang="en-US"/>
          </a:p>
        </p:txBody>
      </p:sp>
    </p:spTree>
    <p:extLst>
      <p:ext uri="{BB962C8B-B14F-4D97-AF65-F5344CB8AC3E}">
        <p14:creationId xmlns:p14="http://schemas.microsoft.com/office/powerpoint/2010/main" val="2063223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Commit to on-going training; educate yourself and your colleagues on inclusive practices and cultures of the families you serve.</a:t>
            </a:r>
          </a:p>
          <a:p>
            <a:endParaRPr lang="en-US" baseline="0" dirty="0" smtClean="0"/>
          </a:p>
          <a:p>
            <a:r>
              <a:rPr lang="en-US" baseline="0" dirty="0" smtClean="0"/>
              <a:t>Create an inclusive practices policy for your program.</a:t>
            </a:r>
          </a:p>
          <a:p>
            <a:endParaRPr lang="en-US" baseline="0" dirty="0" smtClean="0"/>
          </a:p>
          <a:p>
            <a:r>
              <a:rPr lang="en-US" baseline="0" dirty="0" smtClean="0"/>
              <a:t>Take time to meet with families and staff in groups and individually.</a:t>
            </a:r>
          </a:p>
          <a:p>
            <a:endParaRPr lang="en-US" baseline="0" dirty="0" smtClean="0"/>
          </a:p>
          <a:p>
            <a:pPr defTabSz="923087">
              <a:defRPr/>
            </a:pPr>
            <a:r>
              <a:rPr lang="en-US" dirty="0" smtClean="0"/>
              <a:t>Ask questions!</a:t>
            </a:r>
            <a:r>
              <a:rPr lang="en-US" baseline="0" dirty="0" smtClean="0"/>
              <a:t>  Reflect families’ cultures in the environment.</a:t>
            </a:r>
          </a:p>
          <a:p>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17</a:t>
            </a:fld>
            <a:endParaRPr lang="en-US"/>
          </a:p>
        </p:txBody>
      </p:sp>
    </p:spTree>
    <p:extLst>
      <p:ext uri="{BB962C8B-B14F-4D97-AF65-F5344CB8AC3E}">
        <p14:creationId xmlns:p14="http://schemas.microsoft.com/office/powerpoint/2010/main" val="1300953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have a shared goal</a:t>
            </a:r>
            <a:r>
              <a:rPr lang="en-US" baseline="0" dirty="0" smtClean="0"/>
              <a:t> which relies on creating a partnership with your families: caring for and supporting the development of their children.</a:t>
            </a:r>
            <a:endParaRPr lang="en-US" dirty="0"/>
          </a:p>
        </p:txBody>
      </p:sp>
      <p:sp>
        <p:nvSpPr>
          <p:cNvPr id="4" name="Slide Number Placeholder 3"/>
          <p:cNvSpPr>
            <a:spLocks noGrp="1"/>
          </p:cNvSpPr>
          <p:nvPr>
            <p:ph type="sldNum" sz="quarter" idx="10"/>
          </p:nvPr>
        </p:nvSpPr>
        <p:spPr/>
        <p:txBody>
          <a:bodyPr/>
          <a:lstStyle/>
          <a:p>
            <a:fld id="{B4D5AAA2-1E2D-4773-AD52-AEFAA25C80B6}" type="slidenum">
              <a:rPr lang="en-US" smtClean="0"/>
              <a:pPr/>
              <a:t>18</a:t>
            </a:fld>
            <a:endParaRPr lang="en-US"/>
          </a:p>
        </p:txBody>
      </p:sp>
    </p:spTree>
    <p:extLst>
      <p:ext uri="{BB962C8B-B14F-4D97-AF65-F5344CB8AC3E}">
        <p14:creationId xmlns:p14="http://schemas.microsoft.com/office/powerpoint/2010/main" val="989276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6/12/2018</a:t>
            </a:fld>
            <a:endParaRPr lang="en-US"/>
          </a:p>
        </p:txBody>
      </p:sp>
      <p:sp>
        <p:nvSpPr>
          <p:cNvPr id="20" name="Footer Placeholder 19"/>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algn="r"/>
            <a:fld id="{F7886C9C-DC18-4195-8FD5-A50AA931D419}" type="slidenum">
              <a:rPr lang="en-US" smtClean="0"/>
              <a:pPr algn="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6/12/2018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09084A-4BCF-4469-BA07-EA49A4212DB0}" type="datetimeFigureOut">
              <a:rPr lang="en-US" smtClean="0"/>
              <a:pPr/>
              <a:t>6/12/2018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6/12/2018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09084A-4BCF-4469-BA07-EA49A4212DB0}" type="datetimeFigureOut">
              <a:rPr lang="en-US" smtClean="0"/>
              <a:pPr/>
              <a:t>6/12/2018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09084A-4BCF-4469-BA07-EA49A4212DB0}" type="datetimeFigureOut">
              <a:rPr lang="en-US" smtClean="0"/>
              <a:pPr/>
              <a:t>6/12/2018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Date Placeholder 1"/>
          <p:cNvSpPr>
            <a:spLocks noGrp="1"/>
          </p:cNvSpPr>
          <p:nvPr>
            <p:ph type="dt" sz="half" idx="10"/>
          </p:nvPr>
        </p:nvSpPr>
        <p:spPr/>
        <p:txBody>
          <a:bodyPr/>
          <a:lstStyle/>
          <a:p>
            <a:fld id="{6809084A-4BCF-4469-BA07-EA49A4212DB0}" type="datetimeFigureOut">
              <a:rPr lang="en-US" smtClean="0"/>
              <a:pPr/>
              <a:t>6/12/2018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64445C-4121-447B-8004-F53A7732324D}"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6/12/2018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40B41D-FD10-4A38-B39B-626510BD49B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809084A-4BCF-4469-BA07-EA49A4212DB0}" type="datetimeFigureOut">
              <a:rPr lang="en-US" smtClean="0"/>
              <a:pPr/>
              <a:t>6/12/2018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64445C-4121-447B-8004-F53A7732324D}"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Drag picture to placeholder or click icon to add</a:t>
            </a:r>
            <a:endParaRPr kumimoji="0" lang="en-US" dirty="0"/>
          </a:p>
        </p:txBody>
      </p:sp>
      <p:sp>
        <p:nvSpPr>
          <p:cNvPr id="9" name="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6/12/2018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09084A-4BCF-4469-BA07-EA49A4212DB0}" type="datetimeFigureOut">
              <a:rPr lang="en-US" smtClean="0"/>
              <a:pPr/>
              <a:t>6/12/2018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64445C-4121-447B-8004-F53A77323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809084A-4BCF-4469-BA07-EA49A4212DB0}" type="datetimeFigureOut">
              <a:rPr lang="en-US" smtClean="0"/>
              <a:pPr/>
              <a:t>6/12/2018</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1364445C-4121-447B-8004-F53A7732324D}"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4260" r:id="rId1"/>
    <p:sldLayoutId id="2147484261" r:id="rId2"/>
    <p:sldLayoutId id="2147484262" r:id="rId3"/>
    <p:sldLayoutId id="2147484263" r:id="rId4"/>
    <p:sldLayoutId id="2147484264" r:id="rId5"/>
    <p:sldLayoutId id="2147484265" r:id="rId6"/>
    <p:sldLayoutId id="2147484266" r:id="rId7"/>
    <p:sldLayoutId id="2147484267" r:id="rId8"/>
    <p:sldLayoutId id="2147484268" r:id="rId9"/>
    <p:sldLayoutId id="2147484269" r:id="rId10"/>
    <p:sldLayoutId id="2147484270"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mailto:scottc@wou.edu" TargetMode="External"/><Relationship Id="rId4" Type="http://schemas.openxmlformats.org/officeDocument/2006/relationships/hyperlink" Target="mailto:petersonl@wou.ed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hyperlink" Target="http://developingchild.harvard.edu/index.php/key_concepts/toxic_stress_response/" TargetMode="External"/><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9ajR0hApb0E"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52400"/>
            <a:ext cx="7543800" cy="2634713"/>
          </a:xfrm>
        </p:spPr>
        <p:txBody>
          <a:bodyPr>
            <a:normAutofit fontScale="90000"/>
          </a:bodyPr>
          <a:lstStyle/>
          <a:p>
            <a:pPr algn="ctr"/>
            <a:r>
              <a:rPr lang="en-US" dirty="0" smtClean="0"/>
              <a:t/>
            </a:r>
            <a:br>
              <a:rPr lang="en-US" dirty="0" smtClean="0"/>
            </a:br>
            <a:r>
              <a:rPr lang="en-US" dirty="0"/>
              <a:t> </a:t>
            </a:r>
            <a:r>
              <a:rPr lang="en-US" sz="3600" b="1" dirty="0" smtClean="0">
                <a:solidFill>
                  <a:schemeClr val="tx1"/>
                </a:solidFill>
              </a:rPr>
              <a:t>Responsive Caregiving in </a:t>
            </a:r>
            <a:br>
              <a:rPr lang="en-US" sz="3600" b="1" dirty="0" smtClean="0">
                <a:solidFill>
                  <a:schemeClr val="tx1"/>
                </a:solidFill>
              </a:rPr>
            </a:br>
            <a:r>
              <a:rPr lang="en-US" sz="3600" b="1" dirty="0" smtClean="0">
                <a:solidFill>
                  <a:schemeClr val="tx1"/>
                </a:solidFill>
              </a:rPr>
              <a:t>Infant/ Toddler Programs:  </a:t>
            </a:r>
            <a:br>
              <a:rPr lang="en-US" sz="3600" b="1" dirty="0" smtClean="0">
                <a:solidFill>
                  <a:schemeClr val="tx1"/>
                </a:solidFill>
              </a:rPr>
            </a:br>
            <a:r>
              <a:rPr lang="en-US" sz="3600" b="1" dirty="0" smtClean="0">
                <a:solidFill>
                  <a:schemeClr val="tx1"/>
                </a:solidFill>
              </a:rPr>
              <a:t>The Key to Healthy Development </a:t>
            </a:r>
            <a:r>
              <a:rPr lang="en-US" dirty="0">
                <a:solidFill>
                  <a:schemeClr val="tx1"/>
                </a:solidFill>
              </a:rPr>
              <a:t/>
            </a:r>
            <a:br>
              <a:rPr lang="en-US" dirty="0">
                <a:solidFill>
                  <a:schemeClr val="tx1"/>
                </a:solidFill>
              </a:rPr>
            </a:br>
            <a:r>
              <a:rPr lang="en-US" dirty="0"/>
              <a:t>	</a:t>
            </a:r>
            <a:r>
              <a:rPr lang="en-US" dirty="0" smtClean="0"/>
              <a:t>	</a:t>
            </a:r>
            <a:endParaRPr lang="en-US" dirty="0"/>
          </a:p>
        </p:txBody>
      </p:sp>
      <p:pic>
        <p:nvPicPr>
          <p:cNvPr id="4" name="Picture 3"/>
          <p:cNvPicPr>
            <a:picLocks noChangeAspect="1"/>
          </p:cNvPicPr>
          <p:nvPr/>
        </p:nvPicPr>
        <p:blipFill>
          <a:blip r:embed="rId3"/>
          <a:stretch>
            <a:fillRect/>
          </a:stretch>
        </p:blipFill>
        <p:spPr>
          <a:xfrm>
            <a:off x="2514600" y="4114800"/>
            <a:ext cx="4724400" cy="1981200"/>
          </a:xfrm>
          <a:prstGeom prst="rect">
            <a:avLst/>
          </a:prstGeom>
        </p:spPr>
      </p:pic>
      <p:sp>
        <p:nvSpPr>
          <p:cNvPr id="3" name="TextBox 2"/>
          <p:cNvSpPr txBox="1"/>
          <p:nvPr/>
        </p:nvSpPr>
        <p:spPr>
          <a:xfrm>
            <a:off x="7010400" y="1930400"/>
            <a:ext cx="184666" cy="369332"/>
          </a:xfrm>
          <a:prstGeom prst="rect">
            <a:avLst/>
          </a:prstGeom>
          <a:noFill/>
        </p:spPr>
        <p:txBody>
          <a:bodyPr wrap="none" rtlCol="0">
            <a:spAutoFit/>
          </a:bodyPr>
          <a:lstStyle/>
          <a:p>
            <a:endParaRPr lang="en-US" dirty="0"/>
          </a:p>
        </p:txBody>
      </p:sp>
      <p:sp>
        <p:nvSpPr>
          <p:cNvPr id="5" name="TextBox 4"/>
          <p:cNvSpPr txBox="1"/>
          <p:nvPr/>
        </p:nvSpPr>
        <p:spPr>
          <a:xfrm>
            <a:off x="2209800" y="1905000"/>
            <a:ext cx="5384190" cy="2031325"/>
          </a:xfrm>
          <a:prstGeom prst="rect">
            <a:avLst/>
          </a:prstGeom>
          <a:noFill/>
        </p:spPr>
        <p:txBody>
          <a:bodyPr wrap="square" rtlCol="0">
            <a:spAutoFit/>
          </a:bodyPr>
          <a:lstStyle/>
          <a:p>
            <a:pPr algn="ctr"/>
            <a:endParaRPr lang="en-US" dirty="0" smtClean="0"/>
          </a:p>
          <a:p>
            <a:pPr algn="ctr"/>
            <a:endParaRPr lang="en-US" dirty="0" smtClean="0"/>
          </a:p>
          <a:p>
            <a:pPr algn="ctr"/>
            <a:r>
              <a:rPr lang="en-US" dirty="0" smtClean="0"/>
              <a:t>Lauren </a:t>
            </a:r>
            <a:r>
              <a:rPr lang="en-US" dirty="0"/>
              <a:t>Peterson  </a:t>
            </a:r>
            <a:r>
              <a:rPr lang="en-US" dirty="0">
                <a:hlinkClick r:id="rId4"/>
              </a:rPr>
              <a:t>petersonls@wou.edu</a:t>
            </a:r>
            <a:endParaRPr lang="en-US" dirty="0"/>
          </a:p>
          <a:p>
            <a:pPr algn="ctr"/>
            <a:r>
              <a:rPr lang="en-US" dirty="0"/>
              <a:t>Candi Scott </a:t>
            </a:r>
            <a:r>
              <a:rPr lang="en-US" dirty="0" smtClean="0">
                <a:hlinkClick r:id="rId5"/>
              </a:rPr>
              <a:t>scottc@wou.edu</a:t>
            </a:r>
            <a:endParaRPr lang="en-US" dirty="0" smtClean="0"/>
          </a:p>
          <a:p>
            <a:pPr algn="ctr"/>
            <a:r>
              <a:rPr lang="en-US" dirty="0" smtClean="0"/>
              <a:t>Early Learning Specialists</a:t>
            </a:r>
          </a:p>
          <a:p>
            <a:pPr algn="ctr"/>
            <a:r>
              <a:rPr lang="en-US" dirty="0" smtClean="0"/>
              <a:t>The Research Institute at Western Oregon </a:t>
            </a:r>
            <a:r>
              <a:rPr lang="en-US" dirty="0" smtClean="0"/>
              <a:t>University</a:t>
            </a:r>
          </a:p>
          <a:p>
            <a:pPr algn="ctr"/>
            <a:endParaRPr lang="en-US" dirty="0"/>
          </a:p>
        </p:txBody>
      </p:sp>
    </p:spTree>
    <p:extLst>
      <p:ext uri="{BB962C8B-B14F-4D97-AF65-F5344CB8AC3E}">
        <p14:creationId xmlns:p14="http://schemas.microsoft.com/office/powerpoint/2010/main" val="5727208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lstStyle/>
          <a:p>
            <a:pPr algn="ctr"/>
            <a:r>
              <a:rPr lang="en-US" sz="3600" dirty="0">
                <a:solidFill>
                  <a:srgbClr val="000000"/>
                </a:solidFill>
              </a:rPr>
              <a:t>	</a:t>
            </a:r>
            <a:r>
              <a:rPr lang="en-US" sz="3600" dirty="0" smtClean="0">
                <a:solidFill>
                  <a:srgbClr val="000000"/>
                </a:solidFill>
                <a:effectLst/>
              </a:rPr>
              <a:t>Reflective Activity</a:t>
            </a:r>
            <a:r>
              <a:rPr lang="en-US" dirty="0" smtClean="0">
                <a:solidFill>
                  <a:srgbClr val="FF6600"/>
                </a:solidFill>
              </a:rPr>
              <a:t>	</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sz="2800" dirty="0" smtClean="0"/>
              <a:t>Think back to your earliest memories. Describe at least two behaviors from adults in your life that shaped who you are today. </a:t>
            </a:r>
          </a:p>
          <a:p>
            <a:pPr marL="82296" indent="0">
              <a:buNone/>
            </a:pPr>
            <a:endParaRPr lang="en-US" sz="2800" dirty="0"/>
          </a:p>
          <a:p>
            <a:r>
              <a:rPr lang="en-US" sz="2800" dirty="0" smtClean="0"/>
              <a:t> How did these caregiving behaviors affect your ability to form positive relationships, learn in school, and impact your work with children and families.</a:t>
            </a:r>
          </a:p>
          <a:p>
            <a:pPr marL="82296" indent="0">
              <a:buNone/>
            </a:pPr>
            <a:endParaRPr lang="en-US" sz="2800" dirty="0" smtClean="0"/>
          </a:p>
          <a:p>
            <a:r>
              <a:rPr lang="en-US" sz="2800" dirty="0" smtClean="0"/>
              <a:t>Optional sharing with group</a:t>
            </a:r>
            <a:endParaRPr lang="en-US" sz="2800" dirty="0"/>
          </a:p>
        </p:txBody>
      </p:sp>
    </p:spTree>
    <p:extLst>
      <p:ext uri="{BB962C8B-B14F-4D97-AF65-F5344CB8AC3E}">
        <p14:creationId xmlns:p14="http://schemas.microsoft.com/office/powerpoint/2010/main" val="3675360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600" dirty="0" smtClean="0">
                <a:solidFill>
                  <a:srgbClr val="000000"/>
                </a:solidFill>
              </a:rPr>
              <a:t>                        </a:t>
            </a:r>
            <a:r>
              <a:rPr lang="en-US" sz="4000" dirty="0" smtClean="0">
                <a:solidFill>
                  <a:srgbClr val="000000"/>
                </a:solidFill>
                <a:effectLst/>
              </a:rPr>
              <a:t>Outcome	</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800" dirty="0" smtClean="0"/>
              <a:t>Participants will develop a responsive caregiving program for infants and toddlers</a:t>
            </a:r>
            <a:endParaRPr lang="en-US" sz="2800" dirty="0"/>
          </a:p>
        </p:txBody>
      </p:sp>
      <p:pic>
        <p:nvPicPr>
          <p:cNvPr id="4" name="Picture 3"/>
          <p:cNvPicPr>
            <a:picLocks noChangeAspect="1"/>
          </p:cNvPicPr>
          <p:nvPr/>
        </p:nvPicPr>
        <p:blipFill>
          <a:blip r:embed="rId3"/>
          <a:stretch>
            <a:fillRect/>
          </a:stretch>
        </p:blipFill>
        <p:spPr>
          <a:xfrm>
            <a:off x="2541732" y="3124200"/>
            <a:ext cx="5002068" cy="2682298"/>
          </a:xfrm>
          <a:prstGeom prst="rect">
            <a:avLst/>
          </a:prstGeom>
        </p:spPr>
      </p:pic>
    </p:spTree>
    <p:extLst>
      <p:ext uri="{BB962C8B-B14F-4D97-AF65-F5344CB8AC3E}">
        <p14:creationId xmlns:p14="http://schemas.microsoft.com/office/powerpoint/2010/main" val="42877753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rgbClr val="000000"/>
                </a:solidFill>
                <a:effectLst/>
              </a:rPr>
              <a:t>Objectives</a:t>
            </a:r>
            <a:endParaRPr lang="en-US" sz="3600" dirty="0">
              <a:solidFill>
                <a:srgbClr val="000000"/>
              </a:solidFill>
              <a:effectLst/>
            </a:endParaRPr>
          </a:p>
        </p:txBody>
      </p:sp>
      <p:sp>
        <p:nvSpPr>
          <p:cNvPr id="3" name="Content Placeholder 2"/>
          <p:cNvSpPr>
            <a:spLocks noGrp="1"/>
          </p:cNvSpPr>
          <p:nvPr>
            <p:ph idx="1"/>
          </p:nvPr>
        </p:nvSpPr>
        <p:spPr/>
        <p:txBody>
          <a:bodyPr>
            <a:normAutofit/>
          </a:bodyPr>
          <a:lstStyle/>
          <a:p>
            <a:r>
              <a:rPr lang="en-US" sz="2600" dirty="0" smtClean="0"/>
              <a:t>Participants </a:t>
            </a:r>
            <a:r>
              <a:rPr lang="en-US" sz="2600" dirty="0"/>
              <a:t>will examine foundational and current theories linking responsive caregiving and secure attachment to healthy brain development and positive </a:t>
            </a:r>
            <a:r>
              <a:rPr lang="en-US" sz="2600" dirty="0" smtClean="0"/>
              <a:t>child outcomes</a:t>
            </a:r>
          </a:p>
          <a:p>
            <a:endParaRPr lang="en-US" sz="2600" dirty="0" smtClean="0">
              <a:effectLst/>
            </a:endParaRPr>
          </a:p>
          <a:p>
            <a:r>
              <a:rPr lang="en-US" sz="2600" dirty="0" smtClean="0"/>
              <a:t>Participants will explore practices critical in developing a responsive caregiving program for infants and toddlers and examine factors that may potentially interfere with building healthy adult-child relationships</a:t>
            </a:r>
          </a:p>
          <a:p>
            <a:endParaRPr lang="en-US" dirty="0"/>
          </a:p>
          <a:p>
            <a:endParaRPr lang="en-US" dirty="0" smtClean="0"/>
          </a:p>
          <a:p>
            <a:endParaRPr lang="en-US" dirty="0"/>
          </a:p>
        </p:txBody>
      </p:sp>
    </p:spTree>
    <p:extLst>
      <p:ext uri="{BB962C8B-B14F-4D97-AF65-F5344CB8AC3E}">
        <p14:creationId xmlns:p14="http://schemas.microsoft.com/office/powerpoint/2010/main" val="23212910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Objectives (continued</a:t>
            </a:r>
            <a:r>
              <a:rPr lang="en-US" sz="3600" dirty="0">
                <a:solidFill>
                  <a:srgbClr val="000000"/>
                </a:solidFill>
                <a:effectLst/>
              </a:rPr>
              <a:t>)</a:t>
            </a:r>
          </a:p>
        </p:txBody>
      </p:sp>
      <p:sp>
        <p:nvSpPr>
          <p:cNvPr id="3" name="Content Placeholder 2"/>
          <p:cNvSpPr>
            <a:spLocks noGrp="1"/>
          </p:cNvSpPr>
          <p:nvPr>
            <p:ph idx="1"/>
          </p:nvPr>
        </p:nvSpPr>
        <p:spPr/>
        <p:txBody>
          <a:bodyPr/>
          <a:lstStyle/>
          <a:p>
            <a:endParaRPr lang="en-US" sz="2600" dirty="0" smtClean="0"/>
          </a:p>
          <a:p>
            <a:r>
              <a:rPr lang="en-US" sz="2600" dirty="0" smtClean="0"/>
              <a:t>Participants </a:t>
            </a:r>
            <a:r>
              <a:rPr lang="en-US" sz="2600" dirty="0"/>
              <a:t>will </a:t>
            </a:r>
            <a:r>
              <a:rPr lang="en-US" sz="2600" dirty="0" smtClean="0"/>
              <a:t>examine, practice, and select strategies critical in developing </a:t>
            </a:r>
            <a:r>
              <a:rPr lang="en-US" sz="2600" dirty="0"/>
              <a:t>a responsive caregiving </a:t>
            </a:r>
            <a:r>
              <a:rPr lang="en-US" sz="2600" dirty="0" smtClean="0"/>
              <a:t>program for infants and toddlers</a:t>
            </a:r>
            <a:endParaRPr lang="en-US" sz="2600" dirty="0"/>
          </a:p>
          <a:p>
            <a:endParaRPr lang="en-US" dirty="0"/>
          </a:p>
        </p:txBody>
      </p:sp>
      <p:pic>
        <p:nvPicPr>
          <p:cNvPr id="4" name="Picture 3" descr="Country-Global-Locations.png.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3733800"/>
            <a:ext cx="6379382" cy="2504818"/>
          </a:xfrm>
          <a:prstGeom prst="rect">
            <a:avLst/>
          </a:prstGeom>
        </p:spPr>
      </p:pic>
    </p:spTree>
    <p:extLst>
      <p:ext uri="{BB962C8B-B14F-4D97-AF65-F5344CB8AC3E}">
        <p14:creationId xmlns:p14="http://schemas.microsoft.com/office/powerpoint/2010/main" val="1791745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81000"/>
            <a:ext cx="7772400" cy="4953000"/>
          </a:xfrm>
        </p:spPr>
        <p:txBody>
          <a:bodyPr>
            <a:noAutofit/>
          </a:bodyPr>
          <a:lstStyle/>
          <a:p>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rPr>
              <a:t/>
            </a:r>
            <a:br>
              <a:rPr lang="en-US" sz="2800" dirty="0" smtClean="0">
                <a:solidFill>
                  <a:schemeClr val="tx1"/>
                </a:solidFill>
              </a:rPr>
            </a:br>
            <a:r>
              <a:rPr lang="en-US" sz="2800" dirty="0">
                <a:solidFill>
                  <a:schemeClr val="tx1"/>
                </a:solidFill>
              </a:rPr>
              <a:t/>
            </a:r>
            <a:br>
              <a:rPr lang="en-US" sz="2800" dirty="0">
                <a:solidFill>
                  <a:schemeClr val="tx1"/>
                </a:solidFill>
              </a:rPr>
            </a:br>
            <a:r>
              <a:rPr lang="en-US" sz="2800" dirty="0" smtClean="0">
                <a:solidFill>
                  <a:schemeClr val="tx1"/>
                </a:solidFill>
                <a:effectLst/>
              </a:rPr>
              <a:t>Responsive caregiving is a key ingredient to healthy development of a young child’s relationships </a:t>
            </a:r>
            <a:r>
              <a:rPr lang="en-US" sz="2800" dirty="0">
                <a:solidFill>
                  <a:schemeClr val="tx1"/>
                </a:solidFill>
                <a:effectLst/>
              </a:rPr>
              <a:t>with the important people in his or her life, both within and outside the family. Relationships engage children in the human community in ways that help them define who they are, what they can become, and how and why they are important to other people</a:t>
            </a:r>
            <a:r>
              <a:rPr lang="en-US" sz="2800" dirty="0" smtClean="0">
                <a:solidFill>
                  <a:schemeClr val="tx1"/>
                </a:solidFill>
                <a:effectLst/>
              </a:rPr>
              <a:t>.</a:t>
            </a:r>
            <a:br>
              <a:rPr lang="en-US" sz="2800" dirty="0" smtClean="0">
                <a:solidFill>
                  <a:schemeClr val="tx1"/>
                </a:solidFill>
                <a:effectLst/>
              </a:rPr>
            </a:br>
            <a:r>
              <a:rPr lang="en-US" sz="2800" dirty="0">
                <a:solidFill>
                  <a:schemeClr val="tx1"/>
                </a:solidFill>
                <a:effectLst/>
              </a:rPr>
              <a:t/>
            </a:r>
            <a:br>
              <a:rPr lang="en-US" sz="2800" dirty="0">
                <a:solidFill>
                  <a:schemeClr val="tx1"/>
                </a:solidFill>
                <a:effectLst/>
              </a:rPr>
            </a:br>
            <a:endParaRPr lang="en-US" sz="2800" dirty="0">
              <a:solidFill>
                <a:schemeClr val="tx1"/>
              </a:solidFill>
              <a:effectLst/>
            </a:endParaRPr>
          </a:p>
        </p:txBody>
      </p:sp>
      <p:sp>
        <p:nvSpPr>
          <p:cNvPr id="3" name="TextBox 2"/>
          <p:cNvSpPr txBox="1"/>
          <p:nvPr/>
        </p:nvSpPr>
        <p:spPr>
          <a:xfrm>
            <a:off x="1905000" y="6019800"/>
            <a:ext cx="7010400" cy="369332"/>
          </a:xfrm>
          <a:prstGeom prst="rect">
            <a:avLst/>
          </a:prstGeom>
          <a:noFill/>
        </p:spPr>
        <p:txBody>
          <a:bodyPr wrap="square" rtlCol="0">
            <a:spAutoFit/>
          </a:bodyPr>
          <a:lstStyle/>
          <a:p>
            <a:pPr algn="r"/>
            <a:r>
              <a:rPr lang="en-US" dirty="0"/>
              <a:t>(Center of the Developing Child, 2009)</a:t>
            </a:r>
          </a:p>
        </p:txBody>
      </p:sp>
    </p:spTree>
    <p:extLst>
      <p:ext uri="{BB962C8B-B14F-4D97-AF65-F5344CB8AC3E}">
        <p14:creationId xmlns:p14="http://schemas.microsoft.com/office/powerpoint/2010/main" val="198565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11440" cy="1143000"/>
          </a:xfrm>
        </p:spPr>
        <p:txBody>
          <a:bodyPr/>
          <a:lstStyle/>
          <a:p>
            <a:r>
              <a:rPr lang="en-US" dirty="0" smtClean="0"/>
              <a:t>            </a:t>
            </a:r>
            <a:r>
              <a:rPr lang="en-US" sz="3600" dirty="0" smtClean="0">
                <a:solidFill>
                  <a:srgbClr val="000000"/>
                </a:solidFill>
                <a:effectLst/>
              </a:rPr>
              <a:t>Responsive Caregiving</a:t>
            </a:r>
            <a:r>
              <a:rPr lang="en-US" dirty="0" smtClean="0">
                <a:solidFill>
                  <a:srgbClr val="000000"/>
                </a:solidFill>
              </a:rPr>
              <a:t>	</a:t>
            </a:r>
            <a:r>
              <a:rPr lang="en-US" dirty="0" smtClean="0"/>
              <a:t>	</a:t>
            </a:r>
            <a:endParaRPr lang="en-US" dirty="0"/>
          </a:p>
        </p:txBody>
      </p:sp>
      <p:sp>
        <p:nvSpPr>
          <p:cNvPr id="3" name="Content Placeholder 2"/>
          <p:cNvSpPr>
            <a:spLocks noGrp="1"/>
          </p:cNvSpPr>
          <p:nvPr>
            <p:ph idx="1"/>
          </p:nvPr>
        </p:nvSpPr>
        <p:spPr>
          <a:xfrm>
            <a:off x="1066800" y="1371600"/>
            <a:ext cx="8077200" cy="4876800"/>
          </a:xfrm>
        </p:spPr>
        <p:txBody>
          <a:bodyPr>
            <a:normAutofit/>
          </a:bodyPr>
          <a:lstStyle/>
          <a:p>
            <a:endParaRPr lang="en-US" sz="2800" dirty="0" smtClean="0"/>
          </a:p>
          <a:p>
            <a:r>
              <a:rPr lang="en-US" sz="2800" dirty="0" smtClean="0"/>
              <a:t>Supports </a:t>
            </a:r>
            <a:r>
              <a:rPr lang="en-US" sz="2800" dirty="0"/>
              <a:t>children's </a:t>
            </a:r>
            <a:r>
              <a:rPr lang="en-US" sz="2800" dirty="0" smtClean="0"/>
              <a:t>social and emotional development</a:t>
            </a:r>
          </a:p>
          <a:p>
            <a:endParaRPr lang="en-US" sz="2800" dirty="0"/>
          </a:p>
          <a:p>
            <a:r>
              <a:rPr lang="en-US" sz="2800" dirty="0" smtClean="0"/>
              <a:t>Creates nurturing and secure </a:t>
            </a:r>
            <a:r>
              <a:rPr lang="en-US" sz="2800" dirty="0"/>
              <a:t>early care and learning </a:t>
            </a:r>
            <a:r>
              <a:rPr lang="en-US" sz="2800" dirty="0" smtClean="0"/>
              <a:t>environments</a:t>
            </a:r>
          </a:p>
          <a:p>
            <a:endParaRPr lang="en-US" sz="2800" dirty="0"/>
          </a:p>
          <a:p>
            <a:r>
              <a:rPr lang="en-US" sz="2800" dirty="0" smtClean="0"/>
              <a:t>Collaborates </a:t>
            </a:r>
            <a:r>
              <a:rPr lang="en-US" sz="2800" dirty="0"/>
              <a:t>with families to support children's growth and development</a:t>
            </a:r>
          </a:p>
          <a:p>
            <a:endParaRPr lang="en-US" dirty="0"/>
          </a:p>
        </p:txBody>
      </p:sp>
    </p:spTree>
    <p:extLst>
      <p:ext uri="{BB962C8B-B14F-4D97-AF65-F5344CB8AC3E}">
        <p14:creationId xmlns:p14="http://schemas.microsoft.com/office/powerpoint/2010/main" val="32366409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pPr algn="ctr"/>
            <a:r>
              <a:rPr lang="en-US" sz="3600" dirty="0" smtClean="0">
                <a:solidFill>
                  <a:schemeClr val="tx1"/>
                </a:solidFill>
                <a:effectLst/>
              </a:rPr>
              <a:t>Goals of Responsive Caregiving</a:t>
            </a:r>
            <a:endParaRPr lang="en-US" sz="3600" dirty="0">
              <a:solidFill>
                <a:schemeClr val="tx1"/>
              </a:solidFill>
              <a:effectLst/>
            </a:endParaRPr>
          </a:p>
        </p:txBody>
      </p:sp>
      <p:sp>
        <p:nvSpPr>
          <p:cNvPr id="3" name="Content Placeholder 2"/>
          <p:cNvSpPr>
            <a:spLocks noGrp="1"/>
          </p:cNvSpPr>
          <p:nvPr>
            <p:ph idx="1"/>
          </p:nvPr>
        </p:nvSpPr>
        <p:spPr>
          <a:xfrm>
            <a:off x="1066800" y="1600200"/>
            <a:ext cx="8077200" cy="4648200"/>
          </a:xfrm>
        </p:spPr>
        <p:txBody>
          <a:bodyPr>
            <a:normAutofit/>
          </a:bodyPr>
          <a:lstStyle/>
          <a:p>
            <a:endParaRPr lang="en-US" sz="2800" dirty="0" smtClean="0"/>
          </a:p>
          <a:p>
            <a:endParaRPr lang="en-US" sz="2800" dirty="0"/>
          </a:p>
          <a:p>
            <a:r>
              <a:rPr lang="en-US" sz="2800" dirty="0" smtClean="0"/>
              <a:t>To build secure and healthy relationships</a:t>
            </a:r>
          </a:p>
          <a:p>
            <a:endParaRPr lang="en-US" sz="2800" dirty="0"/>
          </a:p>
          <a:p>
            <a:r>
              <a:rPr lang="en-US" sz="2800" dirty="0" smtClean="0"/>
              <a:t>To empower children as effective communicators </a:t>
            </a:r>
          </a:p>
          <a:p>
            <a:endParaRPr lang="en-US" sz="2800" dirty="0"/>
          </a:p>
          <a:p>
            <a:r>
              <a:rPr lang="en-US" sz="2800" dirty="0" smtClean="0"/>
              <a:t>To promote self-regulation </a:t>
            </a:r>
          </a:p>
          <a:p>
            <a:pPr marL="82296" indent="0">
              <a:buNone/>
            </a:pPr>
            <a:endParaRPr lang="en-US" dirty="0"/>
          </a:p>
          <a:p>
            <a:pPr marL="0" indent="0">
              <a:buNone/>
            </a:pPr>
            <a:endParaRPr lang="en-US" dirty="0"/>
          </a:p>
        </p:txBody>
      </p:sp>
    </p:spTree>
    <p:extLst>
      <p:ext uri="{BB962C8B-B14F-4D97-AF65-F5344CB8AC3E}">
        <p14:creationId xmlns:p14="http://schemas.microsoft.com/office/powerpoint/2010/main" val="652343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655638"/>
            <a:ext cx="2755392" cy="1630362"/>
          </a:xfrm>
        </p:spPr>
        <p:txBody>
          <a:bodyPr>
            <a:noAutofit/>
          </a:bodyPr>
          <a:lstStyle/>
          <a:p>
            <a:pPr algn="ctr"/>
            <a:r>
              <a:rPr lang="en-US" sz="3600" dirty="0" smtClean="0">
                <a:solidFill>
                  <a:schemeClr val="tx1"/>
                </a:solidFill>
                <a:effectLst/>
              </a:rPr>
              <a:t> </a:t>
            </a:r>
            <a:r>
              <a:rPr lang="en-US" sz="3600" dirty="0">
                <a:solidFill>
                  <a:schemeClr val="tx1"/>
                </a:solidFill>
                <a:effectLst/>
              </a:rPr>
              <a:t>H</a:t>
            </a:r>
            <a:r>
              <a:rPr lang="en-US" sz="3600" dirty="0" smtClean="0">
                <a:solidFill>
                  <a:schemeClr val="tx1"/>
                </a:solidFill>
                <a:effectLst/>
              </a:rPr>
              <a:t>ealthy Brain Development</a:t>
            </a:r>
            <a:endParaRPr lang="en-US" sz="3600" dirty="0">
              <a:solidFill>
                <a:schemeClr val="tx1"/>
              </a:solidFill>
              <a:effectLst/>
            </a:endParaRPr>
          </a:p>
        </p:txBody>
      </p:sp>
      <p:pic>
        <p:nvPicPr>
          <p:cNvPr id="5" name="1. Experiences Build Brain Architecture-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l="6064" r="6064"/>
          <a:stretch>
            <a:fillRect/>
          </a:stretch>
        </p:blipFill>
        <p:spPr>
          <a:xfrm>
            <a:off x="4648200" y="201613"/>
            <a:ext cx="4343400" cy="2443162"/>
          </a:xfrm>
        </p:spPr>
      </p:pic>
      <p:sp>
        <p:nvSpPr>
          <p:cNvPr id="3" name="Rectangle 2"/>
          <p:cNvSpPr/>
          <p:nvPr/>
        </p:nvSpPr>
        <p:spPr>
          <a:xfrm>
            <a:off x="1447800" y="3657601"/>
            <a:ext cx="2819400" cy="1477328"/>
          </a:xfrm>
          <a:prstGeom prst="rect">
            <a:avLst/>
          </a:prstGeom>
        </p:spPr>
        <p:txBody>
          <a:bodyPr wrap="square">
            <a:spAutoFit/>
          </a:bodyPr>
          <a:lstStyle/>
          <a:p>
            <a:pPr lvl="1" algn="ctr"/>
            <a:r>
              <a:rPr lang="en-US" dirty="0">
                <a:hlinkClick r:id="rId6"/>
              </a:rPr>
              <a:t>http:</a:t>
            </a:r>
            <a:r>
              <a:rPr lang="en-US" dirty="0" smtClean="0">
                <a:hlinkClick r:id="rId6"/>
              </a:rPr>
              <a:t>//developingchild.harvard.edu/</a:t>
            </a:r>
            <a:r>
              <a:rPr lang="en-US" dirty="0">
                <a:hlinkClick r:id="rId6"/>
              </a:rPr>
              <a:t>index.php/key_concepts/toxic_stress_response/</a:t>
            </a:r>
            <a:endParaRPr lang="en-US" dirty="0"/>
          </a:p>
        </p:txBody>
      </p:sp>
      <p:sp>
        <p:nvSpPr>
          <p:cNvPr id="6" name="TextBox 5"/>
          <p:cNvSpPr txBox="1"/>
          <p:nvPr/>
        </p:nvSpPr>
        <p:spPr>
          <a:xfrm>
            <a:off x="5029200" y="4038600"/>
            <a:ext cx="3276599" cy="1754326"/>
          </a:xfrm>
          <a:prstGeom prst="rect">
            <a:avLst/>
          </a:prstGeom>
          <a:noFill/>
        </p:spPr>
        <p:txBody>
          <a:bodyPr wrap="square" rtlCol="0">
            <a:spAutoFit/>
          </a:bodyPr>
          <a:lstStyle/>
          <a:p>
            <a:pPr algn="ctr"/>
            <a:r>
              <a:rPr lang="en-US" sz="3600" dirty="0" smtClean="0"/>
              <a:t>The Impact of Stress on Brain Development</a:t>
            </a:r>
            <a:endParaRPr lang="en-US" sz="3600" dirty="0"/>
          </a:p>
        </p:txBody>
      </p:sp>
    </p:spTree>
    <p:extLst>
      <p:ext uri="{BB962C8B-B14F-4D97-AF65-F5344CB8AC3E}">
        <p14:creationId xmlns:p14="http://schemas.microsoft.com/office/powerpoint/2010/main" val="69767390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rgbClr val="000000"/>
                </a:solidFill>
                <a:effectLst/>
              </a:rPr>
              <a:t>Still Face Video</a:t>
            </a:r>
            <a:endParaRPr lang="en-US" sz="3600" dirty="0">
              <a:solidFill>
                <a:srgbClr val="000000"/>
              </a:solidFill>
              <a:effectLst/>
            </a:endParaRPr>
          </a:p>
        </p:txBody>
      </p:sp>
      <p:pic>
        <p:nvPicPr>
          <p:cNvPr id="4" name="Still Face Experiment_ Dr. Edward Tronick.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6969" b="6969"/>
          <a:stretch>
            <a:fillRect/>
          </a:stretch>
        </p:blipFill>
        <p:spPr>
          <a:xfrm>
            <a:off x="1957388" y="1447800"/>
            <a:ext cx="6454775" cy="4800600"/>
          </a:xfrm>
        </p:spPr>
      </p:pic>
    </p:spTree>
    <p:extLst>
      <p:ext uri="{BB962C8B-B14F-4D97-AF65-F5344CB8AC3E}">
        <p14:creationId xmlns:p14="http://schemas.microsoft.com/office/powerpoint/2010/main" val="32184014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Adult-Child Relationships</a:t>
            </a:r>
            <a:endParaRPr lang="en-US" sz="3600" dirty="0">
              <a:solidFill>
                <a:schemeClr val="tx1"/>
              </a:solidFill>
              <a:effectLst/>
            </a:endParaRPr>
          </a:p>
        </p:txBody>
      </p:sp>
      <p:sp>
        <p:nvSpPr>
          <p:cNvPr id="3" name="Content Placeholder 2"/>
          <p:cNvSpPr>
            <a:spLocks noGrp="1"/>
          </p:cNvSpPr>
          <p:nvPr>
            <p:ph idx="1"/>
          </p:nvPr>
        </p:nvSpPr>
        <p:spPr>
          <a:xfrm>
            <a:off x="1219200" y="990600"/>
            <a:ext cx="7714488" cy="5867400"/>
          </a:xfrm>
        </p:spPr>
        <p:txBody>
          <a:bodyPr>
            <a:normAutofit/>
          </a:bodyPr>
          <a:lstStyle/>
          <a:p>
            <a:r>
              <a:rPr lang="en-US" sz="2800" dirty="0" smtClean="0"/>
              <a:t>Acknowledge each child’s unique characteristics and family culture</a:t>
            </a:r>
          </a:p>
          <a:p>
            <a:r>
              <a:rPr lang="en-US" sz="2800" dirty="0" smtClean="0"/>
              <a:t>Respond sensitively to cues and behaviors</a:t>
            </a:r>
          </a:p>
          <a:p>
            <a:r>
              <a:rPr lang="en-US" sz="2800" dirty="0" smtClean="0"/>
              <a:t>Tune into feelings and empathize</a:t>
            </a:r>
          </a:p>
          <a:p>
            <a:r>
              <a:rPr lang="en-US" sz="2800" dirty="0" smtClean="0"/>
              <a:t>Form a trusting relationship</a:t>
            </a:r>
          </a:p>
          <a:p>
            <a:endParaRPr lang="en-US" sz="2800"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52600" y="4267200"/>
            <a:ext cx="6477000" cy="2362200"/>
          </a:xfrm>
          <a:prstGeom prst="rect">
            <a:avLst/>
          </a:prstGeom>
        </p:spPr>
      </p:pic>
    </p:spTree>
    <p:extLst>
      <p:ext uri="{BB962C8B-B14F-4D97-AF65-F5344CB8AC3E}">
        <p14:creationId xmlns:p14="http://schemas.microsoft.com/office/powerpoint/2010/main" val="11225556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143000"/>
          </a:xfrm>
        </p:spPr>
        <p:txBody>
          <a:bodyPr/>
          <a:lstStyle/>
          <a:p>
            <a:pPr algn="ctr"/>
            <a:r>
              <a:rPr lang="en-US" sz="3600" dirty="0" smtClean="0">
                <a:solidFill>
                  <a:srgbClr val="000000"/>
                </a:solidFill>
                <a:effectLst/>
              </a:rPr>
              <a:t>Reading the Cues</a:t>
            </a:r>
            <a:endParaRPr lang="en-US" sz="3600" dirty="0">
              <a:solidFill>
                <a:srgbClr val="000000"/>
              </a:solidFill>
              <a:effectLst/>
            </a:endParaRPr>
          </a:p>
        </p:txBody>
      </p:sp>
      <p:sp>
        <p:nvSpPr>
          <p:cNvPr id="3" name="Content Placeholder 2"/>
          <p:cNvSpPr>
            <a:spLocks noGrp="1"/>
          </p:cNvSpPr>
          <p:nvPr>
            <p:ph idx="1"/>
          </p:nvPr>
        </p:nvSpPr>
        <p:spPr>
          <a:xfrm>
            <a:off x="1066800" y="1447800"/>
            <a:ext cx="8077200" cy="4953000"/>
          </a:xfrm>
        </p:spPr>
        <p:txBody>
          <a:bodyPr/>
          <a:lstStyle/>
          <a:p>
            <a:pPr marL="82296" indent="0">
              <a:buNone/>
            </a:pPr>
            <a:r>
              <a:rPr lang="en-US" dirty="0" smtClean="0"/>
              <a:t>How do </a:t>
            </a:r>
            <a:r>
              <a:rPr lang="en-US" dirty="0"/>
              <a:t>infants and toddlers </a:t>
            </a:r>
            <a:r>
              <a:rPr lang="en-US" dirty="0" smtClean="0"/>
              <a:t>communicate? </a:t>
            </a:r>
            <a:endParaRPr lang="en-US" dirty="0"/>
          </a:p>
          <a:p>
            <a:r>
              <a:rPr lang="en-US" dirty="0"/>
              <a:t>Engagement and disengagement cues</a:t>
            </a:r>
          </a:p>
          <a:p>
            <a:pPr lvl="1"/>
            <a:r>
              <a:rPr lang="en-US" dirty="0" smtClean="0"/>
              <a:t>crying</a:t>
            </a:r>
            <a:r>
              <a:rPr lang="en-US" dirty="0"/>
              <a:t>, </a:t>
            </a:r>
            <a:r>
              <a:rPr lang="en-US" dirty="0" smtClean="0"/>
              <a:t>laughing, language</a:t>
            </a:r>
            <a:endParaRPr lang="en-US" dirty="0"/>
          </a:p>
          <a:p>
            <a:pPr lvl="1"/>
            <a:r>
              <a:rPr lang="en-US" dirty="0" smtClean="0"/>
              <a:t>facial </a:t>
            </a:r>
            <a:r>
              <a:rPr lang="en-US" dirty="0"/>
              <a:t>expression, gaze </a:t>
            </a:r>
          </a:p>
          <a:p>
            <a:pPr lvl="1"/>
            <a:r>
              <a:rPr lang="en-US" dirty="0" smtClean="0"/>
              <a:t>gestures</a:t>
            </a:r>
            <a:endParaRPr lang="en-US" dirty="0"/>
          </a:p>
        </p:txBody>
      </p:sp>
      <p:pic>
        <p:nvPicPr>
          <p:cNvPr id="1026" name="Picture 2" descr="C:\Users\brownec\Desktop\0001427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49231" y="4419600"/>
            <a:ext cx="2851369" cy="190039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3" descr="C:\Users\brownec\Desktop\0001400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3352800"/>
            <a:ext cx="2119669" cy="2438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231899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Responding to Cues</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69568266"/>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326253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600" dirty="0" smtClean="0">
                <a:solidFill>
                  <a:schemeClr val="tx1"/>
                </a:solidFill>
                <a:effectLst/>
              </a:rPr>
              <a:t>Creating a Positive </a:t>
            </a:r>
            <a:br>
              <a:rPr lang="en-US" sz="3600" dirty="0" smtClean="0">
                <a:solidFill>
                  <a:schemeClr val="tx1"/>
                </a:solidFill>
                <a:effectLst/>
              </a:rPr>
            </a:br>
            <a:r>
              <a:rPr lang="en-US" sz="3600" dirty="0" smtClean="0">
                <a:solidFill>
                  <a:schemeClr val="tx1"/>
                </a:solidFill>
                <a:effectLst/>
              </a:rPr>
              <a:t>Relational Climate</a:t>
            </a:r>
            <a:endParaRPr lang="en-US" sz="3600" dirty="0">
              <a:solidFill>
                <a:schemeClr val="tx1"/>
              </a:solidFill>
              <a:effectLs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218163"/>
              </p:ext>
            </p:extLst>
          </p:nvPr>
        </p:nvGraphicFramePr>
        <p:xfrm>
          <a:off x="1435100" y="1447800"/>
          <a:ext cx="749935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4970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8077200" cy="1524000"/>
          </a:xfrm>
        </p:spPr>
        <p:txBody>
          <a:bodyPr>
            <a:noAutofit/>
          </a:bodyPr>
          <a:lstStyle/>
          <a:p>
            <a:pPr algn="ctr"/>
            <a:r>
              <a:rPr lang="en-US" sz="3600" dirty="0" smtClean="0">
                <a:solidFill>
                  <a:schemeClr val="tx1"/>
                </a:solidFill>
                <a:effectLst/>
              </a:rPr>
              <a:t>Routines and Schedules</a:t>
            </a:r>
            <a:endParaRPr lang="en-US" sz="3600" dirty="0">
              <a:solidFill>
                <a:schemeClr val="tx1"/>
              </a:solidFill>
              <a:effectLst/>
            </a:endParaRPr>
          </a:p>
        </p:txBody>
      </p:sp>
      <p:sp>
        <p:nvSpPr>
          <p:cNvPr id="3" name="Content Placeholder 2"/>
          <p:cNvSpPr>
            <a:spLocks noGrp="1"/>
          </p:cNvSpPr>
          <p:nvPr>
            <p:ph idx="1"/>
          </p:nvPr>
        </p:nvSpPr>
        <p:spPr>
          <a:xfrm>
            <a:off x="1600200" y="1447800"/>
            <a:ext cx="7239000" cy="5105400"/>
          </a:xfrm>
        </p:spPr>
        <p:txBody>
          <a:bodyPr>
            <a:normAutofit/>
          </a:bodyPr>
          <a:lstStyle/>
          <a:p>
            <a:r>
              <a:rPr lang="en-US" sz="2800" dirty="0" smtClean="0"/>
              <a:t>Individualized</a:t>
            </a:r>
          </a:p>
          <a:p>
            <a:r>
              <a:rPr lang="en-US" sz="2800" dirty="0" smtClean="0"/>
              <a:t>Unhurried</a:t>
            </a:r>
          </a:p>
          <a:p>
            <a:r>
              <a:rPr lang="en-US" sz="2800" dirty="0" smtClean="0"/>
              <a:t>Predictable</a:t>
            </a:r>
          </a:p>
          <a:p>
            <a:pPr marL="82296" indent="0">
              <a:buNone/>
            </a:pPr>
            <a:endParaRPr lang="en-US" sz="2800" dirty="0"/>
          </a:p>
        </p:txBody>
      </p:sp>
      <p:pic>
        <p:nvPicPr>
          <p:cNvPr id="1026" name="Picture 2" descr="C:\Users\brownec\Desktop\shutterstock_9675763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2971800"/>
            <a:ext cx="6400800" cy="354892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76352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dirty="0" smtClean="0">
                <a:solidFill>
                  <a:schemeClr val="tx1"/>
                </a:solidFill>
                <a:effectLst/>
              </a:rPr>
              <a:t>Facilitating Exploration</a:t>
            </a:r>
            <a:endParaRPr lang="en-US" sz="3600" dirty="0">
              <a:solidFill>
                <a:schemeClr val="tx1"/>
              </a:solidFill>
              <a:effectLst/>
            </a:endParaRPr>
          </a:p>
        </p:txBody>
      </p:sp>
      <p:sp>
        <p:nvSpPr>
          <p:cNvPr id="3" name="Content Placeholder 2"/>
          <p:cNvSpPr>
            <a:spLocks noGrp="1"/>
          </p:cNvSpPr>
          <p:nvPr>
            <p:ph idx="1"/>
          </p:nvPr>
        </p:nvSpPr>
        <p:spPr>
          <a:xfrm>
            <a:off x="1219200" y="1447800"/>
            <a:ext cx="7848600" cy="5257800"/>
          </a:xfrm>
        </p:spPr>
        <p:txBody>
          <a:bodyPr>
            <a:normAutofit/>
          </a:bodyPr>
          <a:lstStyle/>
          <a:p>
            <a:endParaRPr lang="en-US" sz="2800" dirty="0" smtClean="0"/>
          </a:p>
          <a:p>
            <a:endParaRPr lang="en-US" sz="2800" dirty="0"/>
          </a:p>
          <a:p>
            <a:endParaRPr lang="en-US" sz="2800" dirty="0" smtClean="0"/>
          </a:p>
          <a:p>
            <a:endParaRPr lang="en-US" sz="2800" dirty="0"/>
          </a:p>
          <a:p>
            <a:endParaRPr lang="en-US" sz="2800" dirty="0" smtClean="0"/>
          </a:p>
          <a:p>
            <a:endParaRPr lang="en-US" sz="2800" dirty="0" smtClean="0"/>
          </a:p>
          <a:p>
            <a:r>
              <a:rPr lang="en-US" sz="2800" dirty="0" smtClean="0"/>
              <a:t>The environment is prepared</a:t>
            </a:r>
          </a:p>
          <a:p>
            <a:r>
              <a:rPr lang="en-US" sz="2800" dirty="0" smtClean="0"/>
              <a:t>The child directs the experience</a:t>
            </a:r>
            <a:endParaRPr lang="en-US" sz="2800" dirty="0"/>
          </a:p>
          <a:p>
            <a:r>
              <a:rPr lang="en-US" sz="2800" dirty="0" smtClean="0"/>
              <a:t>The caregiver extends the exploration</a:t>
            </a:r>
          </a:p>
          <a:p>
            <a:r>
              <a:rPr lang="en-US" sz="2800" dirty="0" smtClean="0"/>
              <a:t>The schedule allows ample time</a:t>
            </a:r>
          </a:p>
          <a:p>
            <a:endParaRPr lang="en-US" sz="2800" dirty="0" smtClean="0">
              <a:hlinkClick r:id="rId3"/>
            </a:endParaRPr>
          </a:p>
          <a:p>
            <a:endParaRPr lang="en-US" sz="2800" dirty="0">
              <a:hlinkClick r:id="rId3"/>
            </a:endParaRPr>
          </a:p>
          <a:p>
            <a:pPr marL="82296" indent="0">
              <a:buNone/>
            </a:pPr>
            <a:endParaRPr lang="en-US" sz="2800" dirty="0"/>
          </a:p>
        </p:txBody>
      </p:sp>
      <p:pic>
        <p:nvPicPr>
          <p:cNvPr id="4098" name="Picture 2" descr="C:\Users\brownec\Desktop\shutterstock_10642999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3800" y="1312069"/>
            <a:ext cx="2209800" cy="310753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2800071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81" y="228600"/>
            <a:ext cx="8534400" cy="1066800"/>
          </a:xfrm>
        </p:spPr>
        <p:txBody>
          <a:bodyPr>
            <a:noAutofit/>
          </a:bodyPr>
          <a:lstStyle/>
          <a:p>
            <a:pPr algn="ctr"/>
            <a:r>
              <a:rPr lang="en-US" sz="3600" dirty="0" smtClean="0">
                <a:solidFill>
                  <a:schemeClr val="tx1"/>
                </a:solidFill>
                <a:effectLst/>
              </a:rPr>
              <a:t>    Cultural Responsiveness</a:t>
            </a:r>
            <a:endParaRPr lang="en-US" sz="3600" dirty="0">
              <a:solidFill>
                <a:schemeClr val="tx1"/>
              </a:solidFill>
              <a:effectLst/>
            </a:endParaRPr>
          </a:p>
        </p:txBody>
      </p:sp>
      <p:sp>
        <p:nvSpPr>
          <p:cNvPr id="3" name="Content Placeholder 2"/>
          <p:cNvSpPr>
            <a:spLocks noGrp="1"/>
          </p:cNvSpPr>
          <p:nvPr>
            <p:ph idx="1"/>
          </p:nvPr>
        </p:nvSpPr>
        <p:spPr/>
        <p:txBody>
          <a:bodyPr>
            <a:normAutofit fontScale="92500" lnSpcReduction="10000"/>
          </a:bodyPr>
          <a:lstStyle/>
          <a:p>
            <a:r>
              <a:rPr lang="en-US" dirty="0" smtClean="0"/>
              <a:t>Create a climate that models respect, inclusion, and pride in all families’ cultures</a:t>
            </a:r>
          </a:p>
          <a:p>
            <a:endParaRPr lang="en-US" dirty="0" smtClean="0"/>
          </a:p>
          <a:p>
            <a:r>
              <a:rPr lang="en-US" dirty="0" smtClean="0"/>
              <a:t>Maintain an environment and implement caregiving practices that incorporate culturally and linguistically responsive methods</a:t>
            </a:r>
          </a:p>
          <a:p>
            <a:endParaRPr lang="en-US" dirty="0" smtClean="0"/>
          </a:p>
          <a:p>
            <a:r>
              <a:rPr lang="en-US" dirty="0"/>
              <a:t>Provide opportunities for authentic conversations</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3650463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dirty="0" smtClean="0">
                <a:solidFill>
                  <a:schemeClr val="tx1"/>
                </a:solidFill>
                <a:effectLst/>
              </a:rPr>
              <a:t>Relationships with Families</a:t>
            </a:r>
            <a:endParaRPr lang="en-US" sz="3600" dirty="0">
              <a:solidFill>
                <a:schemeClr val="tx1"/>
              </a:solidFill>
              <a:effectLst/>
            </a:endParaRPr>
          </a:p>
        </p:txBody>
      </p:sp>
      <p:sp>
        <p:nvSpPr>
          <p:cNvPr id="3" name="Content Placeholder 2"/>
          <p:cNvSpPr>
            <a:spLocks noGrp="1"/>
          </p:cNvSpPr>
          <p:nvPr>
            <p:ph idx="1"/>
          </p:nvPr>
        </p:nvSpPr>
        <p:spPr/>
        <p:txBody>
          <a:bodyPr/>
          <a:lstStyle/>
          <a:p>
            <a:endParaRPr lang="en-US" dirty="0" smtClean="0"/>
          </a:p>
          <a:p>
            <a:r>
              <a:rPr lang="en-US" dirty="0" smtClean="0"/>
              <a:t>Communication</a:t>
            </a:r>
          </a:p>
          <a:p>
            <a:endParaRPr lang="en-US" dirty="0" smtClean="0"/>
          </a:p>
          <a:p>
            <a:r>
              <a:rPr lang="en-US" dirty="0" smtClean="0"/>
              <a:t>Respect</a:t>
            </a:r>
          </a:p>
          <a:p>
            <a:endParaRPr lang="en-US" dirty="0" smtClean="0"/>
          </a:p>
          <a:p>
            <a:r>
              <a:rPr lang="en-US" dirty="0" smtClean="0"/>
              <a:t>Collaboration</a:t>
            </a:r>
          </a:p>
          <a:p>
            <a:endParaRPr lang="en-US" dirty="0" smtClean="0"/>
          </a:p>
          <a:p>
            <a:r>
              <a:rPr lang="en-US" dirty="0" smtClean="0"/>
              <a:t>Flexibility</a:t>
            </a:r>
            <a:endParaRPr lang="en-US" dirty="0"/>
          </a:p>
        </p:txBody>
      </p:sp>
    </p:spTree>
    <p:extLst>
      <p:ext uri="{BB962C8B-B14F-4D97-AF65-F5344CB8AC3E}">
        <p14:creationId xmlns:p14="http://schemas.microsoft.com/office/powerpoint/2010/main" val="11797656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Solstice.thmx</Template>
  <TotalTime>6011</TotalTime>
  <Words>966</Words>
  <Application>Microsoft Office PowerPoint</Application>
  <PresentationFormat>On-screen Show (4:3)</PresentationFormat>
  <Paragraphs>155</Paragraphs>
  <Slides>18</Slides>
  <Notes>18</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Calibri</vt:lpstr>
      <vt:lpstr>Gill Sans MT</vt:lpstr>
      <vt:lpstr>Verdana</vt:lpstr>
      <vt:lpstr>Wingdings 2</vt:lpstr>
      <vt:lpstr>Solstice</vt:lpstr>
      <vt:lpstr>  Responsive Caregiving in  Infant/ Toddler Programs:   The Key to Healthy Development    </vt:lpstr>
      <vt:lpstr> Reflective Activity  </vt:lpstr>
      <vt:lpstr>                        Outcome    </vt:lpstr>
      <vt:lpstr>Objectives</vt:lpstr>
      <vt:lpstr>Objectives (continued)</vt:lpstr>
      <vt:lpstr>    Responsive caregiving is a key ingredient to healthy development of a young child’s relationships with the important people in his or her life, both within and outside the family. Relationships engage children in the human community in ways that help them define who they are, what they can become, and how and why they are important to other people.  </vt:lpstr>
      <vt:lpstr>            Responsive Caregiving  </vt:lpstr>
      <vt:lpstr>Goals of Responsive Caregiving</vt:lpstr>
      <vt:lpstr> Healthy Brain Development</vt:lpstr>
      <vt:lpstr>Still Face Video</vt:lpstr>
      <vt:lpstr>Adult-Child Relationships</vt:lpstr>
      <vt:lpstr>Reading the Cues</vt:lpstr>
      <vt:lpstr>Responding to Cues</vt:lpstr>
      <vt:lpstr>Creating a Positive  Relational Climate</vt:lpstr>
      <vt:lpstr>Routines and Schedules</vt:lpstr>
      <vt:lpstr>        Facilitating Exploration</vt:lpstr>
      <vt:lpstr>    Cultural Responsiveness</vt:lpstr>
      <vt:lpstr>Relationships with Families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UCS</cp:lastModifiedBy>
  <cp:revision>241</cp:revision>
  <cp:lastPrinted>2018-04-03T16:00:03Z</cp:lastPrinted>
  <dcterms:created xsi:type="dcterms:W3CDTF">2014-11-25T19:28:05Z</dcterms:created>
  <dcterms:modified xsi:type="dcterms:W3CDTF">2018-06-12T16:46:47Z</dcterms:modified>
</cp:coreProperties>
</file>