
<file path=[Content_Types].xml><?xml version="1.0" encoding="utf-8"?>
<Types xmlns="http://schemas.openxmlformats.org/package/2006/content-types">
  <Default Extension="png" ContentType="image/png"/>
  <Default Extension="tmp"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1" r:id="rId1"/>
  </p:sldMasterIdLst>
  <p:notesMasterIdLst>
    <p:notesMasterId r:id="rId35"/>
  </p:notesMasterIdLst>
  <p:sldIdLst>
    <p:sldId id="307" r:id="rId2"/>
    <p:sldId id="310" r:id="rId3"/>
    <p:sldId id="311" r:id="rId4"/>
    <p:sldId id="315" r:id="rId5"/>
    <p:sldId id="316" r:id="rId6"/>
    <p:sldId id="317" r:id="rId7"/>
    <p:sldId id="318" r:id="rId8"/>
    <p:sldId id="320" r:id="rId9"/>
    <p:sldId id="321" r:id="rId10"/>
    <p:sldId id="322" r:id="rId11"/>
    <p:sldId id="323" r:id="rId12"/>
    <p:sldId id="324" r:id="rId13"/>
    <p:sldId id="326" r:id="rId14"/>
    <p:sldId id="327" r:id="rId15"/>
    <p:sldId id="328" r:id="rId16"/>
    <p:sldId id="329" r:id="rId17"/>
    <p:sldId id="330" r:id="rId18"/>
    <p:sldId id="331" r:id="rId19"/>
    <p:sldId id="333" r:id="rId20"/>
    <p:sldId id="334" r:id="rId21"/>
    <p:sldId id="335" r:id="rId22"/>
    <p:sldId id="336" r:id="rId23"/>
    <p:sldId id="359" r:id="rId24"/>
    <p:sldId id="337" r:id="rId25"/>
    <p:sldId id="370" r:id="rId26"/>
    <p:sldId id="343" r:id="rId27"/>
    <p:sldId id="344" r:id="rId28"/>
    <p:sldId id="345" r:id="rId29"/>
    <p:sldId id="346" r:id="rId30"/>
    <p:sldId id="366" r:id="rId31"/>
    <p:sldId id="368" r:id="rId32"/>
    <p:sldId id="363" r:id="rId33"/>
    <p:sldId id="35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DD0EB"/>
    <a:srgbClr val="92C6EB"/>
    <a:srgbClr val="CFD5E1"/>
    <a:srgbClr val="D9D9D9"/>
    <a:srgbClr val="9ED5FF"/>
    <a:srgbClr val="6D6B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41" autoAdjust="0"/>
    <p:restoredTop sz="84102" autoAdjust="0"/>
  </p:normalViewPr>
  <p:slideViewPr>
    <p:cSldViewPr snapToGrid="0" snapToObjects="1">
      <p:cViewPr varScale="1">
        <p:scale>
          <a:sx n="78" d="100"/>
          <a:sy n="78" d="100"/>
        </p:scale>
        <p:origin x="1205" y="67"/>
      </p:cViewPr>
      <p:guideLst/>
    </p:cSldViewPr>
  </p:slideViewPr>
  <p:outlineViewPr>
    <p:cViewPr>
      <p:scale>
        <a:sx n="33" d="100"/>
        <a:sy n="33" d="100"/>
      </p:scale>
      <p:origin x="0" y="-27402"/>
    </p:cViewPr>
  </p:outlineViewPr>
  <p:notesTextViewPr>
    <p:cViewPr>
      <p:scale>
        <a:sx n="3" d="2"/>
        <a:sy n="3" d="2"/>
      </p:scale>
      <p:origin x="0" y="0"/>
    </p:cViewPr>
  </p:notesTextViewPr>
  <p:sorterViewPr>
    <p:cViewPr varScale="1">
      <p:scale>
        <a:sx n="100" d="100"/>
        <a:sy n="100" d="100"/>
      </p:scale>
      <p:origin x="0" y="0"/>
    </p:cViewPr>
  </p:sorterViewPr>
  <p:notesViewPr>
    <p:cSldViewPr snapToGrid="0" snapToObjects="1">
      <p:cViewPr>
        <p:scale>
          <a:sx n="200" d="100"/>
          <a:sy n="200" d="100"/>
        </p:scale>
        <p:origin x="-400" y="-32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180D7A-5AD6-4FD9-BAEA-1BA25CB6DB78}" type="doc">
      <dgm:prSet loTypeId="urn:microsoft.com/office/officeart/2005/8/layout/arrow5" loCatId="process" qsTypeId="urn:microsoft.com/office/officeart/2005/8/quickstyle/simple1" qsCatId="simple" csTypeId="urn:microsoft.com/office/officeart/2005/8/colors/accent0_3" csCatId="mainScheme" phldr="1"/>
      <dgm:spPr/>
      <dgm:t>
        <a:bodyPr/>
        <a:lstStyle/>
        <a:p>
          <a:endParaRPr lang="en-US"/>
        </a:p>
      </dgm:t>
    </dgm:pt>
    <dgm:pt modelId="{937A55F1-6169-4398-B15D-303E5E7C5D43}">
      <dgm:prSet phldrT="[Text]"/>
      <dgm:spPr/>
      <dgm:t>
        <a:bodyPr/>
        <a:lstStyle/>
        <a:p>
          <a:r>
            <a:rPr lang="en-US" b="1" dirty="0" smtClean="0">
              <a:solidFill>
                <a:schemeClr val="bg1"/>
              </a:solidFill>
            </a:rPr>
            <a:t>Screening </a:t>
          </a:r>
          <a:r>
            <a:rPr lang="en-US" b="1" dirty="0" smtClean="0"/>
            <a:t>is designed to determine whether further testing is needed. It is not intended to be used to identify what needs to be taught.</a:t>
          </a:r>
          <a:endParaRPr lang="en-US" b="1" dirty="0"/>
        </a:p>
      </dgm:t>
    </dgm:pt>
    <dgm:pt modelId="{C422C712-E043-48BA-B58F-81DD5CF7681B}" type="parTrans" cxnId="{EB061E3F-8F01-4D59-A28F-954D8135A1C2}">
      <dgm:prSet/>
      <dgm:spPr/>
      <dgm:t>
        <a:bodyPr/>
        <a:lstStyle/>
        <a:p>
          <a:endParaRPr lang="en-US"/>
        </a:p>
      </dgm:t>
    </dgm:pt>
    <dgm:pt modelId="{98BDE149-CC7D-4766-8A07-D7AC88F9BDF7}" type="sibTrans" cxnId="{EB061E3F-8F01-4D59-A28F-954D8135A1C2}">
      <dgm:prSet/>
      <dgm:spPr/>
      <dgm:t>
        <a:bodyPr/>
        <a:lstStyle/>
        <a:p>
          <a:endParaRPr lang="en-US"/>
        </a:p>
      </dgm:t>
    </dgm:pt>
    <dgm:pt modelId="{CF8E9B51-C6B6-4915-99CF-7E0CD883BAF6}">
      <dgm:prSet phldrT="[Text]"/>
      <dgm:spPr/>
      <dgm:t>
        <a:bodyPr/>
        <a:lstStyle/>
        <a:p>
          <a:r>
            <a:rPr lang="en-US" b="1" dirty="0" smtClean="0"/>
            <a:t>Child </a:t>
          </a:r>
          <a:r>
            <a:rPr lang="en-US" b="1" dirty="0" smtClean="0">
              <a:solidFill>
                <a:schemeClr val="bg1"/>
              </a:solidFill>
            </a:rPr>
            <a:t>assessment</a:t>
          </a:r>
          <a:r>
            <a:rPr lang="en-US" b="1" dirty="0" smtClean="0"/>
            <a:t> is a more comprehensive process to determine child needs.  Child assessments provide information to guide instructional decisions. </a:t>
          </a:r>
          <a:endParaRPr lang="en-US" b="1" dirty="0"/>
        </a:p>
      </dgm:t>
    </dgm:pt>
    <dgm:pt modelId="{0940C2B1-A313-46D6-A593-D46436DB8FBA}" type="parTrans" cxnId="{73BD5994-7A3B-42D4-8095-105A1DE63ABB}">
      <dgm:prSet/>
      <dgm:spPr/>
      <dgm:t>
        <a:bodyPr/>
        <a:lstStyle/>
        <a:p>
          <a:endParaRPr lang="en-US"/>
        </a:p>
      </dgm:t>
    </dgm:pt>
    <dgm:pt modelId="{8B648715-6528-415F-8B08-9130DBDB2D87}" type="sibTrans" cxnId="{73BD5994-7A3B-42D4-8095-105A1DE63ABB}">
      <dgm:prSet/>
      <dgm:spPr/>
      <dgm:t>
        <a:bodyPr/>
        <a:lstStyle/>
        <a:p>
          <a:endParaRPr lang="en-US"/>
        </a:p>
      </dgm:t>
    </dgm:pt>
    <dgm:pt modelId="{D82B95C8-EB25-4F74-96F9-78A1722C5343}" type="pres">
      <dgm:prSet presAssocID="{FA180D7A-5AD6-4FD9-BAEA-1BA25CB6DB78}" presName="diagram" presStyleCnt="0">
        <dgm:presLayoutVars>
          <dgm:dir/>
          <dgm:resizeHandles val="exact"/>
        </dgm:presLayoutVars>
      </dgm:prSet>
      <dgm:spPr/>
      <dgm:t>
        <a:bodyPr/>
        <a:lstStyle/>
        <a:p>
          <a:endParaRPr lang="en-US"/>
        </a:p>
      </dgm:t>
    </dgm:pt>
    <dgm:pt modelId="{3324F107-12C6-46BC-98CC-8192E5C3758D}" type="pres">
      <dgm:prSet presAssocID="{937A55F1-6169-4398-B15D-303E5E7C5D43}" presName="arrow" presStyleLbl="node1" presStyleIdx="0" presStyleCnt="2">
        <dgm:presLayoutVars>
          <dgm:bulletEnabled val="1"/>
        </dgm:presLayoutVars>
      </dgm:prSet>
      <dgm:spPr/>
      <dgm:t>
        <a:bodyPr/>
        <a:lstStyle/>
        <a:p>
          <a:endParaRPr lang="en-US"/>
        </a:p>
      </dgm:t>
    </dgm:pt>
    <dgm:pt modelId="{18D5B5B5-B5CC-49D9-826D-3B66DBE8DEEA}" type="pres">
      <dgm:prSet presAssocID="{CF8E9B51-C6B6-4915-99CF-7E0CD883BAF6}" presName="arrow" presStyleLbl="node1" presStyleIdx="1" presStyleCnt="2">
        <dgm:presLayoutVars>
          <dgm:bulletEnabled val="1"/>
        </dgm:presLayoutVars>
      </dgm:prSet>
      <dgm:spPr/>
      <dgm:t>
        <a:bodyPr/>
        <a:lstStyle/>
        <a:p>
          <a:endParaRPr lang="en-US"/>
        </a:p>
      </dgm:t>
    </dgm:pt>
  </dgm:ptLst>
  <dgm:cxnLst>
    <dgm:cxn modelId="{A2BAFBD6-3274-4E29-91AA-898F5C3BED07}" type="presOf" srcId="{CF8E9B51-C6B6-4915-99CF-7E0CD883BAF6}" destId="{18D5B5B5-B5CC-49D9-826D-3B66DBE8DEEA}" srcOrd="0" destOrd="0" presId="urn:microsoft.com/office/officeart/2005/8/layout/arrow5"/>
    <dgm:cxn modelId="{EB061E3F-8F01-4D59-A28F-954D8135A1C2}" srcId="{FA180D7A-5AD6-4FD9-BAEA-1BA25CB6DB78}" destId="{937A55F1-6169-4398-B15D-303E5E7C5D43}" srcOrd="0" destOrd="0" parTransId="{C422C712-E043-48BA-B58F-81DD5CF7681B}" sibTransId="{98BDE149-CC7D-4766-8A07-D7AC88F9BDF7}"/>
    <dgm:cxn modelId="{C91B5A66-F8CA-4FCE-84D3-C2099C1CC10C}" type="presOf" srcId="{FA180D7A-5AD6-4FD9-BAEA-1BA25CB6DB78}" destId="{D82B95C8-EB25-4F74-96F9-78A1722C5343}" srcOrd="0" destOrd="0" presId="urn:microsoft.com/office/officeart/2005/8/layout/arrow5"/>
    <dgm:cxn modelId="{73BD5994-7A3B-42D4-8095-105A1DE63ABB}" srcId="{FA180D7A-5AD6-4FD9-BAEA-1BA25CB6DB78}" destId="{CF8E9B51-C6B6-4915-99CF-7E0CD883BAF6}" srcOrd="1" destOrd="0" parTransId="{0940C2B1-A313-46D6-A593-D46436DB8FBA}" sibTransId="{8B648715-6528-415F-8B08-9130DBDB2D87}"/>
    <dgm:cxn modelId="{DACB0402-A16D-4269-A43E-2A4CB0643B2E}" type="presOf" srcId="{937A55F1-6169-4398-B15D-303E5E7C5D43}" destId="{3324F107-12C6-46BC-98CC-8192E5C3758D}" srcOrd="0" destOrd="0" presId="urn:microsoft.com/office/officeart/2005/8/layout/arrow5"/>
    <dgm:cxn modelId="{2AF42387-8EED-4F2A-BCB7-0F7556BBBE08}" type="presParOf" srcId="{D82B95C8-EB25-4F74-96F9-78A1722C5343}" destId="{3324F107-12C6-46BC-98CC-8192E5C3758D}" srcOrd="0" destOrd="0" presId="urn:microsoft.com/office/officeart/2005/8/layout/arrow5"/>
    <dgm:cxn modelId="{E8CDC1AF-5FE2-491A-9064-0CEBA0BF866A}" type="presParOf" srcId="{D82B95C8-EB25-4F74-96F9-78A1722C5343}" destId="{18D5B5B5-B5CC-49D9-826D-3B66DBE8DEEA}" srcOrd="1" destOrd="0" presId="urn:microsoft.com/office/officeart/2005/8/layout/arrow5"/>
  </dgm:cxnLst>
  <dgm:bg>
    <a:solidFill>
      <a:schemeClr val="accent1">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4F107-12C6-46BC-98CC-8192E5C3758D}">
      <dsp:nvSpPr>
        <dsp:cNvPr id="0" name=""/>
        <dsp:cNvSpPr/>
      </dsp:nvSpPr>
      <dsp:spPr>
        <a:xfrm rot="16200000">
          <a:off x="702" y="261838"/>
          <a:ext cx="4002285" cy="4002285"/>
        </a:xfrm>
        <a:prstGeom prst="downArrow">
          <a:avLst>
            <a:gd name="adj1" fmla="val 50000"/>
            <a:gd name="adj2" fmla="val 35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bg1"/>
              </a:solidFill>
            </a:rPr>
            <a:t>Screening </a:t>
          </a:r>
          <a:r>
            <a:rPr lang="en-US" sz="1800" b="1" kern="1200" dirty="0" smtClean="0"/>
            <a:t>is designed to determine whether further testing is needed. It is not intended to be used to identify what needs to be taught.</a:t>
          </a:r>
          <a:endParaRPr lang="en-US" sz="1800" b="1" kern="1200" dirty="0"/>
        </a:p>
      </dsp:txBody>
      <dsp:txXfrm rot="5400000">
        <a:off x="702" y="1262409"/>
        <a:ext cx="3301885" cy="2001143"/>
      </dsp:txXfrm>
    </dsp:sp>
    <dsp:sp modelId="{18D5B5B5-B5CC-49D9-826D-3B66DBE8DEEA}">
      <dsp:nvSpPr>
        <dsp:cNvPr id="0" name=""/>
        <dsp:cNvSpPr/>
      </dsp:nvSpPr>
      <dsp:spPr>
        <a:xfrm rot="5400000">
          <a:off x="4226611" y="261838"/>
          <a:ext cx="4002285" cy="4002285"/>
        </a:xfrm>
        <a:prstGeom prst="downArrow">
          <a:avLst>
            <a:gd name="adj1" fmla="val 50000"/>
            <a:gd name="adj2" fmla="val 35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t>Child </a:t>
          </a:r>
          <a:r>
            <a:rPr lang="en-US" sz="1800" b="1" kern="1200" dirty="0" smtClean="0">
              <a:solidFill>
                <a:schemeClr val="bg1"/>
              </a:solidFill>
            </a:rPr>
            <a:t>assessment</a:t>
          </a:r>
          <a:r>
            <a:rPr lang="en-US" sz="1800" b="1" kern="1200" dirty="0" smtClean="0"/>
            <a:t> is a more comprehensive process to determine child needs.  Child assessments provide information to guide instructional decisions. </a:t>
          </a:r>
          <a:endParaRPr lang="en-US" sz="1800" b="1" kern="1200" dirty="0"/>
        </a:p>
      </dsp:txBody>
      <dsp:txXfrm rot="-5400000">
        <a:off x="4927011" y="1262409"/>
        <a:ext cx="3301885" cy="2001143"/>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18AD8A-9482-D243-9F15-CD45BE863066}" type="datetimeFigureOut">
              <a:rPr lang="en-US" smtClean="0"/>
              <a:t>8/31/2018</a:t>
            </a:fld>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B50963-9FE8-3346-84DE-B57F809F1C58}" type="slidenum">
              <a:rPr lang="en-US" smtClean="0"/>
              <a:t>‹#›</a:t>
            </a:fld>
            <a:endParaRPr lang="en-US"/>
          </a:p>
        </p:txBody>
      </p:sp>
      <p:sp>
        <p:nvSpPr>
          <p:cNvPr id="8" name="Slide Image Placeholder 7"/>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2123878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indent="-171450" algn="l" defTabSz="914400" rtl="0" eaLnBrk="1" latinLnBrk="0" hangingPunct="1">
      <a:buFont typeface="Arial" charset="0"/>
      <a:buChar char="•"/>
      <a:defRPr sz="1200" kern="1200">
        <a:solidFill>
          <a:schemeClr val="tx1"/>
        </a:solidFill>
        <a:latin typeface="+mn-lt"/>
        <a:ea typeface="+mn-ea"/>
        <a:cs typeface="+mn-cs"/>
      </a:defRPr>
    </a:lvl2pPr>
    <a:lvl3pPr marL="685800" algn="l" defTabSz="914400" rtl="0" eaLnBrk="1" latinLnBrk="0" hangingPunct="1">
      <a:defRPr sz="1200" kern="1200">
        <a:solidFill>
          <a:schemeClr val="tx1"/>
        </a:solidFill>
        <a:latin typeface="+mn-lt"/>
        <a:ea typeface="+mn-ea"/>
        <a:cs typeface="+mn-cs"/>
      </a:defRPr>
    </a:lvl3pPr>
    <a:lvl4pPr marL="914400" algn="l" defTabSz="914400" rtl="0" eaLnBrk="1" latinLnBrk="0" hangingPunct="1">
      <a:defRPr sz="1200" kern="1200">
        <a:solidFill>
          <a:schemeClr val="tx1"/>
        </a:solidFill>
        <a:latin typeface="+mn-lt"/>
        <a:ea typeface="+mn-ea"/>
        <a:cs typeface="+mn-cs"/>
      </a:defRPr>
    </a:lvl4pPr>
    <a:lvl5pPr marL="11430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C95DF-9594-4D0F-A6EC-62A14B2A37F8}" type="slidenum">
              <a:rPr lang="en-US" smtClean="0"/>
              <a:t>1</a:t>
            </a:fld>
            <a:endParaRPr lang="en-US"/>
          </a:p>
        </p:txBody>
      </p:sp>
    </p:spTree>
    <p:extLst>
      <p:ext uri="{BB962C8B-B14F-4D97-AF65-F5344CB8AC3E}">
        <p14:creationId xmlns:p14="http://schemas.microsoft.com/office/powerpoint/2010/main" val="3098989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14</a:t>
            </a:fld>
            <a:endParaRPr lang="en-US"/>
          </a:p>
        </p:txBody>
      </p:sp>
    </p:spTree>
    <p:extLst>
      <p:ext uri="{BB962C8B-B14F-4D97-AF65-F5344CB8AC3E}">
        <p14:creationId xmlns:p14="http://schemas.microsoft.com/office/powerpoint/2010/main" val="1017395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with Background">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lnSpc>
                <a:spcPts val="6000"/>
              </a:lnSpc>
              <a:defRPr sz="6000" spc="-250" baseline="0"/>
            </a:lvl1pPr>
          </a:lstStyle>
          <a:p>
            <a:r>
              <a:rPr lang="en-US" dirty="0" smtClean="0"/>
              <a:t>Presentation </a:t>
            </a:r>
            <a:br>
              <a:rPr lang="en-US" dirty="0" smtClean="0"/>
            </a:br>
            <a:r>
              <a:rPr lang="en-US" dirty="0" smtClean="0"/>
              <a:t>Title Here</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b="1" i="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Place Subtitle Here</a:t>
            </a:r>
            <a:endParaRPr lang="en-US" dirty="0"/>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ation Intro">
    <p:spTree>
      <p:nvGrpSpPr>
        <p:cNvPr id="1" name=""/>
        <p:cNvGrpSpPr/>
        <p:nvPr/>
      </p:nvGrpSpPr>
      <p:grpSpPr>
        <a:xfrm>
          <a:off x="0" y="0"/>
          <a:ext cx="0" cy="0"/>
          <a:chOff x="0" y="0"/>
          <a:chExt cx="0" cy="0"/>
        </a:xfrm>
      </p:grpSpPr>
      <p:sp>
        <p:nvSpPr>
          <p:cNvPr id="16" name="Rectangle 15"/>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3" name="Text Placeholder 2"/>
          <p:cNvSpPr>
            <a:spLocks noGrp="1"/>
          </p:cNvSpPr>
          <p:nvPr>
            <p:ph idx="1" hasCustomPrompt="1"/>
          </p:nvPr>
        </p:nvSpPr>
        <p:spPr>
          <a:xfrm>
            <a:off x="838200" y="1825625"/>
            <a:ext cx="8686800" cy="4203996"/>
          </a:xfrm>
          <a:prstGeom prst="rect">
            <a:avLst/>
          </a:prstGeom>
          <a:noFill/>
        </p:spPr>
        <p:txBody>
          <a:bodyPr vert="horz" lIns="91440" tIns="45720" rIns="91440" bIns="45720" rtlCol="0">
            <a:noAutofit/>
          </a:bodyPr>
          <a:lstStyle>
            <a:lvl1pPr>
              <a:lnSpc>
                <a:spcPts val="4400"/>
              </a:lnSpc>
              <a:spcBef>
                <a:spcPts val="1800"/>
              </a:spcBef>
              <a:defRPr sz="3600" baseline="0"/>
            </a:lvl1pPr>
            <a:lvl2pPr>
              <a:lnSpc>
                <a:spcPts val="3600"/>
              </a:lnSpc>
              <a:spcBef>
                <a:spcPts val="1800"/>
              </a:spcBef>
              <a:defRPr sz="2800" baseline="0"/>
            </a:lvl2pPr>
            <a:lvl3pPr>
              <a:lnSpc>
                <a:spcPts val="3600"/>
              </a:lnSpc>
              <a:spcBef>
                <a:spcPts val="1800"/>
              </a:spcBef>
              <a:defRPr sz="2800" baseline="0"/>
            </a:lvl3pPr>
            <a:lvl4pPr>
              <a:lnSpc>
                <a:spcPts val="3600"/>
              </a:lnSpc>
              <a:spcBef>
                <a:spcPts val="1800"/>
              </a:spcBef>
              <a:defRPr sz="2800" baseline="0"/>
            </a:lvl4pPr>
          </a:lstStyle>
          <a:p>
            <a:pPr lvl="0"/>
            <a:r>
              <a:rPr lang="en-US" dirty="0" smtClean="0"/>
              <a:t>This slide is used for and introduction of lead-in copy. The copy should be limited to a few brief and impactful sentences.</a:t>
            </a:r>
          </a:p>
        </p:txBody>
      </p:sp>
    </p:spTree>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Turquoi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Orang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Berry">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g Statement">
    <p:spTree>
      <p:nvGrpSpPr>
        <p:cNvPr id="1" name=""/>
        <p:cNvGrpSpPr/>
        <p:nvPr/>
      </p:nvGrpSpPr>
      <p:grpSpPr>
        <a:xfrm>
          <a:off x="0" y="0"/>
          <a:ext cx="0" cy="0"/>
          <a:chOff x="0" y="0"/>
          <a:chExt cx="0" cy="0"/>
        </a:xfrm>
      </p:grpSpPr>
      <p:sp>
        <p:nvSpPr>
          <p:cNvPr id="17" name="Rectangle 16"/>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1028064"/>
            <a:ext cx="8686800" cy="3983904"/>
          </a:xfrm>
          <a:prstGeom prst="rect">
            <a:avLst/>
          </a:prstGeom>
        </p:spPr>
        <p:txBody>
          <a:bodyPr anchor="t" anchorCtr="0"/>
          <a:lstStyle>
            <a:lvl1pPr>
              <a:defRPr b="0" i="0" baseline="0">
                <a:latin typeface="+mj-lt"/>
              </a:defRPr>
            </a:lvl1pPr>
          </a:lstStyle>
          <a:p>
            <a:r>
              <a:rPr lang="en-US" dirty="0" smtClean="0"/>
              <a:t>This slide can be used for a big statement, quote or other impact copy.</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4" name="Text Placeholder 3"/>
          <p:cNvSpPr>
            <a:spLocks noGrp="1"/>
          </p:cNvSpPr>
          <p:nvPr>
            <p:ph type="body" sz="half" idx="11" hasCustomPrompt="1"/>
          </p:nvPr>
        </p:nvSpPr>
        <p:spPr>
          <a:xfrm>
            <a:off x="838200" y="5209788"/>
            <a:ext cx="8686800" cy="834773"/>
          </a:xfrm>
        </p:spPr>
        <p:txBody>
          <a:bodyPr lIns="457200" tIns="137160"/>
          <a:lstStyle>
            <a:lvl1pPr marL="342900" marR="0" indent="-342900" algn="l" defTabSz="914400" rtl="0" eaLnBrk="1" fontAlgn="auto" latinLnBrk="0" hangingPunct="1">
              <a:lnSpc>
                <a:spcPts val="2400"/>
              </a:lnSpc>
              <a:spcBef>
                <a:spcPts val="1000"/>
              </a:spcBef>
              <a:spcAft>
                <a:spcPts val="0"/>
              </a:spcAft>
              <a:buClrTx/>
              <a:buSzTx/>
              <a:buFont typeface="AppleSymbols" charset="0"/>
              <a:buChar char="⎯"/>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ts val="2400"/>
              </a:lnSpc>
              <a:spcBef>
                <a:spcPts val="1000"/>
              </a:spcBef>
              <a:spcAft>
                <a:spcPts val="0"/>
              </a:spcAft>
              <a:buClrTx/>
              <a:buSzTx/>
              <a:tabLst/>
              <a:defRPr/>
            </a:pPr>
            <a:r>
              <a:rPr lang="en-US" dirty="0" smtClean="0"/>
              <a:t>This is for a credit line or footnote if needed.</a:t>
            </a:r>
          </a:p>
        </p:txBody>
      </p:sp>
    </p:spTree>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Statement without Logo">
    <p:spTree>
      <p:nvGrpSpPr>
        <p:cNvPr id="1" name=""/>
        <p:cNvGrpSpPr/>
        <p:nvPr/>
      </p:nvGrpSpPr>
      <p:grpSpPr>
        <a:xfrm>
          <a:off x="0" y="0"/>
          <a:ext cx="0" cy="0"/>
          <a:chOff x="0" y="0"/>
          <a:chExt cx="0" cy="0"/>
        </a:xfrm>
      </p:grpSpPr>
      <p:sp>
        <p:nvSpPr>
          <p:cNvPr id="17" name="Rectangle 16"/>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1028064"/>
            <a:ext cx="8686800" cy="3983904"/>
          </a:xfrm>
          <a:prstGeom prst="rect">
            <a:avLst/>
          </a:prstGeom>
        </p:spPr>
        <p:txBody>
          <a:bodyPr anchor="t" anchorCtr="0"/>
          <a:lstStyle>
            <a:lvl1pPr>
              <a:defRPr b="0" i="0" baseline="0">
                <a:latin typeface="+mj-lt"/>
              </a:defRPr>
            </a:lvl1pPr>
          </a:lstStyle>
          <a:p>
            <a:r>
              <a:rPr lang="en-US" dirty="0" smtClean="0"/>
              <a:t>This slide can be used for a big statement, quote or other </a:t>
            </a:r>
            <a:r>
              <a:rPr lang="en-US" dirty="0" err="1" smtClean="0"/>
              <a:t>imapact</a:t>
            </a:r>
            <a:r>
              <a:rPr lang="en-US" dirty="0" smtClean="0"/>
              <a:t> copy.</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14" name="Text Placeholder 3"/>
          <p:cNvSpPr>
            <a:spLocks noGrp="1"/>
          </p:cNvSpPr>
          <p:nvPr>
            <p:ph type="body" sz="half" idx="11" hasCustomPrompt="1"/>
          </p:nvPr>
        </p:nvSpPr>
        <p:spPr>
          <a:xfrm>
            <a:off x="838200" y="5209788"/>
            <a:ext cx="8686800" cy="834773"/>
          </a:xfrm>
        </p:spPr>
        <p:txBody>
          <a:bodyPr lIns="457200" tIns="137160"/>
          <a:lstStyle>
            <a:lvl1pPr marL="342900" marR="0" indent="-342900" algn="l" defTabSz="914400" rtl="0" eaLnBrk="1" fontAlgn="auto" latinLnBrk="0" hangingPunct="1">
              <a:lnSpc>
                <a:spcPts val="2400"/>
              </a:lnSpc>
              <a:spcBef>
                <a:spcPts val="1000"/>
              </a:spcBef>
              <a:spcAft>
                <a:spcPts val="0"/>
              </a:spcAft>
              <a:buClrTx/>
              <a:buSzTx/>
              <a:buFont typeface="AppleSymbols" charset="0"/>
              <a:buChar char="⎯"/>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ts val="2400"/>
              </a:lnSpc>
              <a:spcBef>
                <a:spcPts val="1000"/>
              </a:spcBef>
              <a:spcAft>
                <a:spcPts val="0"/>
              </a:spcAft>
              <a:buClrTx/>
              <a:buSzTx/>
              <a:tabLst/>
              <a:defRPr/>
            </a:pPr>
            <a:r>
              <a:rPr lang="en-US" dirty="0" smtClean="0"/>
              <a:t>This is for a credit line or footnote if needed.</a:t>
            </a:r>
          </a:p>
        </p:txBody>
      </p:sp>
    </p:spTree>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2" name="Text Placeholder 2"/>
          <p:cNvSpPr>
            <a:spLocks noGrp="1"/>
          </p:cNvSpPr>
          <p:nvPr>
            <p:ph idx="1"/>
          </p:nvPr>
        </p:nvSpPr>
        <p:spPr>
          <a:xfrm>
            <a:off x="838200" y="1825625"/>
            <a:ext cx="8686800" cy="4203996"/>
          </a:xfrm>
          <a:prstGeom prst="rect">
            <a:avLst/>
          </a:prstGeom>
          <a:noFill/>
        </p:spPr>
        <p:txBody>
          <a:bodyPr vert="horz" lIns="91440" tIns="45720" rIns="91440" bIns="45720" rtlCol="0">
            <a:no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p:txBody>
      </p:sp>
    </p:spTree>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sp>
        <p:nvSpPr>
          <p:cNvPr id="3" name="Content Placeholder 2"/>
          <p:cNvSpPr>
            <a:spLocks noGrp="1"/>
          </p:cNvSpPr>
          <p:nvPr>
            <p:ph sz="half" idx="1" hasCustomPrompt="1"/>
          </p:nvPr>
        </p:nvSpPr>
        <p:spPr>
          <a:xfrm>
            <a:off x="838200" y="1825625"/>
            <a:ext cx="5181600" cy="4210685"/>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sp>
        <p:nvSpPr>
          <p:cNvPr id="4" name="Content Placeholder 3"/>
          <p:cNvSpPr>
            <a:spLocks noGrp="1"/>
          </p:cNvSpPr>
          <p:nvPr>
            <p:ph sz="half" idx="2" hasCustomPrompt="1"/>
          </p:nvPr>
        </p:nvSpPr>
        <p:spPr>
          <a:xfrm>
            <a:off x="6172200" y="1825625"/>
            <a:ext cx="5181600" cy="4210685"/>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1"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9788" y="1690688"/>
            <a:ext cx="5157787" cy="814385"/>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a:buNone/>
              <a:tabLst/>
              <a:defRPr sz="2400" b="1"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dirty="0" smtClean="0"/>
              <a:t>Title of Section or Image Below</a:t>
            </a:r>
          </a:p>
        </p:txBody>
      </p:sp>
      <p:sp>
        <p:nvSpPr>
          <p:cNvPr id="5" name="Text Placeholder 4"/>
          <p:cNvSpPr>
            <a:spLocks noGrp="1"/>
          </p:cNvSpPr>
          <p:nvPr>
            <p:ph type="body" sz="quarter" idx="3" hasCustomPrompt="1"/>
          </p:nvPr>
        </p:nvSpPr>
        <p:spPr>
          <a:xfrm>
            <a:off x="6172200" y="1690689"/>
            <a:ext cx="5183188" cy="814386"/>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a:buNone/>
              <a:tabLst/>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dirty="0" smtClean="0"/>
              <a:t>Title of Section or Image Below</a:t>
            </a:r>
          </a:p>
        </p:txBody>
      </p:sp>
      <p:pic>
        <p:nvPicPr>
          <p:cNvPr id="12" name="Picture 11"/>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3"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4" name="Footer Placeholder 4"/>
          <p:cNvSpPr>
            <a:spLocks noGrp="1"/>
          </p:cNvSpPr>
          <p:nvPr>
            <p:ph type="ftr" sz="quarter" idx="11"/>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5" name="Slide Number Placeholder 5"/>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16"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sp>
        <p:nvSpPr>
          <p:cNvPr id="17" name="Content Placeholder 2"/>
          <p:cNvSpPr>
            <a:spLocks noGrp="1"/>
          </p:cNvSpPr>
          <p:nvPr>
            <p:ph sz="half" idx="13" hasCustomPrompt="1"/>
          </p:nvPr>
        </p:nvSpPr>
        <p:spPr>
          <a:xfrm>
            <a:off x="838200" y="2636809"/>
            <a:ext cx="5159375" cy="3399501"/>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sp>
        <p:nvSpPr>
          <p:cNvPr id="19" name="Content Placeholder 2"/>
          <p:cNvSpPr>
            <a:spLocks noGrp="1"/>
          </p:cNvSpPr>
          <p:nvPr>
            <p:ph sz="half" idx="14" hasCustomPrompt="1"/>
          </p:nvPr>
        </p:nvSpPr>
        <p:spPr>
          <a:xfrm>
            <a:off x="6194425" y="2635946"/>
            <a:ext cx="5159375" cy="3399501"/>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pic>
        <p:nvPicPr>
          <p:cNvPr id="18" name="Picture 1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825626"/>
            <a:ext cx="7164388" cy="4203996"/>
          </a:xfrm>
        </p:spPr>
        <p:txBody>
          <a:bodyPr/>
          <a:lstStyle>
            <a:lvl1pPr>
              <a:defRPr sz="2800"/>
            </a:lvl1pPr>
            <a:lvl2pPr>
              <a:defRPr sz="2800" baseline="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8"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0"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2"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3" name="Text Placeholder 3"/>
          <p:cNvSpPr>
            <a:spLocks noGrp="1"/>
          </p:cNvSpPr>
          <p:nvPr>
            <p:ph type="body" sz="half" idx="11" hasCustomPrompt="1"/>
          </p:nvPr>
        </p:nvSpPr>
        <p:spPr>
          <a:xfrm>
            <a:off x="8153400" y="1825624"/>
            <a:ext cx="3200400" cy="4203997"/>
          </a:xfrm>
        </p:spPr>
        <p:txBody>
          <a:bodyPr tIns="137160"/>
          <a:lstStyle>
            <a:lvl1pPr marL="0" marR="0" indent="0" algn="l" defTabSz="914400" rtl="0" eaLnBrk="1" fontAlgn="auto" latinLnBrk="0" hangingPunct="1">
              <a:lnSpc>
                <a:spcPts val="2400"/>
              </a:lnSpc>
              <a:spcBef>
                <a:spcPts val="1000"/>
              </a:spcBef>
              <a:spcAft>
                <a:spcPts val="0"/>
              </a:spcAft>
              <a:buClrTx/>
              <a:buSzTx/>
              <a:buFont typeface="Arial"/>
              <a:buNone/>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Footnote or other copy related to text </a:t>
            </a:r>
            <a:r>
              <a:rPr lang="en-US" smtClean="0"/>
              <a:t>at left</a:t>
            </a:r>
            <a:endParaRPr lang="en-US" dirty="0" smtClean="0"/>
          </a:p>
        </p:txBody>
      </p:sp>
    </p:spTree>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38200" y="1835200"/>
            <a:ext cx="7164388" cy="41944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6"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5" name="Text Placeholder 3"/>
          <p:cNvSpPr>
            <a:spLocks noGrp="1"/>
          </p:cNvSpPr>
          <p:nvPr>
            <p:ph type="body" sz="half" idx="11" hasCustomPrompt="1"/>
          </p:nvPr>
        </p:nvSpPr>
        <p:spPr>
          <a:xfrm>
            <a:off x="8153400" y="1825625"/>
            <a:ext cx="3200400" cy="4203996"/>
          </a:xfrm>
        </p:spPr>
        <p:txBody>
          <a:bodyPr tIns="137160"/>
          <a:lstStyle>
            <a:lvl1pPr marL="0" marR="0" indent="0" algn="l" defTabSz="914400" rtl="0" eaLnBrk="1" fontAlgn="auto" latinLnBrk="0" hangingPunct="1">
              <a:lnSpc>
                <a:spcPts val="2400"/>
              </a:lnSpc>
              <a:spcBef>
                <a:spcPts val="1000"/>
              </a:spcBef>
              <a:spcAft>
                <a:spcPts val="0"/>
              </a:spcAft>
              <a:buClrTx/>
              <a:buSzTx/>
              <a:buFont typeface="Arial"/>
              <a:buNone/>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Footnote or other copy related to text </a:t>
            </a:r>
            <a:r>
              <a:rPr lang="en-US" smtClean="0"/>
              <a:t>at left</a:t>
            </a:r>
            <a:endParaRPr lang="en-US" dirty="0" smtClean="0"/>
          </a:p>
        </p:txBody>
      </p:sp>
    </p:spTree>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Picture Slide">
    <p:spTree>
      <p:nvGrpSpPr>
        <p:cNvPr id="1" name=""/>
        <p:cNvGrpSpPr/>
        <p:nvPr/>
      </p:nvGrpSpPr>
      <p:grpSpPr>
        <a:xfrm>
          <a:off x="0" y="0"/>
          <a:ext cx="0" cy="0"/>
          <a:chOff x="0" y="0"/>
          <a:chExt cx="0" cy="0"/>
        </a:xfrm>
      </p:grpSpPr>
      <p:sp>
        <p:nvSpPr>
          <p:cNvPr id="12" name="Rectangle 11"/>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3" name="Picture Placeholder 2"/>
          <p:cNvSpPr>
            <a:spLocks noGrp="1"/>
          </p:cNvSpPr>
          <p:nvPr>
            <p:ph type="pic" idx="1" hasCustomPrompt="1"/>
          </p:nvPr>
        </p:nvSpPr>
        <p:spPr>
          <a:xfrm>
            <a:off x="0" y="433953"/>
            <a:ext cx="12192000" cy="55956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Big Picture Slide</a:t>
            </a:r>
            <a:endParaRPr lang="en-US" dirty="0"/>
          </a:p>
        </p:txBody>
      </p:sp>
    </p:spTree>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pic>
        <p:nvPicPr>
          <p:cNvPr id="7" name="Picture 6"/>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8"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9"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6"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7"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8"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ign-off">
    <p:spTree>
      <p:nvGrpSpPr>
        <p:cNvPr id="1" name=""/>
        <p:cNvGrpSpPr/>
        <p:nvPr/>
      </p:nvGrpSpPr>
      <p:grpSpPr>
        <a:xfrm>
          <a:off x="0" y="0"/>
          <a:ext cx="0" cy="0"/>
          <a:chOff x="0" y="0"/>
          <a:chExt cx="0" cy="0"/>
        </a:xfrm>
      </p:grpSpPr>
      <p:sp>
        <p:nvSpPr>
          <p:cNvPr id="11" name="Rectangle 10"/>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2652651"/>
            <a:ext cx="9144000" cy="1552699"/>
          </a:xfrm>
          <a:prstGeom prst="rect">
            <a:avLst/>
          </a:prstGeom>
        </p:spPr>
        <p:txBody>
          <a:bodyPr anchor="ctr" anchorCtr="0"/>
          <a:lstStyle>
            <a:lvl1pPr algn="ctr">
              <a:lnSpc>
                <a:spcPts val="4400"/>
              </a:lnSpc>
              <a:defRPr sz="4400" spc="-200" baseline="0"/>
            </a:lvl1pPr>
          </a:lstStyle>
          <a:p>
            <a:r>
              <a:rPr lang="en-US" dirty="0" smtClean="0"/>
              <a:t>Sign-off, </a:t>
            </a:r>
            <a:r>
              <a:rPr lang="en-US" dirty="0" err="1" smtClean="0"/>
              <a:t>ie</a:t>
            </a:r>
            <a:r>
              <a:rPr lang="en-US" dirty="0" smtClean="0"/>
              <a:t>. “Thank You.”</a:t>
            </a:r>
            <a:endParaRPr lang="en-US" dirty="0"/>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6723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a:noFill/>
        </p:spPr>
        <p:txBody>
          <a:bodyPr vert="horz" lIns="91440" tIns="45720" rIns="91440" bIns="45720" rtlCol="0">
            <a:noAutofit/>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7"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10"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latin typeface="+mn-lt"/>
              </a:defRPr>
            </a:lvl1pPr>
          </a:lstStyle>
          <a:p>
            <a:endParaRPr lang="en-US" dirty="0"/>
          </a:p>
        </p:txBody>
      </p:sp>
      <p:sp>
        <p:nvSpPr>
          <p:cNvPr id="12"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Tree>
    <p:extLst>
      <p:ext uri="{BB962C8B-B14F-4D97-AF65-F5344CB8AC3E}">
        <p14:creationId xmlns:p14="http://schemas.microsoft.com/office/powerpoint/2010/main" val="111879561"/>
      </p:ext>
    </p:extLst>
  </p:cSld>
  <p:clrMap bg1="lt1" tx1="dk1" bg2="lt2" tx2="dk2" accent1="accent1" accent2="accent2" accent3="accent3" accent4="accent4" accent5="accent5" accent6="accent6" hlink="hlink" folHlink="folHlink"/>
  <p:sldLayoutIdLst>
    <p:sldLayoutId id="2147483729" r:id="rId1"/>
    <p:sldLayoutId id="2147483692" r:id="rId2"/>
    <p:sldLayoutId id="2147483704" r:id="rId3"/>
    <p:sldLayoutId id="2147483694" r:id="rId4"/>
    <p:sldLayoutId id="2147483730" r:id="rId5"/>
    <p:sldLayoutId id="2147483731" r:id="rId6"/>
    <p:sldLayoutId id="2147483732" r:id="rId7"/>
    <p:sldLayoutId id="2147483733" r:id="rId8"/>
    <p:sldLayoutId id="2147483735" r:id="rId9"/>
    <p:sldLayoutId id="2147483738" r:id="rId10"/>
    <p:sldLayoutId id="2147483693" r:id="rId11"/>
    <p:sldLayoutId id="2147483695" r:id="rId12"/>
    <p:sldLayoutId id="2147483696" r:id="rId13"/>
    <p:sldLayoutId id="2147483702" r:id="rId14"/>
    <p:sldLayoutId id="2147483703" r:id="rId15"/>
    <p:sldLayoutId id="2147483737" r:id="rId16"/>
    <p:sldLayoutId id="2147483697" r:id="rId17"/>
    <p:sldLayoutId id="2147483698" r:id="rId18"/>
    <p:sldLayoutId id="2147483734" r:id="rId19"/>
    <p:sldLayoutId id="2147483739" r:id="rId20"/>
  </p:sldLayoutIdLst>
  <p:timing>
    <p:tnLst>
      <p:par>
        <p:cTn id="1" dur="indefinite" restart="never" nodeType="tmRoot"/>
      </p:par>
    </p:tnLst>
  </p:timing>
  <p:hf hdr="0" dt="0"/>
  <p:txStyles>
    <p:titleStyle>
      <a:lvl1pPr algn="l" defTabSz="914400" rtl="0" eaLnBrk="1" latinLnBrk="0" hangingPunct="1">
        <a:lnSpc>
          <a:spcPts val="4400"/>
        </a:lnSpc>
        <a:spcBef>
          <a:spcPct val="0"/>
        </a:spcBef>
        <a:buNone/>
        <a:defRPr sz="4400" b="1" i="0" kern="800" spc="-200" baseline="0">
          <a:solidFill>
            <a:srgbClr val="6D6B6B"/>
          </a:solidFill>
          <a:latin typeface="+mj-lt"/>
          <a:ea typeface="+mj-ea"/>
          <a:cs typeface="+mj-cs"/>
        </a:defRPr>
      </a:lvl1pPr>
    </p:titleStyle>
    <p:bodyStyle>
      <a:lvl1pPr marL="0" indent="0" algn="l" defTabSz="914400" rtl="0" eaLnBrk="1" latinLnBrk="0" hangingPunct="1">
        <a:lnSpc>
          <a:spcPts val="3600"/>
        </a:lnSpc>
        <a:spcBef>
          <a:spcPts val="1800"/>
        </a:spcBef>
        <a:buFont typeface="Arial"/>
        <a:buNone/>
        <a:defRPr sz="2800" b="0" kern="1200" spc="0" baseline="0">
          <a:solidFill>
            <a:schemeClr val="tx1"/>
          </a:solidFill>
          <a:latin typeface="+mn-lt"/>
          <a:ea typeface="+mn-ea"/>
          <a:cs typeface="+mn-cs"/>
        </a:defRPr>
      </a:lvl1pPr>
      <a:lvl2pPr marL="228600" indent="-228600" algn="l" defTabSz="914400" rtl="0" eaLnBrk="1" latinLnBrk="0" hangingPunct="1">
        <a:lnSpc>
          <a:spcPts val="3200"/>
        </a:lnSpc>
        <a:spcBef>
          <a:spcPts val="1800"/>
        </a:spcBef>
        <a:buFont typeface="Arial"/>
        <a:buChar char="•"/>
        <a:defRPr sz="2800" kern="1200" baseline="0">
          <a:solidFill>
            <a:schemeClr val="tx1"/>
          </a:solidFill>
          <a:latin typeface="+mn-lt"/>
          <a:ea typeface="+mn-ea"/>
          <a:cs typeface="+mn-cs"/>
        </a:defRPr>
      </a:lvl2pPr>
      <a:lvl3pPr marL="685800" indent="-228600" algn="l" defTabSz="914400" rtl="0" eaLnBrk="1" latinLnBrk="0" hangingPunct="1">
        <a:lnSpc>
          <a:spcPct val="100000"/>
        </a:lnSpc>
        <a:spcBef>
          <a:spcPts val="500"/>
        </a:spcBef>
        <a:buFont typeface="Arial"/>
        <a:buChar char="•"/>
        <a:defRPr sz="2400" kern="1200" baseline="0">
          <a:solidFill>
            <a:schemeClr val="tx1"/>
          </a:solidFill>
          <a:latin typeface="+mn-lt"/>
          <a:ea typeface="+mn-ea"/>
          <a:cs typeface="+mn-cs"/>
        </a:defRPr>
      </a:lvl3pPr>
      <a:lvl4pPr marL="1143000" indent="-228600" algn="l" defTabSz="914400" rtl="0" eaLnBrk="1" latinLnBrk="0" hangingPunct="1">
        <a:lnSpc>
          <a:spcPct val="100000"/>
        </a:lnSpc>
        <a:spcBef>
          <a:spcPts val="500"/>
        </a:spcBef>
        <a:buFont typeface="Arial"/>
        <a:buChar char="•"/>
        <a:defRPr sz="20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asqoregon.com/" TargetMode="Externa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frazercenter.org/files/2014/09/Teaching-Strategies-GOLD-Assessment-Touring-Guide-.pdf" TargetMode="Externa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aepsinteractive.com/" TargetMode="Externa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2818552" y="3673784"/>
            <a:ext cx="6400800" cy="1676400"/>
          </a:xfrm>
        </p:spPr>
        <p:txBody>
          <a:bodyPr>
            <a:normAutofit/>
          </a:bodyPr>
          <a:lstStyle/>
          <a:p>
            <a:pPr>
              <a:lnSpc>
                <a:spcPct val="150000"/>
              </a:lnSpc>
            </a:pPr>
            <a:r>
              <a:rPr lang="en-US" sz="1400" dirty="0"/>
              <a:t>Training Location</a:t>
            </a:r>
          </a:p>
          <a:p>
            <a:pPr>
              <a:lnSpc>
                <a:spcPct val="150000"/>
              </a:lnSpc>
            </a:pPr>
            <a:r>
              <a:rPr lang="en-US" sz="1400" dirty="0"/>
              <a:t>Trainer Information</a:t>
            </a:r>
          </a:p>
          <a:p>
            <a:pPr>
              <a:lnSpc>
                <a:spcPct val="150000"/>
              </a:lnSpc>
            </a:pPr>
            <a:r>
              <a:rPr lang="en-US" sz="1400" dirty="0"/>
              <a:t>Date </a:t>
            </a:r>
          </a:p>
          <a:p>
            <a:pPr>
              <a:lnSpc>
                <a:spcPct val="120000"/>
              </a:lnSpc>
            </a:pPr>
            <a:endParaRPr lang="en-US" sz="1400" dirty="0"/>
          </a:p>
        </p:txBody>
      </p:sp>
      <p:sp>
        <p:nvSpPr>
          <p:cNvPr id="2" name="Title 1"/>
          <p:cNvSpPr>
            <a:spLocks noGrp="1"/>
          </p:cNvSpPr>
          <p:nvPr>
            <p:ph type="ctrTitle"/>
          </p:nvPr>
        </p:nvSpPr>
        <p:spPr>
          <a:xfrm>
            <a:off x="801112" y="1618406"/>
            <a:ext cx="10276883" cy="1630207"/>
          </a:xfrm>
        </p:spPr>
        <p:txBody>
          <a:bodyPr>
            <a:noAutofit/>
          </a:bodyPr>
          <a:lstStyle/>
          <a:p>
            <a:pPr>
              <a:lnSpc>
                <a:spcPct val="100000"/>
              </a:lnSpc>
            </a:pPr>
            <a:r>
              <a:rPr lang="en-US" sz="3600" dirty="0"/>
              <a:t>The </a:t>
            </a:r>
            <a:r>
              <a:rPr lang="en-US" sz="3600" dirty="0" smtClean="0"/>
              <a:t>Appropriate Use </a:t>
            </a:r>
            <a:r>
              <a:rPr lang="en-US" sz="3600" dirty="0"/>
              <a:t>of </a:t>
            </a:r>
            <a:r>
              <a:rPr lang="en-US" sz="3600" dirty="0" smtClean="0"/>
              <a:t>Early Childhood Assessments </a:t>
            </a:r>
            <a:r>
              <a:rPr lang="en-US" sz="3600" dirty="0"/>
              <a:t>and </a:t>
            </a:r>
            <a:r>
              <a:rPr lang="en-US" sz="3600" dirty="0" smtClean="0"/>
              <a:t>Developmental Screenings</a:t>
            </a:r>
            <a:endParaRPr lang="en-US" sz="3600" dirty="0"/>
          </a:p>
        </p:txBody>
      </p:sp>
      <p:sp>
        <p:nvSpPr>
          <p:cNvPr id="5" name="Slide Number Placeholder 4"/>
          <p:cNvSpPr>
            <a:spLocks noGrp="1"/>
          </p:cNvSpPr>
          <p:nvPr>
            <p:ph type="sldNum" sz="quarter" idx="4294967295"/>
          </p:nvPr>
        </p:nvSpPr>
        <p:spPr>
          <a:xfrm>
            <a:off x="10524467" y="6413918"/>
            <a:ext cx="762000" cy="228600"/>
          </a:xfrm>
        </p:spPr>
        <p:txBody>
          <a:bodyPr/>
          <a:lstStyle/>
          <a:p>
            <a:fld id="{3960DE23-4755-46A2-8D9A-B1C84E01371F}" type="slidenum">
              <a:rPr lang="en-US">
                <a:solidFill>
                  <a:srgbClr val="000000"/>
                </a:solidFill>
              </a:rPr>
              <a:t>1</a:t>
            </a:fld>
            <a:endParaRPr lang="en-US" dirty="0">
              <a:solidFill>
                <a:srgbClr val="000000"/>
              </a:solidFill>
            </a:endParaRPr>
          </a:p>
        </p:txBody>
      </p:sp>
      <p:sp>
        <p:nvSpPr>
          <p:cNvPr id="3" name="Footer Placeholder 2"/>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9894710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Reflective Activity</a:t>
            </a:r>
            <a:endParaRPr lang="en-US" dirty="0"/>
          </a:p>
        </p:txBody>
      </p:sp>
      <p:sp>
        <p:nvSpPr>
          <p:cNvPr id="3" name="Content Placeholder 2"/>
          <p:cNvSpPr>
            <a:spLocks noGrp="1"/>
          </p:cNvSpPr>
          <p:nvPr>
            <p:ph idx="1"/>
          </p:nvPr>
        </p:nvSpPr>
        <p:spPr>
          <a:xfrm>
            <a:off x="838200" y="2057401"/>
            <a:ext cx="10765779" cy="4373563"/>
          </a:xfrm>
        </p:spPr>
        <p:txBody>
          <a:bodyPr/>
          <a:lstStyle/>
          <a:p>
            <a:endParaRPr lang="en-US" i="1" dirty="0" smtClean="0">
              <a:solidFill>
                <a:schemeClr val="tx1"/>
              </a:solidFill>
            </a:endParaRPr>
          </a:p>
          <a:p>
            <a:r>
              <a:rPr lang="en-US" i="1" dirty="0" smtClean="0">
                <a:solidFill>
                  <a:schemeClr val="tx1"/>
                </a:solidFill>
              </a:rPr>
              <a:t>What questions do you have around screening and assessment?</a:t>
            </a:r>
            <a:endParaRPr lang="en-US" i="1" dirty="0">
              <a:solidFill>
                <a:schemeClr val="tx1"/>
              </a:solidFill>
            </a:endParaRPr>
          </a:p>
        </p:txBody>
      </p:sp>
      <p:pic>
        <p:nvPicPr>
          <p:cNvPr id="3074" name="Picture 2" descr="C:\Users\glaseng\AppData\Local\Microsoft\Windows\Temporary Internet Files\Content.IE5\2IOX75QI\MC910216407[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7084" y="3587152"/>
            <a:ext cx="2111065" cy="183911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2</a:t>
            </a:fld>
            <a:endParaRPr lang="en-US" dirty="0">
              <a:solidFill>
                <a:srgbClr val="000000"/>
              </a:solidFill>
            </a:endParaRPr>
          </a:p>
        </p:txBody>
      </p:sp>
    </p:spTree>
    <p:extLst>
      <p:ext uri="{BB962C8B-B14F-4D97-AF65-F5344CB8AC3E}">
        <p14:creationId xmlns:p14="http://schemas.microsoft.com/office/powerpoint/2010/main" val="35328297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Objectives</a:t>
            </a:r>
            <a:endParaRPr lang="en-US" dirty="0"/>
          </a:p>
        </p:txBody>
      </p:sp>
      <p:sp>
        <p:nvSpPr>
          <p:cNvPr id="3" name="Content Placeholder 2"/>
          <p:cNvSpPr>
            <a:spLocks noGrp="1"/>
          </p:cNvSpPr>
          <p:nvPr>
            <p:ph idx="1"/>
          </p:nvPr>
        </p:nvSpPr>
        <p:spPr>
          <a:xfrm>
            <a:off x="838200" y="1825625"/>
            <a:ext cx="10547294" cy="4203996"/>
          </a:xfrm>
        </p:spPr>
        <p:txBody>
          <a:bodyPr>
            <a:normAutofit/>
          </a:bodyPr>
          <a:lstStyle/>
          <a:p>
            <a:pPr>
              <a:spcAft>
                <a:spcPts val="1200"/>
              </a:spcAft>
            </a:pPr>
            <a:r>
              <a:rPr lang="en-US" dirty="0">
                <a:solidFill>
                  <a:schemeClr val="tx1"/>
                </a:solidFill>
              </a:rPr>
              <a:t>Participants will </a:t>
            </a:r>
            <a:endParaRPr lang="en-US" dirty="0" smtClean="0">
              <a:solidFill>
                <a:schemeClr val="tx1"/>
              </a:solidFill>
            </a:endParaRPr>
          </a:p>
          <a:p>
            <a:pPr marL="344488" lvl="1" indent="-344488">
              <a:spcAft>
                <a:spcPts val="1200"/>
              </a:spcAft>
              <a:buFont typeface="Wingdings" panose="05000000000000000000" pitchFamily="2" charset="2"/>
              <a:buChar char="§"/>
            </a:pPr>
            <a:r>
              <a:rPr lang="en-US" dirty="0" smtClean="0">
                <a:solidFill>
                  <a:schemeClr val="tx1"/>
                </a:solidFill>
              </a:rPr>
              <a:t>Examine </a:t>
            </a:r>
            <a:r>
              <a:rPr lang="en-US" dirty="0">
                <a:solidFill>
                  <a:schemeClr val="tx1"/>
                </a:solidFill>
              </a:rPr>
              <a:t>different types of developmental screenings, </a:t>
            </a:r>
            <a:r>
              <a:rPr lang="en-US" dirty="0" smtClean="0">
                <a:solidFill>
                  <a:schemeClr val="tx1"/>
                </a:solidFill>
              </a:rPr>
              <a:t>assessments, </a:t>
            </a:r>
            <a:r>
              <a:rPr lang="en-US" dirty="0">
                <a:solidFill>
                  <a:schemeClr val="tx1"/>
                </a:solidFill>
              </a:rPr>
              <a:t>and supplemental </a:t>
            </a:r>
            <a:r>
              <a:rPr lang="en-US" dirty="0" smtClean="0">
                <a:solidFill>
                  <a:schemeClr val="tx1"/>
                </a:solidFill>
              </a:rPr>
              <a:t>assessments.</a:t>
            </a:r>
          </a:p>
          <a:p>
            <a:pPr marL="344488" lvl="1" indent="-344488">
              <a:spcAft>
                <a:spcPts val="1200"/>
              </a:spcAft>
              <a:buFont typeface="Wingdings" panose="05000000000000000000" pitchFamily="2" charset="2"/>
              <a:buChar char="§"/>
            </a:pPr>
            <a:r>
              <a:rPr lang="en-US" dirty="0" smtClean="0">
                <a:solidFill>
                  <a:schemeClr val="tx1"/>
                </a:solidFill>
              </a:rPr>
              <a:t>Be </a:t>
            </a:r>
            <a:r>
              <a:rPr lang="en-US" dirty="0">
                <a:solidFill>
                  <a:schemeClr val="tx1"/>
                </a:solidFill>
              </a:rPr>
              <a:t>able to apply this information as they </a:t>
            </a:r>
            <a:r>
              <a:rPr lang="en-US" dirty="0" smtClean="0">
                <a:solidFill>
                  <a:schemeClr val="tx1"/>
                </a:solidFill>
              </a:rPr>
              <a:t>participate in Spark.</a:t>
            </a:r>
            <a:endParaRPr lang="en-US" sz="800" dirty="0"/>
          </a:p>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3</a:t>
            </a:fld>
            <a:endParaRPr lang="en-US" dirty="0">
              <a:solidFill>
                <a:srgbClr val="000000"/>
              </a:solidFill>
            </a:endParaRPr>
          </a:p>
        </p:txBody>
      </p:sp>
    </p:spTree>
    <p:extLst>
      <p:ext uri="{BB962C8B-B14F-4D97-AF65-F5344CB8AC3E}">
        <p14:creationId xmlns:p14="http://schemas.microsoft.com/office/powerpoint/2010/main" val="6648460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Screening</a:t>
            </a:r>
            <a:endParaRPr lang="en-US" dirty="0"/>
          </a:p>
        </p:txBody>
      </p:sp>
      <p:sp>
        <p:nvSpPr>
          <p:cNvPr id="3" name="Content Placeholder 2"/>
          <p:cNvSpPr>
            <a:spLocks noGrp="1"/>
          </p:cNvSpPr>
          <p:nvPr>
            <p:ph sz="half" idx="1"/>
          </p:nvPr>
        </p:nvSpPr>
        <p:spPr/>
        <p:txBody>
          <a:bodyPr>
            <a:normAutofit fontScale="92500" lnSpcReduction="20000"/>
          </a:bodyPr>
          <a:lstStyle/>
          <a:p>
            <a:pPr marL="342900" indent="-342900">
              <a:lnSpc>
                <a:spcPct val="120000"/>
              </a:lnSpc>
              <a:spcAft>
                <a:spcPts val="1200"/>
              </a:spcAft>
              <a:buFont typeface="Arial" panose="020B0604020202020204" pitchFamily="34" charset="0"/>
              <a:buChar char="•"/>
            </a:pPr>
            <a:r>
              <a:rPr lang="en-US" sz="2400" dirty="0" smtClean="0"/>
              <a:t>This session </a:t>
            </a:r>
            <a:r>
              <a:rPr lang="en-US" sz="2400" dirty="0"/>
              <a:t>covers developmental screenings for children birth through 6 years of age.</a:t>
            </a:r>
          </a:p>
          <a:p>
            <a:pPr marL="342900" indent="-342900">
              <a:lnSpc>
                <a:spcPct val="120000"/>
              </a:lnSpc>
              <a:spcAft>
                <a:spcPts val="1200"/>
              </a:spcAft>
              <a:buFont typeface="Arial" panose="020B0604020202020204" pitchFamily="34" charset="0"/>
              <a:buChar char="•"/>
            </a:pPr>
            <a:r>
              <a:rPr lang="en-US" sz="2400" dirty="0" smtClean="0"/>
              <a:t>There are </a:t>
            </a:r>
            <a:r>
              <a:rPr lang="en-US" sz="2400" dirty="0"/>
              <a:t>other types of screenings such as mental health screenings, health screenings, etc.  </a:t>
            </a:r>
          </a:p>
          <a:p>
            <a:pPr marL="342900" indent="-342900">
              <a:lnSpc>
                <a:spcPct val="120000"/>
              </a:lnSpc>
              <a:spcAft>
                <a:spcPts val="1200"/>
              </a:spcAft>
              <a:buFont typeface="Arial" panose="020B0604020202020204" pitchFamily="34" charset="0"/>
              <a:buChar char="•"/>
            </a:pPr>
            <a:r>
              <a:rPr lang="en-US" sz="2400" dirty="0" smtClean="0"/>
              <a:t>This session </a:t>
            </a:r>
            <a:r>
              <a:rPr lang="en-US" sz="2400" dirty="0"/>
              <a:t>will focus on the developmental screening as it relates to LD9 in the </a:t>
            </a:r>
            <a:r>
              <a:rPr lang="en-US" sz="2400" dirty="0" smtClean="0"/>
              <a:t>Spark portfolio</a:t>
            </a:r>
            <a:r>
              <a:rPr lang="en-US" sz="2400" dirty="0"/>
              <a:t>.</a:t>
            </a:r>
          </a:p>
          <a:p>
            <a:pPr marL="114300"/>
            <a:endParaRPr lang="en-US" dirty="0">
              <a:solidFill>
                <a:srgbClr val="FF0000"/>
              </a:solidFill>
            </a:endParaRPr>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4</a:t>
            </a:fld>
            <a:endParaRPr lang="en-US" dirty="0">
              <a:solidFill>
                <a:srgbClr val="000000"/>
              </a:solidFill>
            </a:endParaRPr>
          </a:p>
        </p:txBody>
      </p:sp>
      <p:pic>
        <p:nvPicPr>
          <p:cNvPr id="9" name="Content Placeholder 8" descr="Screen Clippin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81800" y="1828801"/>
            <a:ext cx="3177104" cy="4144963"/>
          </a:xfrm>
        </p:spPr>
      </p:pic>
    </p:spTree>
    <p:extLst>
      <p:ext uri="{BB962C8B-B14F-4D97-AF65-F5344CB8AC3E}">
        <p14:creationId xmlns:p14="http://schemas.microsoft.com/office/powerpoint/2010/main" val="3073890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a Developmental Screening?</a:t>
            </a:r>
            <a:endParaRPr lang="en-US" dirty="0"/>
          </a:p>
        </p:txBody>
      </p:sp>
      <p:sp>
        <p:nvSpPr>
          <p:cNvPr id="3" name="Content Placeholder 2"/>
          <p:cNvSpPr>
            <a:spLocks noGrp="1"/>
          </p:cNvSpPr>
          <p:nvPr>
            <p:ph idx="1"/>
          </p:nvPr>
        </p:nvSpPr>
        <p:spPr>
          <a:xfrm>
            <a:off x="863150" y="1825625"/>
            <a:ext cx="10457608" cy="4203996"/>
          </a:xfrm>
        </p:spPr>
        <p:txBody>
          <a:bodyPr>
            <a:normAutofit/>
          </a:bodyPr>
          <a:lstStyle/>
          <a:p>
            <a:pPr marL="342900" indent="-342900">
              <a:lnSpc>
                <a:spcPct val="100000"/>
              </a:lnSpc>
              <a:spcBef>
                <a:spcPts val="0"/>
              </a:spcBef>
              <a:spcAft>
                <a:spcPts val="1200"/>
              </a:spcAft>
              <a:buFont typeface="Arial" panose="020B0604020202020204" pitchFamily="34" charset="0"/>
              <a:buChar char="•"/>
            </a:pPr>
            <a:r>
              <a:rPr lang="en-US" sz="2400" dirty="0"/>
              <a:t>The practice of looking for and monitoring signs that a child may be delayed in one or more areas of development and/or to confirm that they are typically developing.</a:t>
            </a:r>
          </a:p>
          <a:p>
            <a:pPr marL="342900" indent="-342900">
              <a:lnSpc>
                <a:spcPct val="100000"/>
              </a:lnSpc>
              <a:spcBef>
                <a:spcPts val="0"/>
              </a:spcBef>
              <a:spcAft>
                <a:spcPts val="1200"/>
              </a:spcAft>
              <a:buFont typeface="Arial" panose="020B0604020202020204" pitchFamily="34" charset="0"/>
              <a:buChar char="•"/>
            </a:pPr>
            <a:r>
              <a:rPr lang="en-US" sz="2400" dirty="0" smtClean="0">
                <a:solidFill>
                  <a:schemeClr val="tx1"/>
                </a:solidFill>
              </a:rPr>
              <a:t>Screening </a:t>
            </a:r>
            <a:r>
              <a:rPr lang="en-US" sz="2400" dirty="0" smtClean="0">
                <a:solidFill>
                  <a:schemeClr val="tx1"/>
                </a:solidFill>
              </a:rPr>
              <a:t>is </a:t>
            </a:r>
            <a:r>
              <a:rPr lang="en-US" sz="2400" u="sng" dirty="0" smtClean="0">
                <a:solidFill>
                  <a:schemeClr val="tx1"/>
                </a:solidFill>
              </a:rPr>
              <a:t>not meant to establish a diagnosis </a:t>
            </a:r>
            <a:r>
              <a:rPr lang="en-US" sz="2400" dirty="0" smtClean="0">
                <a:solidFill>
                  <a:schemeClr val="tx1"/>
                </a:solidFill>
              </a:rPr>
              <a:t>for the child.</a:t>
            </a:r>
          </a:p>
          <a:p>
            <a:pPr marL="342900" indent="-342900">
              <a:lnSpc>
                <a:spcPct val="100000"/>
              </a:lnSpc>
              <a:spcBef>
                <a:spcPts val="0"/>
              </a:spcBef>
              <a:spcAft>
                <a:spcPts val="1200"/>
              </a:spcAft>
              <a:buFont typeface="Arial" panose="020B0604020202020204" pitchFamily="34" charset="0"/>
              <a:buChar char="•"/>
            </a:pPr>
            <a:r>
              <a:rPr lang="en-US" sz="2400" dirty="0" smtClean="0">
                <a:solidFill>
                  <a:schemeClr val="tx1"/>
                </a:solidFill>
              </a:rPr>
              <a:t>Helps determine whether more in-depth assessment is needed.  </a:t>
            </a:r>
          </a:p>
        </p:txBody>
      </p:sp>
      <p:pic>
        <p:nvPicPr>
          <p:cNvPr id="6146" name="Picture 2" descr="C:\Users\Mandy\AppData\Local\Microsoft\Windows\Temporary Internet Files\Content.IE5\KAUB113V\MP90044252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9891" y="4465252"/>
            <a:ext cx="1905000" cy="1355913"/>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5</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293556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03433"/>
            <a:ext cx="8686800" cy="869071"/>
          </a:xfrm>
        </p:spPr>
        <p:txBody>
          <a:bodyPr>
            <a:normAutofit/>
          </a:bodyPr>
          <a:lstStyle/>
          <a:p>
            <a:r>
              <a:rPr lang="en-US" dirty="0" smtClean="0"/>
              <a:t>Why do we use Screenings?</a:t>
            </a:r>
            <a:endParaRPr lang="en-US" dirty="0"/>
          </a:p>
        </p:txBody>
      </p:sp>
      <p:sp>
        <p:nvSpPr>
          <p:cNvPr id="3" name="Content Placeholder 2"/>
          <p:cNvSpPr>
            <a:spLocks noGrp="1"/>
          </p:cNvSpPr>
          <p:nvPr>
            <p:ph idx="1"/>
          </p:nvPr>
        </p:nvSpPr>
        <p:spPr>
          <a:xfrm>
            <a:off x="910118" y="1589319"/>
            <a:ext cx="10749595" cy="4203996"/>
          </a:xfrm>
        </p:spPr>
        <p:txBody>
          <a:bodyPr>
            <a:normAutofit/>
          </a:bodyPr>
          <a:lstStyle/>
          <a:p>
            <a:pPr marL="457200" indent="-457200">
              <a:lnSpc>
                <a:spcPct val="100000"/>
              </a:lnSpc>
              <a:spcAft>
                <a:spcPts val="1200"/>
              </a:spcAft>
              <a:buFont typeface="Arial" panose="020B0604020202020204" pitchFamily="34" charset="0"/>
              <a:buChar char="•"/>
            </a:pPr>
            <a:r>
              <a:rPr lang="en-US" dirty="0">
                <a:solidFill>
                  <a:schemeClr val="tx1"/>
                </a:solidFill>
              </a:rPr>
              <a:t>To help identify whether a child may need an additional </a:t>
            </a:r>
            <a:r>
              <a:rPr lang="en-US" dirty="0" smtClean="0">
                <a:solidFill>
                  <a:schemeClr val="tx1"/>
                </a:solidFill>
              </a:rPr>
              <a:t>evaluation or is typically developing.  </a:t>
            </a:r>
            <a:endParaRPr lang="en-US" dirty="0">
              <a:solidFill>
                <a:schemeClr val="tx1"/>
              </a:solidFill>
            </a:endParaRPr>
          </a:p>
          <a:p>
            <a:pPr lvl="2">
              <a:spcAft>
                <a:spcPts val="1200"/>
              </a:spcAft>
              <a:buFont typeface="Wingdings" panose="05000000000000000000" pitchFamily="2" charset="2"/>
              <a:buChar char="§"/>
            </a:pPr>
            <a:r>
              <a:rPr lang="en-US" dirty="0">
                <a:solidFill>
                  <a:schemeClr val="tx1"/>
                </a:solidFill>
              </a:rPr>
              <a:t>For </a:t>
            </a:r>
            <a:r>
              <a:rPr lang="en-US" dirty="0" smtClean="0">
                <a:solidFill>
                  <a:schemeClr val="tx1"/>
                </a:solidFill>
              </a:rPr>
              <a:t>example, </a:t>
            </a:r>
            <a:r>
              <a:rPr lang="en-US" dirty="0">
                <a:solidFill>
                  <a:schemeClr val="tx1"/>
                </a:solidFill>
              </a:rPr>
              <a:t>a child may score low in the </a:t>
            </a:r>
            <a:r>
              <a:rPr lang="en-US" dirty="0" smtClean="0">
                <a:solidFill>
                  <a:schemeClr val="tx1"/>
                </a:solidFill>
              </a:rPr>
              <a:t>communication </a:t>
            </a:r>
            <a:r>
              <a:rPr lang="en-US" dirty="0">
                <a:solidFill>
                  <a:schemeClr val="tx1"/>
                </a:solidFill>
              </a:rPr>
              <a:t>area and need an additional assessment to determine if there is a delay and </a:t>
            </a:r>
            <a:r>
              <a:rPr lang="en-US" dirty="0" smtClean="0">
                <a:solidFill>
                  <a:schemeClr val="tx1"/>
                </a:solidFill>
              </a:rPr>
              <a:t>a need </a:t>
            </a:r>
            <a:r>
              <a:rPr lang="en-US" dirty="0">
                <a:solidFill>
                  <a:schemeClr val="tx1"/>
                </a:solidFill>
              </a:rPr>
              <a:t>for support services</a:t>
            </a:r>
            <a:r>
              <a:rPr lang="en-US" dirty="0" smtClean="0">
                <a:solidFill>
                  <a:schemeClr val="tx1"/>
                </a:solidFill>
              </a:rPr>
              <a:t>.</a:t>
            </a:r>
          </a:p>
          <a:p>
            <a:pPr lvl="2">
              <a:spcAft>
                <a:spcPts val="1200"/>
              </a:spcAft>
              <a:buFont typeface="Wingdings" panose="05000000000000000000" pitchFamily="2" charset="2"/>
              <a:buChar char="§"/>
            </a:pPr>
            <a:r>
              <a:rPr lang="en-US" dirty="0" smtClean="0">
                <a:solidFill>
                  <a:schemeClr val="tx1"/>
                </a:solidFill>
              </a:rPr>
              <a:t>Support </a:t>
            </a:r>
            <a:r>
              <a:rPr lang="en-US" dirty="0">
                <a:solidFill>
                  <a:schemeClr val="tx1"/>
                </a:solidFill>
              </a:rPr>
              <a:t>services may be private (</a:t>
            </a:r>
            <a:r>
              <a:rPr lang="en-US" dirty="0" smtClean="0">
                <a:solidFill>
                  <a:schemeClr val="tx1"/>
                </a:solidFill>
              </a:rPr>
              <a:t>medically </a:t>
            </a:r>
            <a:r>
              <a:rPr lang="en-US" dirty="0">
                <a:solidFill>
                  <a:schemeClr val="tx1"/>
                </a:solidFill>
              </a:rPr>
              <a:t>related) or a part of </a:t>
            </a:r>
            <a:r>
              <a:rPr lang="en-US" dirty="0" smtClean="0">
                <a:solidFill>
                  <a:schemeClr val="tx1"/>
                </a:solidFill>
              </a:rPr>
              <a:t>the Special </a:t>
            </a:r>
            <a:r>
              <a:rPr lang="en-US" dirty="0">
                <a:solidFill>
                  <a:schemeClr val="tx1"/>
                </a:solidFill>
              </a:rPr>
              <a:t>Education system from your local Education Service </a:t>
            </a:r>
            <a:r>
              <a:rPr lang="en-US" dirty="0" smtClean="0">
                <a:solidFill>
                  <a:schemeClr val="tx1"/>
                </a:solidFill>
              </a:rPr>
              <a:t>District </a:t>
            </a:r>
            <a:r>
              <a:rPr lang="en-US" dirty="0">
                <a:solidFill>
                  <a:schemeClr val="tx1"/>
                </a:solidFill>
              </a:rPr>
              <a:t>(EI/ECSE).  </a:t>
            </a:r>
          </a:p>
          <a:p>
            <a:endParaRPr lang="en-US" dirty="0"/>
          </a:p>
        </p:txBody>
      </p:sp>
      <p:pic>
        <p:nvPicPr>
          <p:cNvPr id="7170" name="Picture 2" descr="C:\Users\Mandy\AppData\Local\Microsoft\Windows\Temporary Internet Files\Content.IE5\3H32M44D\MP90044230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8791" y="4747518"/>
            <a:ext cx="2141738" cy="142782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6</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10600778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Who does the Screening?</a:t>
            </a:r>
            <a:endParaRPr lang="en-US" dirty="0"/>
          </a:p>
        </p:txBody>
      </p:sp>
      <p:sp>
        <p:nvSpPr>
          <p:cNvPr id="3" name="Content Placeholder 2"/>
          <p:cNvSpPr>
            <a:spLocks noGrp="1"/>
          </p:cNvSpPr>
          <p:nvPr>
            <p:ph idx="1"/>
          </p:nvPr>
        </p:nvSpPr>
        <p:spPr/>
        <p:txBody>
          <a:bodyPr>
            <a:normAutofit/>
          </a:bodyPr>
          <a:lstStyle/>
          <a:p>
            <a:pPr>
              <a:lnSpc>
                <a:spcPct val="120000"/>
              </a:lnSpc>
              <a:spcBef>
                <a:spcPts val="0"/>
              </a:spcBef>
            </a:pPr>
            <a:r>
              <a:rPr lang="en-US" sz="2400" dirty="0" smtClean="0">
                <a:solidFill>
                  <a:schemeClr val="tx1"/>
                </a:solidFill>
              </a:rPr>
              <a:t>Anyone who works with the child:</a:t>
            </a:r>
          </a:p>
          <a:p>
            <a:pPr lvl="1" indent="339725">
              <a:lnSpc>
                <a:spcPct val="120000"/>
              </a:lnSpc>
              <a:spcBef>
                <a:spcPts val="0"/>
              </a:spcBef>
              <a:spcAft>
                <a:spcPts val="600"/>
              </a:spcAft>
              <a:buFont typeface="Arial" panose="020B0604020202020204" pitchFamily="34" charset="0"/>
              <a:buChar char="•"/>
            </a:pPr>
            <a:r>
              <a:rPr lang="en-US" sz="2000" dirty="0" smtClean="0"/>
              <a:t>Families </a:t>
            </a:r>
            <a:r>
              <a:rPr lang="en-US" sz="2000" dirty="0"/>
              <a:t>(parent/guardian)</a:t>
            </a:r>
          </a:p>
          <a:p>
            <a:pPr lvl="1" indent="339725">
              <a:lnSpc>
                <a:spcPct val="120000"/>
              </a:lnSpc>
              <a:spcBef>
                <a:spcPts val="0"/>
              </a:spcBef>
              <a:spcAft>
                <a:spcPts val="600"/>
              </a:spcAft>
            </a:pPr>
            <a:r>
              <a:rPr lang="en-US" sz="2000" dirty="0" smtClean="0"/>
              <a:t>Early </a:t>
            </a:r>
            <a:r>
              <a:rPr lang="en-US" sz="2000" dirty="0"/>
              <a:t>intervention professionals</a:t>
            </a:r>
          </a:p>
          <a:p>
            <a:pPr lvl="1" indent="339725">
              <a:lnSpc>
                <a:spcPct val="120000"/>
              </a:lnSpc>
              <a:spcBef>
                <a:spcPts val="0"/>
              </a:spcBef>
              <a:spcAft>
                <a:spcPts val="600"/>
              </a:spcAft>
            </a:pPr>
            <a:r>
              <a:rPr lang="en-US" sz="2000" dirty="0" smtClean="0"/>
              <a:t>Early </a:t>
            </a:r>
            <a:r>
              <a:rPr lang="en-US" sz="2000" dirty="0"/>
              <a:t>childhood and special education educators</a:t>
            </a:r>
          </a:p>
          <a:p>
            <a:pPr lvl="1" indent="339725">
              <a:lnSpc>
                <a:spcPct val="120000"/>
              </a:lnSpc>
              <a:spcBef>
                <a:spcPts val="0"/>
              </a:spcBef>
              <a:spcAft>
                <a:spcPts val="600"/>
              </a:spcAft>
            </a:pPr>
            <a:r>
              <a:rPr lang="en-US" sz="2000" dirty="0" smtClean="0"/>
              <a:t>Social </a:t>
            </a:r>
            <a:r>
              <a:rPr lang="en-US" sz="2000" dirty="0"/>
              <a:t>service providers</a:t>
            </a:r>
          </a:p>
          <a:p>
            <a:pPr lvl="1" indent="339725">
              <a:lnSpc>
                <a:spcPct val="120000"/>
              </a:lnSpc>
              <a:spcBef>
                <a:spcPts val="0"/>
              </a:spcBef>
              <a:spcAft>
                <a:spcPts val="600"/>
              </a:spcAft>
            </a:pPr>
            <a:r>
              <a:rPr lang="en-US" sz="2000" dirty="0" smtClean="0"/>
              <a:t>Public </a:t>
            </a:r>
            <a:r>
              <a:rPr lang="en-US" sz="2000" dirty="0"/>
              <a:t>health providers</a:t>
            </a:r>
          </a:p>
          <a:p>
            <a:pPr lvl="1" indent="339725">
              <a:lnSpc>
                <a:spcPct val="120000"/>
              </a:lnSpc>
              <a:spcBef>
                <a:spcPts val="0"/>
              </a:spcBef>
              <a:spcAft>
                <a:spcPts val="600"/>
              </a:spcAft>
            </a:pPr>
            <a:r>
              <a:rPr lang="en-US" sz="2000" dirty="0" smtClean="0"/>
              <a:t>Home </a:t>
            </a:r>
            <a:r>
              <a:rPr lang="en-US" sz="2000" dirty="0"/>
              <a:t>visitors and parent educators</a:t>
            </a:r>
          </a:p>
          <a:p>
            <a:pPr lvl="1" indent="339725">
              <a:lnSpc>
                <a:spcPct val="120000"/>
              </a:lnSpc>
              <a:spcBef>
                <a:spcPts val="0"/>
              </a:spcBef>
              <a:spcAft>
                <a:spcPts val="600"/>
              </a:spcAft>
            </a:pPr>
            <a:r>
              <a:rPr lang="en-US" sz="2000" dirty="0" smtClean="0"/>
              <a:t>Pediatricians </a:t>
            </a:r>
            <a:r>
              <a:rPr lang="en-US" sz="2000" dirty="0"/>
              <a:t>and nurses</a:t>
            </a:r>
          </a:p>
          <a:p>
            <a:pPr lvl="1" indent="339725">
              <a:lnSpc>
                <a:spcPct val="120000"/>
              </a:lnSpc>
              <a:spcBef>
                <a:spcPts val="0"/>
              </a:spcBef>
              <a:spcAft>
                <a:spcPts val="600"/>
              </a:spcAft>
            </a:pPr>
            <a:r>
              <a:rPr lang="en-US" sz="2000" dirty="0" smtClean="0"/>
              <a:t>Other </a:t>
            </a:r>
            <a:r>
              <a:rPr lang="en-US" sz="2000" dirty="0"/>
              <a:t>early childhood professionals</a:t>
            </a:r>
          </a:p>
          <a:p>
            <a:endParaRPr lang="en-US"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7</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1684578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Screening and Spark</a:t>
            </a:r>
            <a:endParaRPr lang="en-US" dirty="0"/>
          </a:p>
        </p:txBody>
      </p:sp>
      <p:sp>
        <p:nvSpPr>
          <p:cNvPr id="3" name="Content Placeholder 2"/>
          <p:cNvSpPr>
            <a:spLocks noGrp="1"/>
          </p:cNvSpPr>
          <p:nvPr>
            <p:ph idx="1"/>
          </p:nvPr>
        </p:nvSpPr>
        <p:spPr>
          <a:xfrm>
            <a:off x="838199" y="1825625"/>
            <a:ext cx="10749595" cy="4203996"/>
          </a:xfrm>
        </p:spPr>
        <p:txBody>
          <a:bodyPr>
            <a:noAutofit/>
          </a:bodyPr>
          <a:lstStyle/>
          <a:p>
            <a:pPr marL="342900" indent="-342900">
              <a:lnSpc>
                <a:spcPct val="100000"/>
              </a:lnSpc>
              <a:spcBef>
                <a:spcPts val="0"/>
              </a:spcBef>
              <a:buFont typeface="Arial" panose="020B0604020202020204" pitchFamily="34" charset="0"/>
              <a:buChar char="•"/>
            </a:pPr>
            <a:r>
              <a:rPr lang="en-US" sz="2000" dirty="0"/>
              <a:t>For a </a:t>
            </a:r>
            <a:r>
              <a:rPr lang="en-US" sz="2000" dirty="0" smtClean="0"/>
              <a:t>3-star </a:t>
            </a:r>
            <a:r>
              <a:rPr lang="en-US" sz="2000" dirty="0"/>
              <a:t>rating </a:t>
            </a:r>
            <a:endParaRPr lang="en-US" sz="2000" dirty="0" smtClean="0"/>
          </a:p>
          <a:p>
            <a:pPr marL="342900" indent="-342900">
              <a:lnSpc>
                <a:spcPct val="100000"/>
              </a:lnSpc>
              <a:spcBef>
                <a:spcPts val="0"/>
              </a:spcBef>
              <a:buFont typeface="Arial" panose="020B0604020202020204" pitchFamily="34" charset="0"/>
              <a:buChar char="•"/>
            </a:pPr>
            <a:endParaRPr lang="en-US" sz="2000" dirty="0"/>
          </a:p>
          <a:p>
            <a:pPr lvl="2">
              <a:spcBef>
                <a:spcPts val="0"/>
              </a:spcBef>
              <a:buFont typeface="Wingdings" panose="05000000000000000000" pitchFamily="2" charset="2"/>
              <a:buChar char="§"/>
            </a:pPr>
            <a:r>
              <a:rPr lang="en-US" sz="2000" dirty="0" smtClean="0">
                <a:solidFill>
                  <a:schemeClr val="tx1"/>
                </a:solidFill>
              </a:rPr>
              <a:t>The Ages and Stages Questionnaire (ASQ) is performed on each child within 45 days of when the child enters the program and on an annual basis in order to refer children for specialized assessment when indicated.</a:t>
            </a:r>
          </a:p>
          <a:p>
            <a:pPr lvl="2">
              <a:spcBef>
                <a:spcPts val="0"/>
              </a:spcBef>
            </a:pPr>
            <a:endParaRPr lang="en-US" sz="1400" dirty="0" smtClean="0"/>
          </a:p>
          <a:p>
            <a:pPr marL="457200" lvl="2" indent="0">
              <a:spcBef>
                <a:spcPts val="0"/>
              </a:spcBef>
              <a:buNone/>
            </a:pPr>
            <a:r>
              <a:rPr lang="en-US" sz="1400" dirty="0" smtClean="0"/>
              <a:t>Note</a:t>
            </a:r>
            <a:r>
              <a:rPr lang="en-US" sz="1400" dirty="0"/>
              <a:t>:  This indicator is not applicable for school-age children.</a:t>
            </a:r>
          </a:p>
          <a:p>
            <a:pPr marL="342900" indent="-342900">
              <a:lnSpc>
                <a:spcPct val="100000"/>
              </a:lnSpc>
              <a:spcBef>
                <a:spcPts val="0"/>
              </a:spcBef>
              <a:buFont typeface="Arial" panose="020B0604020202020204" pitchFamily="34" charset="0"/>
              <a:buChar char="•"/>
            </a:pPr>
            <a:endParaRPr lang="en-US" sz="2000" dirty="0" smtClean="0"/>
          </a:p>
          <a:p>
            <a:pPr marL="342900" indent="-342900">
              <a:lnSpc>
                <a:spcPct val="100000"/>
              </a:lnSpc>
              <a:spcBef>
                <a:spcPts val="0"/>
              </a:spcBef>
              <a:buFont typeface="Arial" panose="020B0604020202020204" pitchFamily="34" charset="0"/>
              <a:buChar char="•"/>
            </a:pPr>
            <a:r>
              <a:rPr lang="en-US" sz="2000" dirty="0" smtClean="0"/>
              <a:t>Evidence</a:t>
            </a:r>
          </a:p>
          <a:p>
            <a:pPr marL="342900" indent="-342900">
              <a:lnSpc>
                <a:spcPct val="100000"/>
              </a:lnSpc>
              <a:spcBef>
                <a:spcPts val="0"/>
              </a:spcBef>
              <a:buFont typeface="Arial" panose="020B0604020202020204" pitchFamily="34" charset="0"/>
              <a:buChar char="•"/>
            </a:pPr>
            <a:endParaRPr lang="en-US" sz="2000" dirty="0"/>
          </a:p>
          <a:p>
            <a:pPr lvl="2" defTabSz="631825">
              <a:spcBef>
                <a:spcPts val="0"/>
              </a:spcBef>
              <a:buFont typeface="Wingdings" panose="05000000000000000000" pitchFamily="2" charset="2"/>
              <a:buChar char="§"/>
            </a:pPr>
            <a:r>
              <a:rPr lang="en-US" sz="2000" dirty="0" smtClean="0"/>
              <a:t>Program </a:t>
            </a:r>
            <a:r>
              <a:rPr lang="en-US" sz="2000" dirty="0"/>
              <a:t>policy on conducting screening and referring children for additional, specialized assessment that addresses the criteria above.</a:t>
            </a:r>
          </a:p>
          <a:p>
            <a:pPr marL="411480" lvl="1" indent="0">
              <a:spcBef>
                <a:spcPts val="0"/>
              </a:spcBef>
              <a:buClr>
                <a:srgbClr val="72A376"/>
              </a:buClr>
              <a:buNone/>
            </a:pPr>
            <a:r>
              <a:rPr lang="en-US" sz="1600" b="1" dirty="0"/>
              <a:t>    </a:t>
            </a:r>
            <a:r>
              <a:rPr lang="en-US" sz="1600" b="1" u="sng" dirty="0"/>
              <a:t>And</a:t>
            </a:r>
          </a:p>
          <a:p>
            <a:pPr marL="687388" lvl="1" indent="-225425">
              <a:spcBef>
                <a:spcPts val="0"/>
              </a:spcBef>
              <a:buFont typeface="Wingdings" panose="05000000000000000000" pitchFamily="2" charset="2"/>
              <a:buChar char="§"/>
            </a:pPr>
            <a:r>
              <a:rPr lang="en-US" sz="1800" dirty="0" smtClean="0"/>
              <a:t>A </a:t>
            </a:r>
            <a:r>
              <a:rPr lang="en-US" sz="1800" dirty="0"/>
              <a:t>copy of one completed ASQ screening with the child’s name removed.</a:t>
            </a:r>
          </a:p>
          <a:p>
            <a:pPr lvl="2" indent="0">
              <a:buNone/>
            </a:pPr>
            <a:endParaRPr lang="en-US" sz="1600" dirty="0"/>
          </a:p>
        </p:txBody>
      </p:sp>
      <p:sp>
        <p:nvSpPr>
          <p:cNvPr id="7" name="Footer Placeholder 6"/>
          <p:cNvSpPr>
            <a:spLocks noGrp="1"/>
          </p:cNvSpPr>
          <p:nvPr>
            <p:ph type="ftr" sz="quarter" idx="4294967295"/>
          </p:nvPr>
        </p:nvSpPr>
        <p:spPr/>
        <p:txBody>
          <a:bodyPr/>
          <a:lstStyle/>
          <a:p>
            <a:endParaRPr lang="en-US" sz="1000" dirty="0">
              <a:solidFill>
                <a:srgbClr val="676A55"/>
              </a:solidFill>
            </a:endParaRPr>
          </a:p>
        </p:txBody>
      </p:sp>
      <p:sp>
        <p:nvSpPr>
          <p:cNvPr id="8" name="Slide Number Placeholder 7"/>
          <p:cNvSpPr>
            <a:spLocks noGrp="1"/>
          </p:cNvSpPr>
          <p:nvPr>
            <p:ph type="sldNum" sz="quarter" idx="4294967295"/>
          </p:nvPr>
        </p:nvSpPr>
        <p:spPr/>
        <p:txBody>
          <a:bodyPr/>
          <a:lstStyle/>
          <a:p>
            <a:fld id="{3960DE23-4755-46A2-8D9A-B1C84E01371F}" type="slidenum">
              <a:rPr lang="en-US" smtClean="0">
                <a:solidFill>
                  <a:srgbClr val="000000"/>
                </a:solidFill>
              </a:rPr>
              <a:pPr/>
              <a:t>8</a:t>
            </a:fld>
            <a:endParaRPr lang="en-US" dirty="0">
              <a:solidFill>
                <a:srgbClr val="000000"/>
              </a:solidFill>
            </a:endParaRPr>
          </a:p>
        </p:txBody>
      </p:sp>
    </p:spTree>
    <p:extLst>
      <p:ext uri="{BB962C8B-B14F-4D97-AF65-F5344CB8AC3E}">
        <p14:creationId xmlns:p14="http://schemas.microsoft.com/office/powerpoint/2010/main" val="196153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fade">
                                      <p:cBhvr>
                                        <p:cTn id="24" dur="500"/>
                                        <p:tgtEl>
                                          <p:spTgt spid="3">
                                            <p:txEl>
                                              <p:pRg st="9" end="9"/>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Spark Screening Requirement</a:t>
            </a:r>
            <a:endParaRPr lang="en-US" dirty="0"/>
          </a:p>
        </p:txBody>
      </p:sp>
      <p:sp>
        <p:nvSpPr>
          <p:cNvPr id="3" name="Content Placeholder 2"/>
          <p:cNvSpPr>
            <a:spLocks noGrp="1"/>
          </p:cNvSpPr>
          <p:nvPr>
            <p:ph idx="1"/>
          </p:nvPr>
        </p:nvSpPr>
        <p:spPr/>
        <p:txBody>
          <a:bodyPr/>
          <a:lstStyle/>
          <a:p>
            <a:pPr marL="457200" indent="-457200">
              <a:spcAft>
                <a:spcPts val="1200"/>
              </a:spcAft>
              <a:buFont typeface="Arial" panose="020B0604020202020204" pitchFamily="34" charset="0"/>
              <a:buChar char="•"/>
            </a:pPr>
            <a:r>
              <a:rPr lang="en-US" dirty="0" smtClean="0">
                <a:solidFill>
                  <a:schemeClr val="tx1"/>
                </a:solidFill>
              </a:rPr>
              <a:t>Spark requires the ASQ  </a:t>
            </a:r>
          </a:p>
          <a:p>
            <a:pPr marL="801688" lvl="2" indent="-344488">
              <a:spcAft>
                <a:spcPts val="1200"/>
              </a:spcAft>
              <a:buFont typeface="Wingdings" panose="05000000000000000000" pitchFamily="2" charset="2"/>
              <a:buChar char="§"/>
            </a:pPr>
            <a:r>
              <a:rPr lang="en-US" dirty="0" smtClean="0">
                <a:solidFill>
                  <a:schemeClr val="tx1"/>
                </a:solidFill>
              </a:rPr>
              <a:t>ASQ measures 5 key areas of development:</a:t>
            </a:r>
          </a:p>
          <a:p>
            <a:pPr marL="1144588" lvl="3" indent="-341313">
              <a:spcAft>
                <a:spcPts val="1200"/>
              </a:spcAft>
              <a:buFont typeface="+mj-lt"/>
              <a:buAutoNum type="arabicPeriod"/>
            </a:pPr>
            <a:r>
              <a:rPr lang="en-US" sz="1800" dirty="0"/>
              <a:t>Communication</a:t>
            </a:r>
          </a:p>
          <a:p>
            <a:pPr marL="1144588" lvl="3" indent="-341313">
              <a:spcAft>
                <a:spcPts val="1200"/>
              </a:spcAft>
              <a:buFont typeface="+mj-lt"/>
              <a:buAutoNum type="arabicPeriod"/>
            </a:pPr>
            <a:r>
              <a:rPr lang="en-US" sz="1800" dirty="0"/>
              <a:t>Gross Motor</a:t>
            </a:r>
          </a:p>
          <a:p>
            <a:pPr marL="1144588" lvl="3" indent="-341313">
              <a:spcAft>
                <a:spcPts val="1200"/>
              </a:spcAft>
              <a:buFont typeface="+mj-lt"/>
              <a:buAutoNum type="arabicPeriod"/>
            </a:pPr>
            <a:r>
              <a:rPr lang="en-US" sz="1800" dirty="0"/>
              <a:t>Fine Motor</a:t>
            </a:r>
          </a:p>
          <a:p>
            <a:pPr marL="1144588" lvl="3" indent="-341313">
              <a:spcAft>
                <a:spcPts val="1200"/>
              </a:spcAft>
              <a:buFont typeface="+mj-lt"/>
              <a:buAutoNum type="arabicPeriod"/>
            </a:pPr>
            <a:r>
              <a:rPr lang="en-US" sz="1800" dirty="0"/>
              <a:t>Problem Solving</a:t>
            </a:r>
          </a:p>
          <a:p>
            <a:pPr marL="1144588" lvl="3" indent="-341313">
              <a:spcAft>
                <a:spcPts val="1200"/>
              </a:spcAft>
              <a:buFont typeface="+mj-lt"/>
              <a:buAutoNum type="arabicPeriod"/>
            </a:pPr>
            <a:r>
              <a:rPr lang="en-US" sz="1800" dirty="0"/>
              <a:t>Personal-Social</a:t>
            </a:r>
          </a:p>
        </p:txBody>
      </p:sp>
      <p:sp>
        <p:nvSpPr>
          <p:cNvPr id="4" name="Footer Placeholder 3"/>
          <p:cNvSpPr>
            <a:spLocks noGrp="1"/>
          </p:cNvSpPr>
          <p:nvPr>
            <p:ph type="ftr" sz="quarter" idx="4294967295"/>
          </p:nvPr>
        </p:nvSpPr>
        <p:spPr/>
        <p:txBody>
          <a:bodyPr/>
          <a:lstStyle/>
          <a:p>
            <a:endParaRPr lang="en-US" sz="1000" dirty="0">
              <a:solidFill>
                <a:srgbClr val="676A55"/>
              </a:solidFill>
            </a:endParaRPr>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pPr/>
              <a:t>9</a:t>
            </a:fld>
            <a:endParaRPr lang="en-US" dirty="0">
              <a:solidFill>
                <a:srgbClr val="000000"/>
              </a:solidFill>
            </a:endParaRPr>
          </a:p>
        </p:txBody>
      </p:sp>
    </p:spTree>
    <p:extLst>
      <p:ext uri="{BB962C8B-B14F-4D97-AF65-F5344CB8AC3E}">
        <p14:creationId xmlns:p14="http://schemas.microsoft.com/office/powerpoint/2010/main" val="25335219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do you have to use the ASQ for Spark?</a:t>
            </a:r>
            <a:endParaRPr lang="en-US" dirty="0"/>
          </a:p>
        </p:txBody>
      </p:sp>
      <p:sp>
        <p:nvSpPr>
          <p:cNvPr id="3" name="Content Placeholder 2"/>
          <p:cNvSpPr>
            <a:spLocks noGrp="1"/>
          </p:cNvSpPr>
          <p:nvPr>
            <p:ph idx="1"/>
          </p:nvPr>
        </p:nvSpPr>
        <p:spPr>
          <a:xfrm>
            <a:off x="838199" y="1825625"/>
            <a:ext cx="10747075" cy="4203996"/>
          </a:xfrm>
        </p:spPr>
        <p:txBody>
          <a:bodyPr/>
          <a:lstStyle/>
          <a:p>
            <a:pPr algn="ctr"/>
            <a:endParaRPr lang="en-US" dirty="0" smtClean="0"/>
          </a:p>
          <a:p>
            <a:pPr algn="ctr"/>
            <a:r>
              <a:rPr lang="en-US" dirty="0" smtClean="0">
                <a:solidFill>
                  <a:schemeClr val="tx1"/>
                </a:solidFill>
              </a:rPr>
              <a:t>The State of Oregon’s Early Learning Council</a:t>
            </a:r>
          </a:p>
          <a:p>
            <a:pPr algn="ctr">
              <a:spcBef>
                <a:spcPts val="0"/>
              </a:spcBef>
            </a:pPr>
            <a:r>
              <a:rPr lang="en-US" dirty="0" smtClean="0">
                <a:solidFill>
                  <a:schemeClr val="tx1"/>
                </a:solidFill>
              </a:rPr>
              <a:t>  adopted the </a:t>
            </a:r>
            <a:r>
              <a:rPr lang="en-US" b="1" dirty="0" smtClean="0">
                <a:solidFill>
                  <a:schemeClr val="tx1"/>
                </a:solidFill>
              </a:rPr>
              <a:t>Ages and Stages Questionnaire (ASQ) </a:t>
            </a:r>
            <a:r>
              <a:rPr lang="en-US" dirty="0" smtClean="0">
                <a:solidFill>
                  <a:schemeClr val="tx1"/>
                </a:solidFill>
              </a:rPr>
              <a:t>as the statewide screening to be used in Oregon.</a:t>
            </a:r>
          </a:p>
          <a:p>
            <a:pPr algn="ctr"/>
            <a:endParaRPr lang="en-US" dirty="0" smtClean="0"/>
          </a:p>
        </p:txBody>
      </p:sp>
      <p:pic>
        <p:nvPicPr>
          <p:cNvPr id="4098" name="Picture 2" descr="http://agesandstages.com/wp-content/uploads/front_p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2036" y="4067356"/>
            <a:ext cx="2819400" cy="173106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676A55"/>
                </a:solidFill>
              </a:rPr>
              <a:pPr/>
              <a:t>10</a:t>
            </a:fld>
            <a:endParaRPr lang="en-US" dirty="0">
              <a:solidFill>
                <a:srgbClr val="676A55"/>
              </a:solidFill>
            </a:endParaRPr>
          </a:p>
        </p:txBody>
      </p:sp>
      <p:sp>
        <p:nvSpPr>
          <p:cNvPr id="4" name="Footer Placeholder 3"/>
          <p:cNvSpPr>
            <a:spLocks noGrp="1"/>
          </p:cNvSpPr>
          <p:nvPr>
            <p:ph type="ftr" sz="quarter" idx="4294967295"/>
          </p:nvPr>
        </p:nvSpPr>
        <p:spPr/>
        <p:txBody>
          <a:bodyPr/>
          <a:lstStyle/>
          <a:p>
            <a:endParaRPr lang="en-US" sz="1000" dirty="0">
              <a:solidFill>
                <a:srgbClr val="676A55"/>
              </a:solidFill>
            </a:endParaRPr>
          </a:p>
        </p:txBody>
      </p:sp>
    </p:spTree>
    <p:extLst>
      <p:ext uri="{BB962C8B-B14F-4D97-AF65-F5344CB8AC3E}">
        <p14:creationId xmlns:p14="http://schemas.microsoft.com/office/powerpoint/2010/main" val="2500748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ASQ</a:t>
            </a:r>
            <a:endParaRPr lang="en-US" dirty="0"/>
          </a:p>
        </p:txBody>
      </p:sp>
      <p:sp>
        <p:nvSpPr>
          <p:cNvPr id="3" name="Content Placeholder 2"/>
          <p:cNvSpPr>
            <a:spLocks noGrp="1"/>
          </p:cNvSpPr>
          <p:nvPr>
            <p:ph idx="1"/>
          </p:nvPr>
        </p:nvSpPr>
        <p:spPr>
          <a:xfrm>
            <a:off x="838200" y="1825625"/>
            <a:ext cx="10721196" cy="4203996"/>
          </a:xfrm>
        </p:spPr>
        <p:txBody>
          <a:bodyPr>
            <a:normAutofit/>
          </a:bodyPr>
          <a:lstStyle/>
          <a:p>
            <a:pPr marL="114300" algn="ctr">
              <a:lnSpc>
                <a:spcPct val="120000"/>
              </a:lnSpc>
            </a:pPr>
            <a:r>
              <a:rPr lang="en-US" sz="3300" b="1" u="sng" dirty="0">
                <a:solidFill>
                  <a:schemeClr val="tx1"/>
                </a:solidFill>
                <a:ea typeface="Times New Roman"/>
                <a:cs typeface="Calibri"/>
              </a:rPr>
              <a:t>Ages and Stages </a:t>
            </a:r>
            <a:r>
              <a:rPr lang="en-US" sz="3300" b="1" u="sng" dirty="0" smtClean="0">
                <a:solidFill>
                  <a:schemeClr val="tx1"/>
                </a:solidFill>
                <a:ea typeface="Times New Roman"/>
                <a:cs typeface="Calibri"/>
              </a:rPr>
              <a:t>Questionnaire</a:t>
            </a:r>
          </a:p>
          <a:p>
            <a:pPr marL="457200" indent="-457200">
              <a:lnSpc>
                <a:spcPct val="100000"/>
              </a:lnSpc>
              <a:spcBef>
                <a:spcPts val="0"/>
              </a:spcBef>
              <a:spcAft>
                <a:spcPts val="1800"/>
              </a:spcAft>
              <a:buFont typeface="Arial" panose="020B0604020202020204" pitchFamily="34" charset="0"/>
              <a:buChar char="•"/>
            </a:pPr>
            <a:endParaRPr lang="en-US" sz="1000" dirty="0" smtClean="0">
              <a:solidFill>
                <a:schemeClr val="tx1"/>
              </a:solidFill>
              <a:ea typeface="Times New Roman"/>
              <a:cs typeface="Calibri"/>
            </a:endParaRPr>
          </a:p>
          <a:p>
            <a:pPr marL="457200" indent="-457200">
              <a:lnSpc>
                <a:spcPct val="100000"/>
              </a:lnSpc>
              <a:spcBef>
                <a:spcPts val="0"/>
              </a:spcBef>
              <a:spcAft>
                <a:spcPts val="1800"/>
              </a:spcAft>
              <a:buFont typeface="Arial" panose="020B0604020202020204" pitchFamily="34" charset="0"/>
              <a:buChar char="•"/>
            </a:pPr>
            <a:r>
              <a:rPr lang="en-US" sz="2400" dirty="0" smtClean="0">
                <a:solidFill>
                  <a:schemeClr val="tx1"/>
                </a:solidFill>
                <a:ea typeface="Times New Roman"/>
                <a:cs typeface="Calibri"/>
              </a:rPr>
              <a:t>Designed </a:t>
            </a:r>
            <a:r>
              <a:rPr lang="en-US" sz="2400" dirty="0">
                <a:solidFill>
                  <a:schemeClr val="tx1"/>
                </a:solidFill>
                <a:ea typeface="Times New Roman"/>
                <a:cs typeface="Calibri"/>
              </a:rPr>
              <a:t>to be </a:t>
            </a:r>
            <a:r>
              <a:rPr lang="en-US" sz="2400" dirty="0" smtClean="0">
                <a:solidFill>
                  <a:schemeClr val="tx1"/>
                </a:solidFill>
                <a:ea typeface="Times New Roman"/>
                <a:cs typeface="Calibri"/>
              </a:rPr>
              <a:t>completed by parents or caregivers.</a:t>
            </a:r>
          </a:p>
          <a:p>
            <a:pPr marL="457200" indent="-457200">
              <a:lnSpc>
                <a:spcPct val="100000"/>
              </a:lnSpc>
              <a:spcBef>
                <a:spcPts val="0"/>
              </a:spcBef>
              <a:spcAft>
                <a:spcPts val="1800"/>
              </a:spcAft>
              <a:buFont typeface="Arial" panose="020B0604020202020204" pitchFamily="34" charset="0"/>
              <a:buChar char="•"/>
            </a:pPr>
            <a:r>
              <a:rPr lang="en-US" sz="2400" dirty="0" smtClean="0">
                <a:solidFill>
                  <a:schemeClr val="tx1"/>
                </a:solidFill>
                <a:ea typeface="Times New Roman"/>
                <a:cs typeface="Calibri"/>
              </a:rPr>
              <a:t>Includes simple </a:t>
            </a:r>
            <a:r>
              <a:rPr lang="en-US" sz="2400" dirty="0">
                <a:solidFill>
                  <a:schemeClr val="tx1"/>
                </a:solidFill>
                <a:ea typeface="Times New Roman"/>
                <a:cs typeface="Calibri"/>
              </a:rPr>
              <a:t>directions </a:t>
            </a:r>
            <a:r>
              <a:rPr lang="en-US" sz="2400" dirty="0" smtClean="0">
                <a:solidFill>
                  <a:schemeClr val="tx1"/>
                </a:solidFill>
                <a:ea typeface="Times New Roman"/>
                <a:cs typeface="Calibri"/>
              </a:rPr>
              <a:t>to help indicate </a:t>
            </a:r>
            <a:r>
              <a:rPr lang="en-US" sz="2400" dirty="0">
                <a:solidFill>
                  <a:schemeClr val="tx1"/>
                </a:solidFill>
                <a:ea typeface="Times New Roman"/>
                <a:cs typeface="Calibri"/>
              </a:rPr>
              <a:t>children’s skills in language, personal-social, fine </a:t>
            </a:r>
            <a:r>
              <a:rPr lang="en-US" sz="2400" dirty="0" smtClean="0">
                <a:solidFill>
                  <a:schemeClr val="tx1"/>
                </a:solidFill>
                <a:ea typeface="Times New Roman"/>
                <a:cs typeface="Calibri"/>
              </a:rPr>
              <a:t>and </a:t>
            </a:r>
            <a:r>
              <a:rPr lang="en-US" sz="2400" dirty="0">
                <a:solidFill>
                  <a:schemeClr val="tx1"/>
                </a:solidFill>
                <a:ea typeface="Times New Roman"/>
                <a:cs typeface="Calibri"/>
              </a:rPr>
              <a:t>gross motor, </a:t>
            </a:r>
            <a:r>
              <a:rPr lang="en-US" sz="2400" dirty="0" smtClean="0">
                <a:solidFill>
                  <a:schemeClr val="tx1"/>
                </a:solidFill>
                <a:ea typeface="Times New Roman"/>
                <a:cs typeface="Calibri"/>
              </a:rPr>
              <a:t>and </a:t>
            </a:r>
            <a:r>
              <a:rPr lang="en-US" sz="2400" dirty="0">
                <a:solidFill>
                  <a:schemeClr val="tx1"/>
                </a:solidFill>
                <a:ea typeface="Times New Roman"/>
                <a:cs typeface="Calibri"/>
              </a:rPr>
              <a:t>problem </a:t>
            </a:r>
            <a:r>
              <a:rPr lang="en-US" sz="2400" dirty="0" smtClean="0">
                <a:solidFill>
                  <a:schemeClr val="tx1"/>
                </a:solidFill>
                <a:ea typeface="Times New Roman"/>
                <a:cs typeface="Calibri"/>
              </a:rPr>
              <a:t>solving.</a:t>
            </a:r>
          </a:p>
          <a:p>
            <a:pPr marL="114300">
              <a:lnSpc>
                <a:spcPct val="100000"/>
              </a:lnSpc>
              <a:spcBef>
                <a:spcPts val="0"/>
              </a:spcBef>
            </a:pPr>
            <a:r>
              <a:rPr lang="en-US" sz="2400" dirty="0" smtClean="0">
                <a:solidFill>
                  <a:srgbClr val="C00000"/>
                </a:solidFill>
                <a:hlinkClick r:id="rId2"/>
              </a:rPr>
              <a:t>http</a:t>
            </a:r>
            <a:r>
              <a:rPr lang="en-US" sz="2400" dirty="0">
                <a:solidFill>
                  <a:srgbClr val="C00000"/>
                </a:solidFill>
                <a:hlinkClick r:id="rId2"/>
              </a:rPr>
              <a:t>://</a:t>
            </a:r>
            <a:r>
              <a:rPr lang="en-US" sz="2400" dirty="0" smtClean="0">
                <a:solidFill>
                  <a:srgbClr val="C00000"/>
                </a:solidFill>
                <a:hlinkClick r:id="rId2"/>
              </a:rPr>
              <a:t>asqoregon.com/</a:t>
            </a:r>
            <a:endParaRPr lang="en-US" sz="2400" dirty="0">
              <a:solidFill>
                <a:srgbClr val="C00000"/>
              </a:solidFill>
            </a:endParaRPr>
          </a:p>
          <a:p>
            <a:pPr marL="2194560" lvl="8" indent="0">
              <a:lnSpc>
                <a:spcPct val="120000"/>
              </a:lnSpc>
              <a:buNone/>
            </a:pPr>
            <a:endParaRPr lang="en-US" dirty="0" smtClean="0">
              <a:solidFill>
                <a:schemeClr val="tx1"/>
              </a:solidFill>
            </a:endParaRPr>
          </a:p>
          <a:p>
            <a:pPr marL="2194560" lvl="8" indent="0">
              <a:buNone/>
            </a:pPr>
            <a:endParaRPr lang="en-US" dirty="0">
              <a:solidFill>
                <a:schemeClr val="tx1"/>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417698"/>
            <a:ext cx="2514600" cy="1611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11</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2766033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ASQ</a:t>
            </a:r>
            <a:endParaRPr lang="en-US" dirty="0"/>
          </a:p>
        </p:txBody>
      </p:sp>
      <p:sp>
        <p:nvSpPr>
          <p:cNvPr id="3" name="Content Placeholder 2"/>
          <p:cNvSpPr>
            <a:spLocks noGrp="1"/>
          </p:cNvSpPr>
          <p:nvPr>
            <p:ph idx="1"/>
          </p:nvPr>
        </p:nvSpPr>
        <p:spPr>
          <a:xfrm>
            <a:off x="838200" y="1825625"/>
            <a:ext cx="10790208" cy="4203996"/>
          </a:xfrm>
        </p:spPr>
        <p:txBody>
          <a:bodyPr>
            <a:noAutofit/>
          </a:bodyPr>
          <a:lstStyle/>
          <a:p>
            <a:pPr marL="342900" indent="-342900">
              <a:lnSpc>
                <a:spcPct val="100000"/>
              </a:lnSpc>
              <a:spcBef>
                <a:spcPts val="0"/>
              </a:spcBef>
              <a:buFont typeface="Arial" panose="020B0604020202020204" pitchFamily="34" charset="0"/>
              <a:buChar char="•"/>
            </a:pPr>
            <a:r>
              <a:rPr lang="en-US" sz="2200" dirty="0"/>
              <a:t>ASQ includes about 30 items for each age </a:t>
            </a:r>
            <a:r>
              <a:rPr lang="en-US" sz="2200" dirty="0" smtClean="0"/>
              <a:t>range</a:t>
            </a:r>
            <a:endParaRPr lang="en-US" sz="2200" dirty="0"/>
          </a:p>
          <a:p>
            <a:pPr>
              <a:lnSpc>
                <a:spcPct val="100000"/>
              </a:lnSpc>
              <a:spcBef>
                <a:spcPts val="0"/>
              </a:spcBef>
            </a:pPr>
            <a:endParaRPr lang="en-US" sz="2200" dirty="0" smtClean="0"/>
          </a:p>
          <a:p>
            <a:pPr marL="342900" indent="-342900">
              <a:lnSpc>
                <a:spcPct val="100000"/>
              </a:lnSpc>
              <a:spcBef>
                <a:spcPts val="0"/>
              </a:spcBef>
              <a:buFont typeface="Arial" panose="020B0604020202020204" pitchFamily="34" charset="0"/>
              <a:buChar char="•"/>
            </a:pPr>
            <a:r>
              <a:rPr lang="en-US" sz="2200" dirty="0" smtClean="0"/>
              <a:t>Used </a:t>
            </a:r>
            <a:r>
              <a:rPr lang="en-US" sz="2200" dirty="0"/>
              <a:t>to determine which children need further </a:t>
            </a:r>
            <a:r>
              <a:rPr lang="en-US" sz="2200" dirty="0" smtClean="0"/>
              <a:t>evaluation </a:t>
            </a:r>
            <a:r>
              <a:rPr lang="en-US" sz="2200" dirty="0"/>
              <a:t> </a:t>
            </a:r>
          </a:p>
          <a:p>
            <a:pPr>
              <a:lnSpc>
                <a:spcPct val="100000"/>
              </a:lnSpc>
              <a:spcBef>
                <a:spcPts val="0"/>
              </a:spcBef>
            </a:pPr>
            <a:endParaRPr lang="en-US" sz="2200" dirty="0" smtClean="0"/>
          </a:p>
          <a:p>
            <a:pPr marL="342900" indent="-342900">
              <a:lnSpc>
                <a:spcPct val="100000"/>
              </a:lnSpc>
              <a:spcBef>
                <a:spcPts val="0"/>
              </a:spcBef>
              <a:buFont typeface="Arial" panose="020B0604020202020204" pitchFamily="34" charset="0"/>
              <a:buChar char="•"/>
            </a:pPr>
            <a:r>
              <a:rPr lang="en-US" sz="2200" dirty="0" smtClean="0"/>
              <a:t>Published </a:t>
            </a:r>
            <a:r>
              <a:rPr lang="en-US" sz="2200" dirty="0"/>
              <a:t>in English, Spanish, French &amp; Korean; other translations are in </a:t>
            </a:r>
            <a:r>
              <a:rPr lang="en-US" sz="2200" dirty="0" smtClean="0"/>
              <a:t>development</a:t>
            </a:r>
            <a:endParaRPr lang="en-US" sz="2200" dirty="0"/>
          </a:p>
          <a:p>
            <a:pPr>
              <a:lnSpc>
                <a:spcPct val="100000"/>
              </a:lnSpc>
              <a:spcBef>
                <a:spcPts val="0"/>
              </a:spcBef>
            </a:pPr>
            <a:endParaRPr lang="en-US" sz="2200" dirty="0" smtClean="0"/>
          </a:p>
          <a:p>
            <a:pPr marL="342900" indent="-342900">
              <a:lnSpc>
                <a:spcPct val="100000"/>
              </a:lnSpc>
              <a:spcBef>
                <a:spcPts val="0"/>
              </a:spcBef>
              <a:buFont typeface="Arial" panose="020B0604020202020204" pitchFamily="34" charset="0"/>
              <a:buChar char="•"/>
            </a:pPr>
            <a:r>
              <a:rPr lang="en-US" sz="2200" dirty="0" smtClean="0"/>
              <a:t>The </a:t>
            </a:r>
            <a:r>
              <a:rPr lang="en-US" sz="2200" dirty="0"/>
              <a:t>target age range is </a:t>
            </a:r>
            <a:r>
              <a:rPr lang="en-US" sz="2200" b="1" dirty="0"/>
              <a:t>Birth to 60 </a:t>
            </a:r>
            <a:r>
              <a:rPr lang="en-US" sz="2200" b="1" dirty="0" smtClean="0"/>
              <a:t>months</a:t>
            </a:r>
            <a:r>
              <a:rPr lang="en-US" sz="2200" dirty="0"/>
              <a:t>	</a:t>
            </a:r>
          </a:p>
          <a:p>
            <a:pPr>
              <a:lnSpc>
                <a:spcPct val="100000"/>
              </a:lnSpc>
              <a:spcBef>
                <a:spcPts val="0"/>
              </a:spcBef>
            </a:pPr>
            <a:endParaRPr lang="en-US" sz="2200" dirty="0" smtClean="0"/>
          </a:p>
          <a:p>
            <a:pPr marL="342900" indent="-342900">
              <a:lnSpc>
                <a:spcPct val="100000"/>
              </a:lnSpc>
              <a:spcBef>
                <a:spcPts val="0"/>
              </a:spcBef>
              <a:buFont typeface="Arial" panose="020B0604020202020204" pitchFamily="34" charset="0"/>
              <a:buChar char="•"/>
            </a:pPr>
            <a:r>
              <a:rPr lang="en-US" sz="2200" dirty="0" smtClean="0"/>
              <a:t>Takes </a:t>
            </a:r>
            <a:r>
              <a:rPr lang="en-US" sz="2200" dirty="0"/>
              <a:t>about </a:t>
            </a:r>
            <a:r>
              <a:rPr lang="en-US" sz="2200" b="1" dirty="0"/>
              <a:t>15 - 20 </a:t>
            </a:r>
            <a:r>
              <a:rPr lang="en-US" sz="2200" dirty="0"/>
              <a:t>minutes to </a:t>
            </a:r>
            <a:r>
              <a:rPr lang="en-US" sz="2200" dirty="0" smtClean="0"/>
              <a:t>complete</a:t>
            </a:r>
            <a:endParaRPr lang="en-US" sz="22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12</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1709822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Child Assessment</a:t>
            </a:r>
            <a:endParaRPr lang="en-US" sz="4400" dirty="0"/>
          </a:p>
        </p:txBody>
      </p:sp>
      <p:sp>
        <p:nvSpPr>
          <p:cNvPr id="3" name="Subtitle 2"/>
          <p:cNvSpPr>
            <a:spLocks noGrp="1"/>
          </p:cNvSpPr>
          <p:nvPr>
            <p:ph type="subTitle" idx="1"/>
          </p:nvPr>
        </p:nvSpPr>
        <p:spPr/>
        <p:txBody>
          <a:bodyPr>
            <a:normAutofit/>
          </a:bodyPr>
          <a:lstStyle/>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a:solidFill>
                  <a:srgbClr val="000000"/>
                </a:solidFill>
              </a:rPr>
              <a:t>13</a:t>
            </a:fld>
            <a:endParaRPr lang="en-US" dirty="0">
              <a:solidFill>
                <a:srgbClr val="000000"/>
              </a:solidFill>
            </a:endParaRPr>
          </a:p>
        </p:txBody>
      </p:sp>
    </p:spTree>
    <p:extLst>
      <p:ext uri="{BB962C8B-B14F-4D97-AF65-F5344CB8AC3E}">
        <p14:creationId xmlns:p14="http://schemas.microsoft.com/office/powerpoint/2010/main" val="3836843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What is Child Assessment?</a:t>
            </a:r>
          </a:p>
        </p:txBody>
      </p:sp>
      <p:sp>
        <p:nvSpPr>
          <p:cNvPr id="3" name="Content Placeholder 2"/>
          <p:cNvSpPr>
            <a:spLocks noGrp="1"/>
          </p:cNvSpPr>
          <p:nvPr>
            <p:ph idx="1"/>
          </p:nvPr>
        </p:nvSpPr>
        <p:spPr>
          <a:xfrm>
            <a:off x="838199" y="1825625"/>
            <a:ext cx="10729823" cy="4203996"/>
          </a:xfrm>
        </p:spPr>
        <p:txBody>
          <a:bodyPr/>
          <a:lstStyle/>
          <a:p>
            <a:pPr>
              <a:spcAft>
                <a:spcPts val="1200"/>
              </a:spcAft>
            </a:pPr>
            <a:r>
              <a:rPr lang="en-US" i="1" dirty="0"/>
              <a:t>“A systematic procedure for obtaining information from observation, interviews, portfolios, projects, tests, and other sources that can be used to make judgments about children’s characteristics.” </a:t>
            </a:r>
            <a:r>
              <a:rPr lang="en-US" sz="2000" dirty="0"/>
              <a:t>(NAEYC) </a:t>
            </a:r>
          </a:p>
          <a:p>
            <a:pPr>
              <a:spcAft>
                <a:spcPts val="1200"/>
              </a:spcAft>
            </a:pPr>
            <a:r>
              <a:rPr lang="en-US" dirty="0"/>
              <a:t>The process of gathering information about a child in order to make decisions about his/her education.</a:t>
            </a:r>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14</a:t>
            </a:fld>
            <a:endParaRPr lang="en-US" dirty="0">
              <a:solidFill>
                <a:srgbClr val="000000"/>
              </a:solidFill>
            </a:endParaRPr>
          </a:p>
        </p:txBody>
      </p:sp>
    </p:spTree>
    <p:extLst>
      <p:ext uri="{BB962C8B-B14F-4D97-AF65-F5344CB8AC3E}">
        <p14:creationId xmlns:p14="http://schemas.microsoft.com/office/powerpoint/2010/main" val="244494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Types of Assessments</a:t>
            </a:r>
            <a:endParaRPr lang="en-US" dirty="0"/>
          </a:p>
        </p:txBody>
      </p:sp>
      <p:sp>
        <p:nvSpPr>
          <p:cNvPr id="3" name="Content Placeholder 2"/>
          <p:cNvSpPr>
            <a:spLocks noGrp="1"/>
          </p:cNvSpPr>
          <p:nvPr>
            <p:ph idx="1"/>
          </p:nvPr>
        </p:nvSpPr>
        <p:spPr/>
        <p:txBody>
          <a:bodyPr>
            <a:normAutofit lnSpcReduction="10000"/>
          </a:bodyPr>
          <a:lstStyle/>
          <a:p>
            <a:pPr marL="457200" indent="-457200">
              <a:lnSpc>
                <a:spcPct val="120000"/>
              </a:lnSpc>
              <a:spcBef>
                <a:spcPts val="0"/>
              </a:spcBef>
              <a:buFont typeface="Arial" panose="020B0604020202020204" pitchFamily="34" charset="0"/>
              <a:buChar char="•"/>
            </a:pPr>
            <a:r>
              <a:rPr lang="en-US" dirty="0">
                <a:solidFill>
                  <a:schemeClr val="tx1"/>
                </a:solidFill>
              </a:rPr>
              <a:t>There are different types of </a:t>
            </a:r>
            <a:r>
              <a:rPr lang="en-US" dirty="0" smtClean="0">
                <a:solidFill>
                  <a:schemeClr val="tx1"/>
                </a:solidFill>
              </a:rPr>
              <a:t>assessments</a:t>
            </a:r>
            <a:endParaRPr lang="en-US" dirty="0">
              <a:solidFill>
                <a:schemeClr val="tx1"/>
              </a:solidFill>
            </a:endParaRPr>
          </a:p>
          <a:p>
            <a:pPr lvl="2">
              <a:lnSpc>
                <a:spcPct val="120000"/>
              </a:lnSpc>
              <a:spcBef>
                <a:spcPts val="0"/>
              </a:spcBef>
              <a:buFont typeface="Wingdings" pitchFamily="2" charset="2"/>
              <a:buChar char="§"/>
            </a:pPr>
            <a:r>
              <a:rPr lang="en-US" dirty="0" smtClean="0">
                <a:solidFill>
                  <a:schemeClr val="tx1"/>
                </a:solidFill>
              </a:rPr>
              <a:t>Program</a:t>
            </a:r>
          </a:p>
          <a:p>
            <a:pPr lvl="2">
              <a:lnSpc>
                <a:spcPct val="120000"/>
              </a:lnSpc>
              <a:spcBef>
                <a:spcPts val="0"/>
              </a:spcBef>
              <a:buFont typeface="Wingdings" pitchFamily="2" charset="2"/>
              <a:buChar char="§"/>
            </a:pPr>
            <a:r>
              <a:rPr lang="en-US" dirty="0" smtClean="0">
                <a:solidFill>
                  <a:schemeClr val="tx1"/>
                </a:solidFill>
              </a:rPr>
              <a:t>Staff/personnel</a:t>
            </a:r>
            <a:endParaRPr lang="en-US" dirty="0">
              <a:solidFill>
                <a:schemeClr val="tx1"/>
              </a:solidFill>
            </a:endParaRPr>
          </a:p>
          <a:p>
            <a:pPr lvl="2">
              <a:lnSpc>
                <a:spcPct val="120000"/>
              </a:lnSpc>
              <a:spcBef>
                <a:spcPts val="0"/>
              </a:spcBef>
              <a:buFont typeface="Wingdings" pitchFamily="2" charset="2"/>
              <a:buChar char="§"/>
            </a:pPr>
            <a:r>
              <a:rPr lang="en-US" dirty="0">
                <a:solidFill>
                  <a:schemeClr val="tx1"/>
                </a:solidFill>
              </a:rPr>
              <a:t>Family</a:t>
            </a:r>
          </a:p>
          <a:p>
            <a:pPr lvl="2">
              <a:lnSpc>
                <a:spcPct val="120000"/>
              </a:lnSpc>
              <a:spcBef>
                <a:spcPts val="0"/>
              </a:spcBef>
              <a:buFont typeface="Wingdings" pitchFamily="2" charset="2"/>
              <a:buChar char="§"/>
            </a:pPr>
            <a:r>
              <a:rPr lang="en-US" dirty="0" smtClean="0">
                <a:solidFill>
                  <a:schemeClr val="tx1"/>
                </a:solidFill>
              </a:rPr>
              <a:t>Children’s learning and development</a:t>
            </a:r>
          </a:p>
          <a:p>
            <a:pPr lvl="2">
              <a:lnSpc>
                <a:spcPct val="120000"/>
              </a:lnSpc>
              <a:spcBef>
                <a:spcPts val="0"/>
              </a:spcBef>
              <a:buFont typeface="Wingdings" pitchFamily="2" charset="2"/>
              <a:buChar char="§"/>
            </a:pPr>
            <a:endParaRPr lang="en-US" dirty="0">
              <a:solidFill>
                <a:schemeClr val="tx1"/>
              </a:solidFill>
            </a:endParaRPr>
          </a:p>
          <a:p>
            <a:pPr marL="457200" indent="-457200">
              <a:lnSpc>
                <a:spcPct val="120000"/>
              </a:lnSpc>
              <a:spcBef>
                <a:spcPts val="0"/>
              </a:spcBef>
              <a:buFont typeface="Arial" panose="020B0604020202020204" pitchFamily="34" charset="0"/>
              <a:buChar char="•"/>
            </a:pPr>
            <a:r>
              <a:rPr lang="en-US" dirty="0" smtClean="0">
                <a:solidFill>
                  <a:schemeClr val="tx1"/>
                </a:solidFill>
              </a:rPr>
              <a:t>There are a variety </a:t>
            </a:r>
            <a:r>
              <a:rPr lang="en-US" dirty="0">
                <a:solidFill>
                  <a:schemeClr val="tx1"/>
                </a:solidFill>
              </a:rPr>
              <a:t>of ways to assess children’s learning and development and collect assessment </a:t>
            </a:r>
            <a:r>
              <a:rPr lang="en-US" dirty="0" smtClean="0">
                <a:solidFill>
                  <a:schemeClr val="tx1"/>
                </a:solidFill>
              </a:rPr>
              <a:t>information.</a:t>
            </a:r>
            <a:endParaRPr lang="en-US" dirty="0">
              <a:solidFill>
                <a:schemeClr val="tx1"/>
              </a:solidFill>
            </a:endParaRPr>
          </a:p>
          <a:p>
            <a:pPr marL="457200" lvl="1" indent="0">
              <a:buNone/>
            </a:pPr>
            <a:endParaRPr lang="en-US" dirty="0"/>
          </a:p>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15</a:t>
            </a:fld>
            <a:endParaRPr lang="en-US" dirty="0">
              <a:solidFill>
                <a:srgbClr val="000000"/>
              </a:solidFill>
            </a:endParaRPr>
          </a:p>
        </p:txBody>
      </p:sp>
    </p:spTree>
    <p:extLst>
      <p:ext uri="{BB962C8B-B14F-4D97-AF65-F5344CB8AC3E}">
        <p14:creationId xmlns:p14="http://schemas.microsoft.com/office/powerpoint/2010/main" val="360131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Assessment</a:t>
            </a:r>
            <a:endParaRPr lang="en-US" dirty="0"/>
          </a:p>
        </p:txBody>
      </p:sp>
      <p:sp>
        <p:nvSpPr>
          <p:cNvPr id="3" name="Content Placeholder 2"/>
          <p:cNvSpPr>
            <a:spLocks noGrp="1"/>
          </p:cNvSpPr>
          <p:nvPr>
            <p:ph idx="1"/>
          </p:nvPr>
        </p:nvSpPr>
        <p:spPr/>
        <p:txBody>
          <a:bodyPr/>
          <a:lstStyle/>
          <a:p>
            <a:pPr marL="457200" indent="-457200">
              <a:spcAft>
                <a:spcPts val="1200"/>
              </a:spcAft>
              <a:buFont typeface="Arial" panose="020B0604020202020204" pitchFamily="34" charset="0"/>
              <a:buChar char="•"/>
            </a:pPr>
            <a:r>
              <a:rPr lang="en-US" dirty="0"/>
              <a:t>Formal and Informal/Natural/Authentic</a:t>
            </a:r>
          </a:p>
          <a:p>
            <a:pPr marL="457200" indent="-457200">
              <a:spcAft>
                <a:spcPts val="1200"/>
              </a:spcAft>
              <a:buFont typeface="Arial" panose="020B0604020202020204" pitchFamily="34" charset="0"/>
              <a:buChar char="•"/>
            </a:pPr>
            <a:r>
              <a:rPr lang="en-US" dirty="0"/>
              <a:t>Formal Assessments broken down into:</a:t>
            </a:r>
          </a:p>
          <a:p>
            <a:pPr lvl="2">
              <a:spcAft>
                <a:spcPts val="1200"/>
              </a:spcAft>
              <a:buFont typeface="Wingdings" pitchFamily="2" charset="2"/>
              <a:buChar char="§"/>
            </a:pPr>
            <a:r>
              <a:rPr lang="en-US" sz="2000" dirty="0"/>
              <a:t>Norm-referenced</a:t>
            </a:r>
          </a:p>
          <a:p>
            <a:pPr lvl="2">
              <a:spcAft>
                <a:spcPts val="1200"/>
              </a:spcAft>
              <a:buFont typeface="Wingdings" pitchFamily="2" charset="2"/>
              <a:buChar char="§"/>
            </a:pPr>
            <a:r>
              <a:rPr lang="en-US" sz="2000" dirty="0"/>
              <a:t>Criterion-based</a:t>
            </a:r>
          </a:p>
          <a:p>
            <a:pPr lvl="2">
              <a:spcAft>
                <a:spcPts val="1200"/>
              </a:spcAft>
              <a:buFont typeface="Wingdings" pitchFamily="2" charset="2"/>
              <a:buChar char="§"/>
            </a:pPr>
            <a:r>
              <a:rPr lang="en-US" sz="2000" dirty="0"/>
              <a:t>Curriculum-based</a:t>
            </a:r>
          </a:p>
          <a:p>
            <a:endParaRPr lang="en-US" dirty="0" smtClean="0"/>
          </a:p>
        </p:txBody>
      </p:sp>
      <p:pic>
        <p:nvPicPr>
          <p:cNvPr id="1026" name="Picture 2" descr="C:\Users\glaseng\AppData\Local\Microsoft\Windows\Temporary Internet Files\Content.IE5\DHWGCOFL\MC900434929[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6219" y="3342736"/>
            <a:ext cx="1828572" cy="1828572"/>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16</a:t>
            </a:fld>
            <a:endParaRPr lang="en-US" dirty="0">
              <a:solidFill>
                <a:srgbClr val="000000"/>
              </a:solidFill>
            </a:endParaRPr>
          </a:p>
        </p:txBody>
      </p:sp>
    </p:spTree>
    <p:extLst>
      <p:ext uri="{BB962C8B-B14F-4D97-AF65-F5344CB8AC3E}">
        <p14:creationId xmlns:p14="http://schemas.microsoft.com/office/powerpoint/2010/main" val="306838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102" y="427038"/>
            <a:ext cx="10299940" cy="854242"/>
          </a:xfrm>
        </p:spPr>
        <p:txBody>
          <a:bodyPr>
            <a:normAutofit/>
          </a:bodyPr>
          <a:lstStyle/>
          <a:p>
            <a:r>
              <a:rPr lang="en-US" dirty="0" smtClean="0"/>
              <a:t>Who Conducts Child Assessments?</a:t>
            </a:r>
            <a:endParaRPr lang="en-US" dirty="0"/>
          </a:p>
        </p:txBody>
      </p:sp>
      <p:sp>
        <p:nvSpPr>
          <p:cNvPr id="3" name="Content Placeholder 2"/>
          <p:cNvSpPr>
            <a:spLocks noGrp="1"/>
          </p:cNvSpPr>
          <p:nvPr>
            <p:ph sz="half" idx="1"/>
          </p:nvPr>
        </p:nvSpPr>
        <p:spPr>
          <a:xfrm>
            <a:off x="974785" y="1600201"/>
            <a:ext cx="6035615" cy="4525963"/>
          </a:xfrm>
        </p:spPr>
        <p:txBody>
          <a:bodyPr/>
          <a:lstStyle/>
          <a:p>
            <a:endParaRPr lang="en-US" dirty="0" smtClean="0"/>
          </a:p>
          <a:p>
            <a:endParaRPr lang="en-US" dirty="0"/>
          </a:p>
          <a:p>
            <a:pPr marL="342900" indent="-342900">
              <a:spcAft>
                <a:spcPts val="1200"/>
              </a:spcAft>
              <a:buFont typeface="Arial" panose="020B0604020202020204" pitchFamily="34" charset="0"/>
              <a:buChar char="•"/>
            </a:pPr>
            <a:r>
              <a:rPr lang="en-US" sz="2400" dirty="0"/>
              <a:t>Depends on the </a:t>
            </a:r>
            <a:r>
              <a:rPr lang="en-US" sz="2400" dirty="0" smtClean="0"/>
              <a:t>assessments</a:t>
            </a:r>
            <a:endParaRPr lang="en-US" sz="2400" dirty="0"/>
          </a:p>
          <a:p>
            <a:pPr marL="342900" indent="-342900">
              <a:spcAft>
                <a:spcPts val="1200"/>
              </a:spcAft>
              <a:buFont typeface="Arial" panose="020B0604020202020204" pitchFamily="34" charset="0"/>
              <a:buChar char="•"/>
            </a:pPr>
            <a:r>
              <a:rPr lang="en-US" sz="2400" dirty="0"/>
              <a:t>May be </a:t>
            </a:r>
            <a:r>
              <a:rPr lang="en-US" sz="2400" dirty="0" smtClean="0"/>
              <a:t>providers, </a:t>
            </a:r>
            <a:r>
              <a:rPr lang="en-US" sz="2400" dirty="0"/>
              <a:t>parents, </a:t>
            </a:r>
            <a:r>
              <a:rPr lang="en-US" sz="2400" dirty="0" smtClean="0"/>
              <a:t>or others</a:t>
            </a:r>
            <a:endParaRPr lang="en-US" sz="2400" dirty="0"/>
          </a:p>
        </p:txBody>
      </p:sp>
      <p:sp>
        <p:nvSpPr>
          <p:cNvPr id="4" name="Content Placeholder 3"/>
          <p:cNvSpPr>
            <a:spLocks noGrp="1"/>
          </p:cNvSpPr>
          <p:nvPr>
            <p:ph sz="half" idx="2"/>
          </p:nvPr>
        </p:nvSpPr>
        <p:spPr>
          <a:xfrm>
            <a:off x="7086600" y="1600201"/>
            <a:ext cx="3124200" cy="4525963"/>
          </a:xfrm>
        </p:spPr>
        <p:txBody>
          <a:bodyPr/>
          <a:lstStyle/>
          <a:p>
            <a:endParaRPr lang="en-US" dirty="0"/>
          </a:p>
        </p:txBody>
      </p:sp>
      <p:pic>
        <p:nvPicPr>
          <p:cNvPr id="3076" name="Picture 4" descr="C:\Users\glaseng\AppData\Local\Microsoft\Windows\Temporary Internet Files\Content.IE5\DHWGCOFL\MP90041177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8277" y="2279287"/>
            <a:ext cx="1778124" cy="2673714"/>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4294967295"/>
          </p:nvPr>
        </p:nvSpPr>
        <p:spPr/>
        <p:txBody>
          <a:bodyPr/>
          <a:lstStyle/>
          <a:p>
            <a:endParaRPr lang="en-US" sz="1000" dirty="0"/>
          </a:p>
        </p:txBody>
      </p:sp>
      <p:sp>
        <p:nvSpPr>
          <p:cNvPr id="6" name="Slide Number Placeholder 5"/>
          <p:cNvSpPr>
            <a:spLocks noGrp="1"/>
          </p:cNvSpPr>
          <p:nvPr>
            <p:ph type="sldNum" sz="quarter" idx="4294967295"/>
          </p:nvPr>
        </p:nvSpPr>
        <p:spPr/>
        <p:txBody>
          <a:bodyPr/>
          <a:lstStyle/>
          <a:p>
            <a:fld id="{3960DE23-4755-46A2-8D9A-B1C84E01371F}" type="slidenum">
              <a:rPr lang="en-US" smtClean="0">
                <a:solidFill>
                  <a:srgbClr val="000000"/>
                </a:solidFill>
              </a:rPr>
              <a:t>17</a:t>
            </a:fld>
            <a:endParaRPr lang="en-US" dirty="0">
              <a:solidFill>
                <a:srgbClr val="000000"/>
              </a:solidFill>
            </a:endParaRPr>
          </a:p>
        </p:txBody>
      </p:sp>
    </p:spTree>
    <p:extLst>
      <p:ext uri="{BB962C8B-B14F-4D97-AF65-F5344CB8AC3E}">
        <p14:creationId xmlns:p14="http://schemas.microsoft.com/office/powerpoint/2010/main" val="377491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Programs Conduct Child Assessments ?</a:t>
            </a:r>
            <a:endParaRPr lang="en-US" sz="3100" dirty="0"/>
          </a:p>
        </p:txBody>
      </p:sp>
      <p:sp>
        <p:nvSpPr>
          <p:cNvPr id="3" name="Content Placeholder 2"/>
          <p:cNvSpPr>
            <a:spLocks noGrp="1"/>
          </p:cNvSpPr>
          <p:nvPr>
            <p:ph idx="1"/>
          </p:nvPr>
        </p:nvSpPr>
        <p:spPr>
          <a:xfrm>
            <a:off x="838200" y="1825625"/>
            <a:ext cx="10712570" cy="4203996"/>
          </a:xfrm>
        </p:spPr>
        <p:txBody>
          <a:bodyPr>
            <a:normAutofit lnSpcReduction="10000"/>
          </a:bodyPr>
          <a:lstStyle/>
          <a:p>
            <a:pPr marL="457200" indent="-457200">
              <a:lnSpc>
                <a:spcPct val="120000"/>
              </a:lnSpc>
              <a:spcBef>
                <a:spcPts val="0"/>
              </a:spcBef>
              <a:buFont typeface="Arial" panose="020B0604020202020204" pitchFamily="34" charset="0"/>
              <a:buChar char="•"/>
            </a:pPr>
            <a:r>
              <a:rPr lang="en-US" dirty="0">
                <a:solidFill>
                  <a:schemeClr val="tx1"/>
                </a:solidFill>
              </a:rPr>
              <a:t>Assessments are conducted to</a:t>
            </a:r>
            <a:r>
              <a:rPr lang="en-US" dirty="0" smtClean="0">
                <a:solidFill>
                  <a:schemeClr val="tx1"/>
                </a:solidFill>
              </a:rPr>
              <a:t>:</a:t>
            </a:r>
          </a:p>
          <a:p>
            <a:pPr lvl="2">
              <a:lnSpc>
                <a:spcPct val="120000"/>
              </a:lnSpc>
              <a:spcBef>
                <a:spcPts val="0"/>
              </a:spcBef>
              <a:buFont typeface="Wingdings" pitchFamily="2" charset="2"/>
              <a:buChar char="§"/>
            </a:pPr>
            <a:r>
              <a:rPr lang="en-US" dirty="0">
                <a:solidFill>
                  <a:schemeClr val="tx1"/>
                </a:solidFill>
              </a:rPr>
              <a:t>Find out what children are interested </a:t>
            </a:r>
            <a:r>
              <a:rPr lang="en-US" dirty="0" smtClean="0">
                <a:solidFill>
                  <a:schemeClr val="tx1"/>
                </a:solidFill>
              </a:rPr>
              <a:t>in</a:t>
            </a:r>
          </a:p>
          <a:p>
            <a:pPr lvl="2">
              <a:lnSpc>
                <a:spcPct val="120000"/>
              </a:lnSpc>
              <a:spcBef>
                <a:spcPts val="0"/>
              </a:spcBef>
              <a:buFont typeface="Wingdings" pitchFamily="2" charset="2"/>
              <a:buChar char="§"/>
            </a:pPr>
            <a:r>
              <a:rPr lang="en-US" dirty="0">
                <a:solidFill>
                  <a:schemeClr val="tx1"/>
                </a:solidFill>
              </a:rPr>
              <a:t>Find out children’s strengths and areas of </a:t>
            </a:r>
            <a:r>
              <a:rPr lang="en-US" dirty="0" smtClean="0">
                <a:solidFill>
                  <a:schemeClr val="tx1"/>
                </a:solidFill>
              </a:rPr>
              <a:t>difficulty</a:t>
            </a:r>
          </a:p>
          <a:p>
            <a:pPr lvl="2">
              <a:lnSpc>
                <a:spcPct val="120000"/>
              </a:lnSpc>
              <a:spcBef>
                <a:spcPts val="0"/>
              </a:spcBef>
              <a:buFont typeface="Wingdings" pitchFamily="2" charset="2"/>
              <a:buChar char="§"/>
            </a:pPr>
            <a:r>
              <a:rPr lang="en-US" dirty="0">
                <a:solidFill>
                  <a:schemeClr val="tx1"/>
                </a:solidFill>
              </a:rPr>
              <a:t>Make informed decisions about </a:t>
            </a:r>
            <a:r>
              <a:rPr lang="en-US" dirty="0" smtClean="0">
                <a:solidFill>
                  <a:schemeClr val="tx1"/>
                </a:solidFill>
              </a:rPr>
              <a:t>interventions</a:t>
            </a:r>
          </a:p>
          <a:p>
            <a:pPr lvl="2">
              <a:lnSpc>
                <a:spcPct val="120000"/>
              </a:lnSpc>
              <a:spcBef>
                <a:spcPts val="0"/>
              </a:spcBef>
              <a:buFont typeface="Wingdings" pitchFamily="2" charset="2"/>
              <a:buChar char="§"/>
            </a:pPr>
            <a:r>
              <a:rPr lang="en-US" dirty="0">
                <a:solidFill>
                  <a:schemeClr val="tx1"/>
                </a:solidFill>
              </a:rPr>
              <a:t>Find common </a:t>
            </a:r>
            <a:r>
              <a:rPr lang="en-US" dirty="0" smtClean="0">
                <a:solidFill>
                  <a:schemeClr val="tx1"/>
                </a:solidFill>
              </a:rPr>
              <a:t>needs</a:t>
            </a:r>
          </a:p>
          <a:p>
            <a:pPr lvl="2">
              <a:lnSpc>
                <a:spcPct val="120000"/>
              </a:lnSpc>
              <a:spcBef>
                <a:spcPts val="0"/>
              </a:spcBef>
              <a:buFont typeface="Wingdings" pitchFamily="2" charset="2"/>
              <a:buChar char="§"/>
            </a:pPr>
            <a:r>
              <a:rPr lang="en-US" dirty="0">
                <a:solidFill>
                  <a:schemeClr val="tx1"/>
                </a:solidFill>
              </a:rPr>
              <a:t>Discover how children change over </a:t>
            </a:r>
            <a:r>
              <a:rPr lang="en-US" dirty="0" smtClean="0">
                <a:solidFill>
                  <a:schemeClr val="tx1"/>
                </a:solidFill>
              </a:rPr>
              <a:t>time</a:t>
            </a:r>
          </a:p>
          <a:p>
            <a:pPr lvl="2">
              <a:lnSpc>
                <a:spcPct val="120000"/>
              </a:lnSpc>
              <a:spcBef>
                <a:spcPts val="0"/>
              </a:spcBef>
              <a:buFont typeface="Wingdings" pitchFamily="2" charset="2"/>
              <a:buChar char="§"/>
            </a:pPr>
            <a:r>
              <a:rPr lang="en-US" dirty="0">
                <a:solidFill>
                  <a:schemeClr val="tx1"/>
                </a:solidFill>
              </a:rPr>
              <a:t>Learn what children know in particular </a:t>
            </a:r>
            <a:r>
              <a:rPr lang="en-US" dirty="0" smtClean="0">
                <a:solidFill>
                  <a:schemeClr val="tx1"/>
                </a:solidFill>
              </a:rPr>
              <a:t>areas</a:t>
            </a:r>
          </a:p>
          <a:p>
            <a:pPr lvl="2">
              <a:lnSpc>
                <a:spcPct val="120000"/>
              </a:lnSpc>
              <a:spcBef>
                <a:spcPts val="0"/>
              </a:spcBef>
              <a:buFont typeface="Wingdings" pitchFamily="2" charset="2"/>
              <a:buChar char="§"/>
            </a:pPr>
            <a:r>
              <a:rPr lang="en-US" dirty="0">
                <a:solidFill>
                  <a:schemeClr val="tx1"/>
                </a:solidFill>
              </a:rPr>
              <a:t>Link with instruction – making sure instruction is responsive and appropriate, matching what children can and cannot </a:t>
            </a:r>
            <a:r>
              <a:rPr lang="en-US" dirty="0" smtClean="0">
                <a:solidFill>
                  <a:schemeClr val="tx1"/>
                </a:solidFill>
              </a:rPr>
              <a:t>do</a:t>
            </a:r>
          </a:p>
          <a:p>
            <a:pPr lvl="2">
              <a:lnSpc>
                <a:spcPct val="120000"/>
              </a:lnSpc>
              <a:spcBef>
                <a:spcPts val="0"/>
              </a:spcBef>
              <a:buFont typeface="Wingdings" pitchFamily="2" charset="2"/>
              <a:buChar char="§"/>
            </a:pPr>
            <a:r>
              <a:rPr lang="en-US" dirty="0">
                <a:solidFill>
                  <a:schemeClr val="tx1"/>
                </a:solidFill>
              </a:rPr>
              <a:t>Serve as a basis to report to </a:t>
            </a:r>
            <a:r>
              <a:rPr lang="en-US" dirty="0" smtClean="0">
                <a:solidFill>
                  <a:schemeClr val="tx1"/>
                </a:solidFill>
              </a:rPr>
              <a:t>parents</a:t>
            </a:r>
            <a:endParaRPr lang="en-US" dirty="0">
              <a:solidFill>
                <a:schemeClr val="tx1"/>
              </a:solidFill>
            </a:endParaRPr>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18</a:t>
            </a:fld>
            <a:endParaRPr lang="en-US" dirty="0">
              <a:solidFill>
                <a:srgbClr val="000000"/>
              </a:solidFill>
            </a:endParaRPr>
          </a:p>
        </p:txBody>
      </p:sp>
    </p:spTree>
    <p:extLst>
      <p:ext uri="{BB962C8B-B14F-4D97-AF65-F5344CB8AC3E}">
        <p14:creationId xmlns:p14="http://schemas.microsoft.com/office/powerpoint/2010/main" val="399430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Child Assessment Fits with Spark</a:t>
            </a:r>
            <a:endParaRPr lang="en-US" dirty="0"/>
          </a:p>
        </p:txBody>
      </p:sp>
      <p:sp>
        <p:nvSpPr>
          <p:cNvPr id="3" name="Content Placeholder 2"/>
          <p:cNvSpPr>
            <a:spLocks noGrp="1"/>
          </p:cNvSpPr>
          <p:nvPr>
            <p:ph sz="half" idx="1"/>
          </p:nvPr>
        </p:nvSpPr>
        <p:spPr>
          <a:xfrm>
            <a:off x="1000663" y="1600201"/>
            <a:ext cx="6702725" cy="4525963"/>
          </a:xfrm>
        </p:spPr>
        <p:txBody>
          <a:bodyPr>
            <a:normAutofit/>
          </a:bodyPr>
          <a:lstStyle/>
          <a:p>
            <a:pPr>
              <a:spcAft>
                <a:spcPts val="1200"/>
              </a:spcAft>
            </a:pPr>
            <a:endParaRPr lang="en-US" sz="1200" dirty="0"/>
          </a:p>
          <a:p>
            <a:pPr marL="342900" indent="-342900">
              <a:spcAft>
                <a:spcPts val="1200"/>
              </a:spcAft>
              <a:buFont typeface="Arial" panose="020B0604020202020204" pitchFamily="34" charset="0"/>
              <a:buChar char="•"/>
            </a:pPr>
            <a:r>
              <a:rPr lang="en-US" sz="2400" dirty="0"/>
              <a:t>Addressed in </a:t>
            </a:r>
            <a:r>
              <a:rPr lang="en-US" sz="2400" u="sng" dirty="0"/>
              <a:t>LD9 – 4 Star</a:t>
            </a:r>
          </a:p>
          <a:p>
            <a:pPr lvl="2">
              <a:spcAft>
                <a:spcPts val="1200"/>
              </a:spcAft>
              <a:buFont typeface="Wingdings" pitchFamily="2" charset="2"/>
              <a:buChar char="§"/>
            </a:pPr>
            <a:r>
              <a:rPr lang="en-US" sz="1800" i="1" dirty="0"/>
              <a:t>The program conducts assessment of learning and development for each child at least two times during the year and plans learning activities based on assessment information.</a:t>
            </a:r>
          </a:p>
          <a:p>
            <a:endParaRPr lang="en-US" dirty="0"/>
          </a:p>
        </p:txBody>
      </p:sp>
      <p:pic>
        <p:nvPicPr>
          <p:cNvPr id="1026" name="Picture 2" descr="I:\Train\graphics\Shutterstock\shutterstock_51806641.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8425132" y="2651185"/>
            <a:ext cx="2362200" cy="177165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19</a:t>
            </a:fld>
            <a:endParaRPr lang="en-US" dirty="0">
              <a:solidFill>
                <a:srgbClr val="000000"/>
              </a:solidFill>
            </a:endParaRPr>
          </a:p>
        </p:txBody>
      </p:sp>
    </p:spTree>
    <p:extLst>
      <p:ext uri="{BB962C8B-B14F-4D97-AF65-F5344CB8AC3E}">
        <p14:creationId xmlns:p14="http://schemas.microsoft.com/office/powerpoint/2010/main" val="4675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When Child Assessments</a:t>
            </a:r>
            <a:br>
              <a:rPr lang="en-US" dirty="0" smtClean="0"/>
            </a:br>
            <a:r>
              <a:rPr lang="en-US" dirty="0" smtClean="0"/>
              <a:t>are Done</a:t>
            </a:r>
            <a:endParaRPr lang="en-US" dirty="0"/>
          </a:p>
        </p:txBody>
      </p:sp>
      <p:sp>
        <p:nvSpPr>
          <p:cNvPr id="3" name="Content Placeholder 2"/>
          <p:cNvSpPr>
            <a:spLocks noGrp="1"/>
          </p:cNvSpPr>
          <p:nvPr>
            <p:ph idx="1"/>
          </p:nvPr>
        </p:nvSpPr>
        <p:spPr>
          <a:xfrm>
            <a:off x="838199" y="1825625"/>
            <a:ext cx="10772955" cy="4203996"/>
          </a:xfrm>
        </p:spPr>
        <p:txBody>
          <a:bodyPr/>
          <a:lstStyle/>
          <a:p>
            <a:pPr marL="457200" indent="-457200">
              <a:spcAft>
                <a:spcPts val="1200"/>
              </a:spcAft>
              <a:buFont typeface="Arial" panose="020B0604020202020204" pitchFamily="34" charset="0"/>
              <a:buChar char="•"/>
            </a:pPr>
            <a:r>
              <a:rPr lang="en-US" dirty="0" smtClean="0">
                <a:solidFill>
                  <a:schemeClr val="tx1"/>
                </a:solidFill>
              </a:rPr>
              <a:t>At least 2 times during year</a:t>
            </a:r>
          </a:p>
          <a:p>
            <a:pPr lvl="2">
              <a:spcAft>
                <a:spcPts val="1200"/>
              </a:spcAft>
              <a:buFont typeface="Wingdings" pitchFamily="2" charset="2"/>
              <a:buChar char="§"/>
            </a:pPr>
            <a:r>
              <a:rPr lang="en-US" dirty="0" smtClean="0">
                <a:solidFill>
                  <a:schemeClr val="tx1"/>
                </a:solidFill>
              </a:rPr>
              <a:t>Early in year</a:t>
            </a:r>
          </a:p>
          <a:p>
            <a:pPr lvl="2">
              <a:spcAft>
                <a:spcPts val="1200"/>
              </a:spcAft>
              <a:buFont typeface="Wingdings" pitchFamily="2" charset="2"/>
              <a:buChar char="§"/>
            </a:pPr>
            <a:r>
              <a:rPr lang="en-US" dirty="0" smtClean="0">
                <a:solidFill>
                  <a:schemeClr val="tx1"/>
                </a:solidFill>
              </a:rPr>
              <a:t>Later in year</a:t>
            </a:r>
          </a:p>
          <a:p>
            <a:pPr marL="457200" indent="-457200">
              <a:spcAft>
                <a:spcPts val="1200"/>
              </a:spcAft>
              <a:buFont typeface="Arial" panose="020B0604020202020204" pitchFamily="34" charset="0"/>
              <a:buChar char="•"/>
            </a:pPr>
            <a:r>
              <a:rPr lang="en-US" dirty="0" smtClean="0">
                <a:solidFill>
                  <a:schemeClr val="tx1"/>
                </a:solidFill>
              </a:rPr>
              <a:t>Spark specifies </a:t>
            </a:r>
            <a:r>
              <a:rPr lang="en-US" dirty="0">
                <a:solidFill>
                  <a:schemeClr val="tx1"/>
                </a:solidFill>
              </a:rPr>
              <a:t>that assessments be conducted at </a:t>
            </a:r>
            <a:r>
              <a:rPr lang="en-US" u="sng" dirty="0">
                <a:solidFill>
                  <a:schemeClr val="tx1"/>
                </a:solidFill>
              </a:rPr>
              <a:t>least two times </a:t>
            </a:r>
            <a:r>
              <a:rPr lang="en-US" dirty="0">
                <a:solidFill>
                  <a:schemeClr val="tx1"/>
                </a:solidFill>
              </a:rPr>
              <a:t>during the year. </a:t>
            </a:r>
            <a:r>
              <a:rPr lang="en-US" dirty="0" smtClean="0">
                <a:solidFill>
                  <a:schemeClr val="tx1"/>
                </a:solidFill>
              </a:rPr>
              <a:t>Some assessments </a:t>
            </a:r>
            <a:r>
              <a:rPr lang="en-US" dirty="0">
                <a:solidFill>
                  <a:schemeClr val="tx1"/>
                </a:solidFill>
              </a:rPr>
              <a:t>are designed to be done quarterly.</a:t>
            </a:r>
          </a:p>
          <a:p>
            <a:endParaRPr lang="en-US" dirty="0"/>
          </a:p>
        </p:txBody>
      </p:sp>
      <p:pic>
        <p:nvPicPr>
          <p:cNvPr id="2054" name="Picture 6" descr="C:\Users\glaseng\AppData\Local\Microsoft\Windows\Temporary Internet Files\Content.IE5\4248NPVJ\MC90021204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1828801"/>
            <a:ext cx="1598176" cy="135236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20</a:t>
            </a:fld>
            <a:endParaRPr lang="en-US" dirty="0">
              <a:solidFill>
                <a:srgbClr val="000000"/>
              </a:solidFill>
            </a:endParaRPr>
          </a:p>
        </p:txBody>
      </p:sp>
    </p:spTree>
    <p:extLst>
      <p:ext uri="{BB962C8B-B14F-4D97-AF65-F5344CB8AC3E}">
        <p14:creationId xmlns:p14="http://schemas.microsoft.com/office/powerpoint/2010/main" val="254788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Early Childhood Assessments and Spark</a:t>
            </a:r>
            <a:endParaRPr lang="en-US" sz="2700" dirty="0"/>
          </a:p>
        </p:txBody>
      </p:sp>
      <p:sp>
        <p:nvSpPr>
          <p:cNvPr id="3" name="Content Placeholder 2"/>
          <p:cNvSpPr>
            <a:spLocks noGrp="1"/>
          </p:cNvSpPr>
          <p:nvPr>
            <p:ph idx="1"/>
          </p:nvPr>
        </p:nvSpPr>
        <p:spPr/>
        <p:txBody>
          <a:bodyPr>
            <a:normAutofit fontScale="85000" lnSpcReduction="20000"/>
          </a:bodyPr>
          <a:lstStyle/>
          <a:p>
            <a:pPr marL="457200" indent="-457200">
              <a:lnSpc>
                <a:spcPct val="120000"/>
              </a:lnSpc>
              <a:spcBef>
                <a:spcPts val="0"/>
              </a:spcBef>
              <a:buFont typeface="Arial" panose="020B0604020202020204" pitchFamily="34" charset="0"/>
              <a:buChar char="•"/>
            </a:pPr>
            <a:r>
              <a:rPr lang="en-US" dirty="0" smtClean="0">
                <a:solidFill>
                  <a:schemeClr val="tx1"/>
                </a:solidFill>
              </a:rPr>
              <a:t>Spark’s </a:t>
            </a:r>
            <a:r>
              <a:rPr lang="en-US" dirty="0">
                <a:solidFill>
                  <a:schemeClr val="tx1"/>
                </a:solidFill>
              </a:rPr>
              <a:t>Portfolio identifies two </a:t>
            </a:r>
            <a:r>
              <a:rPr lang="en-US" b="1" dirty="0" smtClean="0">
                <a:solidFill>
                  <a:schemeClr val="tx1"/>
                </a:solidFill>
              </a:rPr>
              <a:t>pre-approved</a:t>
            </a:r>
            <a:r>
              <a:rPr lang="en-US" dirty="0" smtClean="0">
                <a:solidFill>
                  <a:schemeClr val="tx1"/>
                </a:solidFill>
              </a:rPr>
              <a:t> assessments.</a:t>
            </a:r>
          </a:p>
          <a:p>
            <a:pPr lvl="2">
              <a:lnSpc>
                <a:spcPct val="120000"/>
              </a:lnSpc>
              <a:spcBef>
                <a:spcPts val="0"/>
              </a:spcBef>
              <a:buFont typeface="Wingdings" pitchFamily="2" charset="2"/>
              <a:buChar char="§"/>
            </a:pPr>
            <a:endParaRPr lang="en-US" dirty="0" smtClean="0">
              <a:solidFill>
                <a:schemeClr val="tx1"/>
              </a:solidFill>
            </a:endParaRPr>
          </a:p>
          <a:p>
            <a:pPr lvl="2">
              <a:lnSpc>
                <a:spcPct val="120000"/>
              </a:lnSpc>
              <a:spcBef>
                <a:spcPts val="0"/>
              </a:spcBef>
              <a:buFont typeface="Wingdings" pitchFamily="2" charset="2"/>
              <a:buChar char="§"/>
            </a:pPr>
            <a:r>
              <a:rPr lang="en-US" dirty="0" smtClean="0">
                <a:solidFill>
                  <a:schemeClr val="tx1"/>
                </a:solidFill>
              </a:rPr>
              <a:t>Teaching </a:t>
            </a:r>
            <a:r>
              <a:rPr lang="en-US" dirty="0">
                <a:solidFill>
                  <a:schemeClr val="tx1"/>
                </a:solidFill>
              </a:rPr>
              <a:t>Strategies </a:t>
            </a:r>
            <a:r>
              <a:rPr lang="en-US" dirty="0" smtClean="0">
                <a:solidFill>
                  <a:schemeClr val="tx1"/>
                </a:solidFill>
              </a:rPr>
              <a:t>Gold</a:t>
            </a:r>
          </a:p>
          <a:p>
            <a:pPr lvl="2">
              <a:lnSpc>
                <a:spcPct val="120000"/>
              </a:lnSpc>
              <a:spcBef>
                <a:spcPts val="0"/>
              </a:spcBef>
              <a:buFont typeface="Wingdings" pitchFamily="2" charset="2"/>
              <a:buChar char="§"/>
            </a:pPr>
            <a:r>
              <a:rPr lang="en-US" dirty="0" smtClean="0">
                <a:solidFill>
                  <a:schemeClr val="tx1"/>
                </a:solidFill>
              </a:rPr>
              <a:t>Assessment, Evaluation and Programming System (AEPS) </a:t>
            </a:r>
          </a:p>
          <a:p>
            <a:pPr lvl="2">
              <a:lnSpc>
                <a:spcPct val="120000"/>
              </a:lnSpc>
              <a:spcBef>
                <a:spcPts val="0"/>
              </a:spcBef>
              <a:buFont typeface="Wingdings" pitchFamily="2" charset="2"/>
              <a:buChar char="§"/>
            </a:pPr>
            <a:r>
              <a:rPr lang="en-US" dirty="0" smtClean="0">
                <a:solidFill>
                  <a:schemeClr val="tx1"/>
                </a:solidFill>
              </a:rPr>
              <a:t>Both assessments </a:t>
            </a:r>
            <a:r>
              <a:rPr lang="en-US" dirty="0">
                <a:solidFill>
                  <a:schemeClr val="tx1"/>
                </a:solidFill>
              </a:rPr>
              <a:t>are designed for ages birth through age </a:t>
            </a:r>
            <a:r>
              <a:rPr lang="en-US" dirty="0" smtClean="0">
                <a:solidFill>
                  <a:schemeClr val="tx1"/>
                </a:solidFill>
              </a:rPr>
              <a:t>6</a:t>
            </a:r>
          </a:p>
          <a:p>
            <a:pPr>
              <a:lnSpc>
                <a:spcPct val="120000"/>
              </a:lnSpc>
              <a:spcBef>
                <a:spcPts val="0"/>
              </a:spcBef>
            </a:pPr>
            <a:endParaRPr lang="en-US" dirty="0" smtClean="0">
              <a:solidFill>
                <a:schemeClr val="tx1"/>
              </a:solidFill>
            </a:endParaRPr>
          </a:p>
          <a:p>
            <a:pPr marL="457200" indent="-457200">
              <a:lnSpc>
                <a:spcPct val="110000"/>
              </a:lnSpc>
              <a:spcBef>
                <a:spcPts val="0"/>
              </a:spcBef>
              <a:buFont typeface="Arial" panose="020B0604020202020204" pitchFamily="34" charset="0"/>
              <a:buChar char="•"/>
            </a:pPr>
            <a:r>
              <a:rPr lang="en-US" dirty="0" smtClean="0">
                <a:solidFill>
                  <a:schemeClr val="tx1"/>
                </a:solidFill>
              </a:rPr>
              <a:t>If </a:t>
            </a:r>
            <a:r>
              <a:rPr lang="en-US" dirty="0">
                <a:solidFill>
                  <a:schemeClr val="tx1"/>
                </a:solidFill>
              </a:rPr>
              <a:t>a program does not use either of these </a:t>
            </a:r>
            <a:r>
              <a:rPr lang="en-US" dirty="0" smtClean="0">
                <a:solidFill>
                  <a:schemeClr val="tx1"/>
                </a:solidFill>
              </a:rPr>
              <a:t>assessments, </a:t>
            </a:r>
            <a:r>
              <a:rPr lang="en-US" dirty="0">
                <a:solidFill>
                  <a:schemeClr val="tx1"/>
                </a:solidFill>
              </a:rPr>
              <a:t>they need to provide a written description of how their assessment aligns </a:t>
            </a:r>
            <a:r>
              <a:rPr lang="en-US" dirty="0" smtClean="0">
                <a:solidFill>
                  <a:schemeClr val="tx1"/>
                </a:solidFill>
              </a:rPr>
              <a:t>with:</a:t>
            </a:r>
          </a:p>
          <a:p>
            <a:pPr marL="457200" indent="-457200">
              <a:lnSpc>
                <a:spcPct val="110000"/>
              </a:lnSpc>
              <a:spcBef>
                <a:spcPts val="0"/>
              </a:spcBef>
              <a:buFont typeface="Arial" panose="020B0604020202020204" pitchFamily="34" charset="0"/>
              <a:buChar char="•"/>
            </a:pPr>
            <a:endParaRPr lang="en-US" dirty="0" smtClean="0">
              <a:solidFill>
                <a:schemeClr val="tx1"/>
              </a:solidFill>
            </a:endParaRPr>
          </a:p>
          <a:p>
            <a:pPr lvl="2">
              <a:lnSpc>
                <a:spcPct val="120000"/>
              </a:lnSpc>
              <a:spcBef>
                <a:spcPts val="0"/>
              </a:spcBef>
              <a:buFont typeface="Wingdings" pitchFamily="2" charset="2"/>
              <a:buChar char="§"/>
            </a:pPr>
            <a:r>
              <a:rPr lang="en-US" i="1" dirty="0" smtClean="0">
                <a:solidFill>
                  <a:schemeClr val="tx1"/>
                </a:solidFill>
              </a:rPr>
              <a:t>Head </a:t>
            </a:r>
            <a:r>
              <a:rPr lang="en-US" i="1" dirty="0">
                <a:solidFill>
                  <a:schemeClr val="tx1"/>
                </a:solidFill>
              </a:rPr>
              <a:t>Start Child Development </a:t>
            </a:r>
            <a:r>
              <a:rPr lang="en-US" i="1" dirty="0" smtClean="0">
                <a:solidFill>
                  <a:schemeClr val="tx1"/>
                </a:solidFill>
              </a:rPr>
              <a:t>and Early Childhood Framework</a:t>
            </a:r>
          </a:p>
          <a:p>
            <a:pPr lvl="2">
              <a:lnSpc>
                <a:spcPct val="120000"/>
              </a:lnSpc>
              <a:spcBef>
                <a:spcPts val="0"/>
              </a:spcBef>
              <a:buFont typeface="Wingdings" pitchFamily="2" charset="2"/>
              <a:buChar char="§"/>
            </a:pPr>
            <a:r>
              <a:rPr lang="en-US" i="1" dirty="0" smtClean="0">
                <a:solidFill>
                  <a:schemeClr val="tx1"/>
                </a:solidFill>
              </a:rPr>
              <a:t>Oregon’s </a:t>
            </a:r>
            <a:r>
              <a:rPr lang="en-US" i="1" dirty="0">
                <a:solidFill>
                  <a:schemeClr val="tx1"/>
                </a:solidFill>
              </a:rPr>
              <a:t>Early </a:t>
            </a:r>
            <a:r>
              <a:rPr lang="en-US" i="1" dirty="0" smtClean="0">
                <a:solidFill>
                  <a:schemeClr val="tx1"/>
                </a:solidFill>
              </a:rPr>
              <a:t>Childhood Foundations</a:t>
            </a:r>
            <a:endParaRPr lang="en-US" dirty="0" smtClean="0">
              <a:solidFill>
                <a:schemeClr val="tx1"/>
              </a:solidFill>
            </a:endParaRPr>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21</a:t>
            </a:fld>
            <a:endParaRPr lang="en-US" dirty="0">
              <a:solidFill>
                <a:srgbClr val="000000"/>
              </a:solidFill>
            </a:endParaRPr>
          </a:p>
        </p:txBody>
      </p:sp>
    </p:spTree>
    <p:extLst>
      <p:ext uri="{BB962C8B-B14F-4D97-AF65-F5344CB8AC3E}">
        <p14:creationId xmlns:p14="http://schemas.microsoft.com/office/powerpoint/2010/main" val="305757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Teaching Strategies Gold</a:t>
            </a:r>
            <a:endParaRPr lang="en-US" sz="2700" dirty="0"/>
          </a:p>
        </p:txBody>
      </p:sp>
      <p:sp>
        <p:nvSpPr>
          <p:cNvPr id="3" name="Content Placeholder 2"/>
          <p:cNvSpPr>
            <a:spLocks noGrp="1"/>
          </p:cNvSpPr>
          <p:nvPr>
            <p:ph sz="half" idx="1"/>
          </p:nvPr>
        </p:nvSpPr>
        <p:spPr>
          <a:xfrm>
            <a:off x="1069675" y="1600200"/>
            <a:ext cx="7919049" cy="4953000"/>
          </a:xfrm>
        </p:spPr>
        <p:txBody>
          <a:bodyPr>
            <a:normAutofit fontScale="25000" lnSpcReduction="20000"/>
          </a:bodyPr>
          <a:lstStyle/>
          <a:p>
            <a:pPr lvl="1">
              <a:lnSpc>
                <a:spcPct val="120000"/>
              </a:lnSpc>
              <a:spcBef>
                <a:spcPts val="0"/>
              </a:spcBef>
              <a:spcAft>
                <a:spcPts val="600"/>
              </a:spcAft>
            </a:pPr>
            <a:r>
              <a:rPr lang="en-US" sz="6800" dirty="0"/>
              <a:t>Assesses children ages birth through </a:t>
            </a:r>
            <a:r>
              <a:rPr lang="en-US" sz="6800" dirty="0" smtClean="0"/>
              <a:t>kindergarten</a:t>
            </a:r>
            <a:endParaRPr lang="en-US" sz="6800" dirty="0"/>
          </a:p>
          <a:p>
            <a:pPr lvl="1">
              <a:lnSpc>
                <a:spcPct val="120000"/>
              </a:lnSpc>
              <a:spcBef>
                <a:spcPts val="0"/>
              </a:spcBef>
              <a:spcAft>
                <a:spcPts val="600"/>
              </a:spcAft>
            </a:pPr>
            <a:r>
              <a:rPr lang="en-US" sz="6800" dirty="0"/>
              <a:t>Available online and in </a:t>
            </a:r>
            <a:r>
              <a:rPr lang="en-US" sz="6800" dirty="0" smtClean="0"/>
              <a:t>print</a:t>
            </a:r>
            <a:endParaRPr lang="en-US" sz="6800" dirty="0"/>
          </a:p>
          <a:p>
            <a:pPr lvl="1">
              <a:lnSpc>
                <a:spcPct val="120000"/>
              </a:lnSpc>
              <a:spcBef>
                <a:spcPts val="0"/>
              </a:spcBef>
              <a:spcAft>
                <a:spcPts val="600"/>
              </a:spcAft>
            </a:pPr>
            <a:r>
              <a:rPr lang="en-US" sz="6800" dirty="0"/>
              <a:t>English and Spanish </a:t>
            </a:r>
            <a:r>
              <a:rPr lang="en-US" sz="6800" dirty="0" smtClean="0"/>
              <a:t>versions</a:t>
            </a:r>
            <a:endParaRPr lang="en-US" sz="6800" dirty="0"/>
          </a:p>
          <a:p>
            <a:pPr lvl="1">
              <a:lnSpc>
                <a:spcPct val="120000"/>
              </a:lnSpc>
              <a:spcBef>
                <a:spcPts val="0"/>
              </a:spcBef>
              <a:spcAft>
                <a:spcPts val="600"/>
              </a:spcAft>
            </a:pPr>
            <a:r>
              <a:rPr lang="en-US" sz="6800" dirty="0"/>
              <a:t>Covers 10 areas of development: social-emotional, physical, language, cognitive, literacy, mathematics, science and technology, social studies, the arts, English language </a:t>
            </a:r>
            <a:r>
              <a:rPr lang="en-US" sz="6800" dirty="0" smtClean="0"/>
              <a:t>acquisition</a:t>
            </a:r>
            <a:endParaRPr lang="en-US" sz="6800" dirty="0"/>
          </a:p>
          <a:p>
            <a:pPr lvl="1">
              <a:lnSpc>
                <a:spcPct val="120000"/>
              </a:lnSpc>
              <a:spcBef>
                <a:spcPts val="0"/>
              </a:spcBef>
              <a:spcAft>
                <a:spcPts val="600"/>
              </a:spcAft>
            </a:pPr>
            <a:r>
              <a:rPr lang="en-US" sz="6800" dirty="0"/>
              <a:t>38 objectives – are aligned with Common Core State Standards and Head Start Child Development and Early Learning </a:t>
            </a:r>
            <a:r>
              <a:rPr lang="en-US" sz="6800" dirty="0" smtClean="0"/>
              <a:t>Framework</a:t>
            </a:r>
            <a:endParaRPr lang="en-US" sz="6800" dirty="0"/>
          </a:p>
          <a:p>
            <a:pPr lvl="1">
              <a:lnSpc>
                <a:spcPct val="120000"/>
              </a:lnSpc>
              <a:spcBef>
                <a:spcPts val="0"/>
              </a:spcBef>
              <a:spcAft>
                <a:spcPts val="600"/>
              </a:spcAft>
            </a:pPr>
            <a:r>
              <a:rPr lang="en-US" sz="6800" dirty="0"/>
              <a:t>Observation </a:t>
            </a:r>
            <a:r>
              <a:rPr lang="en-US" sz="6800" dirty="0" smtClean="0"/>
              <a:t>based</a:t>
            </a:r>
            <a:endParaRPr lang="en-US" sz="6800" dirty="0"/>
          </a:p>
          <a:p>
            <a:pPr lvl="1">
              <a:lnSpc>
                <a:spcPct val="120000"/>
              </a:lnSpc>
              <a:spcBef>
                <a:spcPts val="0"/>
              </a:spcBef>
              <a:spcAft>
                <a:spcPts val="600"/>
              </a:spcAft>
            </a:pPr>
            <a:r>
              <a:rPr lang="en-US" sz="6800" dirty="0"/>
              <a:t>Basic online free training </a:t>
            </a:r>
            <a:r>
              <a:rPr lang="en-US" sz="6800" dirty="0" smtClean="0"/>
              <a:t>course/live </a:t>
            </a:r>
            <a:r>
              <a:rPr lang="en-US" sz="6800" dirty="0"/>
              <a:t>phone </a:t>
            </a:r>
            <a:r>
              <a:rPr lang="en-US" sz="6800" dirty="0" smtClean="0"/>
              <a:t>help</a:t>
            </a:r>
            <a:endParaRPr lang="en-US" sz="6800" dirty="0"/>
          </a:p>
          <a:p>
            <a:pPr lvl="1">
              <a:lnSpc>
                <a:spcPct val="120000"/>
              </a:lnSpc>
              <a:spcBef>
                <a:spcPts val="0"/>
              </a:spcBef>
              <a:spcAft>
                <a:spcPts val="600"/>
              </a:spcAft>
            </a:pPr>
            <a:r>
              <a:rPr lang="en-US" sz="6800" dirty="0"/>
              <a:t>Number of online reports available including individual </a:t>
            </a:r>
            <a:r>
              <a:rPr lang="en-US" sz="6800" dirty="0" smtClean="0"/>
              <a:t>child/class/program</a:t>
            </a:r>
            <a:endParaRPr lang="en-US" sz="6800" dirty="0"/>
          </a:p>
          <a:p>
            <a:pPr lvl="1">
              <a:lnSpc>
                <a:spcPct val="120000"/>
              </a:lnSpc>
              <a:spcBef>
                <a:spcPts val="0"/>
              </a:spcBef>
              <a:spcAft>
                <a:spcPts val="600"/>
              </a:spcAft>
            </a:pPr>
            <a:r>
              <a:rPr lang="en-US" sz="6800" dirty="0"/>
              <a:t>Cost for Birth Through Kindergarten Toolkit: $</a:t>
            </a:r>
            <a:r>
              <a:rPr lang="en-US" sz="6800" dirty="0" smtClean="0"/>
              <a:t>200</a:t>
            </a:r>
          </a:p>
          <a:p>
            <a:pPr marL="0" lvl="1" indent="0">
              <a:lnSpc>
                <a:spcPct val="120000"/>
              </a:lnSpc>
              <a:spcBef>
                <a:spcPts val="0"/>
              </a:spcBef>
              <a:buNone/>
            </a:pPr>
            <a:endParaRPr lang="en-US" sz="6400" dirty="0" smtClean="0"/>
          </a:p>
          <a:p>
            <a:pPr marL="0" lvl="1" indent="0">
              <a:lnSpc>
                <a:spcPct val="120000"/>
              </a:lnSpc>
              <a:spcBef>
                <a:spcPts val="0"/>
              </a:spcBef>
              <a:buNone/>
            </a:pPr>
            <a:r>
              <a:rPr lang="en-US" sz="6400" dirty="0" smtClean="0">
                <a:hlinkClick r:id="rId2"/>
              </a:rPr>
              <a:t>http</a:t>
            </a:r>
            <a:r>
              <a:rPr lang="en-US" sz="6400" dirty="0">
                <a:hlinkClick r:id="rId2"/>
              </a:rPr>
              <a:t>://www.frazercenter.org/files/2014/09/Teaching-Strategies-GOLD-Assessment-Touring-Guide-.</a:t>
            </a:r>
            <a:r>
              <a:rPr lang="en-US" sz="6400" dirty="0" smtClean="0">
                <a:hlinkClick r:id="rId2"/>
              </a:rPr>
              <a:t>pdf</a:t>
            </a:r>
            <a:r>
              <a:rPr lang="en-US" sz="6400" dirty="0" smtClean="0"/>
              <a:t> </a:t>
            </a:r>
            <a:endParaRPr lang="en-US" sz="6400" dirty="0"/>
          </a:p>
        </p:txBody>
      </p:sp>
      <p:sp>
        <p:nvSpPr>
          <p:cNvPr id="4" name="Content Placeholder 3"/>
          <p:cNvSpPr>
            <a:spLocks noGrp="1"/>
          </p:cNvSpPr>
          <p:nvPr>
            <p:ph sz="half" idx="2"/>
          </p:nvPr>
        </p:nvSpPr>
        <p:spPr>
          <a:xfrm>
            <a:off x="9410700" y="1600201"/>
            <a:ext cx="2514600" cy="4525963"/>
          </a:xfrm>
        </p:spPr>
        <p:txBody>
          <a:bodyPr>
            <a:normAutofit/>
          </a:bodyPr>
          <a:lstStyle/>
          <a:p>
            <a:endParaRPr lang="en-US" dirty="0"/>
          </a:p>
        </p:txBody>
      </p:sp>
      <p:pic>
        <p:nvPicPr>
          <p:cNvPr id="6146" name="Picture 2" descr="Teaching Strategies GO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0379" y="2590801"/>
            <a:ext cx="2454309" cy="1942105"/>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4294967295"/>
          </p:nvPr>
        </p:nvSpPr>
        <p:spPr/>
        <p:txBody>
          <a:bodyPr/>
          <a:lstStyle/>
          <a:p>
            <a:endParaRPr lang="en-US" sz="1000" dirty="0"/>
          </a:p>
        </p:txBody>
      </p:sp>
      <p:sp>
        <p:nvSpPr>
          <p:cNvPr id="6" name="Slide Number Placeholder 5"/>
          <p:cNvSpPr>
            <a:spLocks noGrp="1"/>
          </p:cNvSpPr>
          <p:nvPr>
            <p:ph type="sldNum" sz="quarter" idx="4294967295"/>
          </p:nvPr>
        </p:nvSpPr>
        <p:spPr/>
        <p:txBody>
          <a:bodyPr/>
          <a:lstStyle/>
          <a:p>
            <a:fld id="{3960DE23-4755-46A2-8D9A-B1C84E01371F}" type="slidenum">
              <a:rPr lang="en-US" smtClean="0">
                <a:solidFill>
                  <a:srgbClr val="000000"/>
                </a:solidFill>
              </a:rPr>
              <a:t>22</a:t>
            </a:fld>
            <a:endParaRPr lang="en-US" dirty="0">
              <a:solidFill>
                <a:srgbClr val="000000"/>
              </a:solidFill>
            </a:endParaRPr>
          </a:p>
        </p:txBody>
      </p:sp>
    </p:spTree>
    <p:extLst>
      <p:ext uri="{BB962C8B-B14F-4D97-AF65-F5344CB8AC3E}">
        <p14:creationId xmlns:p14="http://schemas.microsoft.com/office/powerpoint/2010/main" val="393992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Effect transition="in" filter="fade">
                                      <p:cBhvr>
                                        <p:cTn id="50"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creen Clipping"/>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510301" y="417513"/>
            <a:ext cx="8805863" cy="6440487"/>
          </a:xfrm>
        </p:spPr>
      </p:pic>
      <p:sp>
        <p:nvSpPr>
          <p:cNvPr id="4" name="Slide Number Placeholder 3"/>
          <p:cNvSpPr>
            <a:spLocks noGrp="1"/>
          </p:cNvSpPr>
          <p:nvPr>
            <p:ph type="sldNum" sz="quarter" idx="4294967295"/>
          </p:nvPr>
        </p:nvSpPr>
        <p:spPr>
          <a:xfrm>
            <a:off x="9448800" y="6356350"/>
            <a:ext cx="2743200" cy="365125"/>
          </a:xfrm>
        </p:spPr>
        <p:txBody>
          <a:bodyPr/>
          <a:lstStyle/>
          <a:p>
            <a:fld id="{399DC69F-6F00-F842-B21F-075012A6724F}" type="slidenum">
              <a:rPr lang="en-US" smtClean="0"/>
              <a:pPr/>
              <a:t>23</a:t>
            </a:fld>
            <a:endParaRPr lang="en-US"/>
          </a:p>
        </p:txBody>
      </p:sp>
    </p:spTree>
    <p:extLst>
      <p:ext uri="{BB962C8B-B14F-4D97-AF65-F5344CB8AC3E}">
        <p14:creationId xmlns:p14="http://schemas.microsoft.com/office/powerpoint/2010/main" val="33269215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AEPS and </a:t>
            </a:r>
            <a:r>
              <a:rPr lang="en-US" dirty="0" err="1" smtClean="0"/>
              <a:t>AEPS</a:t>
            </a:r>
            <a:r>
              <a:rPr lang="en-US" cap="none" dirty="0" err="1" smtClean="0"/>
              <a:t>i</a:t>
            </a:r>
            <a:endParaRPr lang="en-US" cap="none" dirty="0"/>
          </a:p>
        </p:txBody>
      </p:sp>
      <p:sp>
        <p:nvSpPr>
          <p:cNvPr id="3" name="Content Placeholder 2"/>
          <p:cNvSpPr>
            <a:spLocks noGrp="1"/>
          </p:cNvSpPr>
          <p:nvPr>
            <p:ph idx="1"/>
          </p:nvPr>
        </p:nvSpPr>
        <p:spPr>
          <a:xfrm>
            <a:off x="838199" y="1825625"/>
            <a:ext cx="10729823" cy="4203996"/>
          </a:xfrm>
        </p:spPr>
        <p:txBody>
          <a:bodyPr>
            <a:normAutofit fontScale="62500" lnSpcReduction="20000"/>
          </a:bodyPr>
          <a:lstStyle/>
          <a:p>
            <a:pPr lvl="1">
              <a:lnSpc>
                <a:spcPct val="120000"/>
              </a:lnSpc>
              <a:spcBef>
                <a:spcPts val="0"/>
              </a:spcBef>
              <a:spcAft>
                <a:spcPts val="600"/>
              </a:spcAft>
            </a:pPr>
            <a:r>
              <a:rPr lang="en-US" sz="2600" dirty="0"/>
              <a:t>Assessment for birth through age six. Two versions – one for birth to three and one for children three to </a:t>
            </a:r>
            <a:r>
              <a:rPr lang="en-US" sz="2600" dirty="0" smtClean="0"/>
              <a:t>six</a:t>
            </a:r>
            <a:endParaRPr lang="en-US" sz="2600" dirty="0"/>
          </a:p>
          <a:p>
            <a:pPr lvl="1">
              <a:lnSpc>
                <a:spcPct val="120000"/>
              </a:lnSpc>
              <a:spcBef>
                <a:spcPts val="0"/>
              </a:spcBef>
              <a:spcAft>
                <a:spcPts val="600"/>
              </a:spcAft>
            </a:pPr>
            <a:r>
              <a:rPr lang="en-US" sz="2600" dirty="0"/>
              <a:t>AEPS Administration Guide provides instructions to use </a:t>
            </a:r>
            <a:r>
              <a:rPr lang="en-US" sz="2600" dirty="0" smtClean="0"/>
              <a:t>assessment</a:t>
            </a:r>
            <a:endParaRPr lang="en-US" sz="2600" dirty="0"/>
          </a:p>
          <a:p>
            <a:pPr lvl="1">
              <a:lnSpc>
                <a:spcPct val="120000"/>
              </a:lnSpc>
              <a:spcBef>
                <a:spcPts val="0"/>
              </a:spcBef>
              <a:spcAft>
                <a:spcPts val="600"/>
              </a:spcAft>
            </a:pPr>
            <a:r>
              <a:rPr lang="en-US" sz="2600" dirty="0"/>
              <a:t>Covers 6 developmental areas: fine motor, gross motor, cognitive, adaptive, social-communication, and </a:t>
            </a:r>
            <a:r>
              <a:rPr lang="en-US" sz="2600" dirty="0" smtClean="0"/>
              <a:t>social</a:t>
            </a:r>
            <a:endParaRPr lang="en-US" sz="2600" dirty="0"/>
          </a:p>
          <a:p>
            <a:pPr lvl="1">
              <a:lnSpc>
                <a:spcPct val="120000"/>
              </a:lnSpc>
              <a:spcBef>
                <a:spcPts val="0"/>
              </a:spcBef>
              <a:spcAft>
                <a:spcPts val="600"/>
              </a:spcAft>
            </a:pPr>
            <a:r>
              <a:rPr lang="en-US" sz="2600" dirty="0"/>
              <a:t>Tied to AEPS </a:t>
            </a:r>
            <a:r>
              <a:rPr lang="en-US" sz="2600" dirty="0" smtClean="0"/>
              <a:t>curriculum</a:t>
            </a:r>
            <a:endParaRPr lang="en-US" sz="2600" dirty="0"/>
          </a:p>
          <a:p>
            <a:pPr lvl="1">
              <a:lnSpc>
                <a:spcPct val="120000"/>
              </a:lnSpc>
              <a:spcBef>
                <a:spcPts val="0"/>
              </a:spcBef>
              <a:spcAft>
                <a:spcPts val="600"/>
              </a:spcAft>
            </a:pPr>
            <a:r>
              <a:rPr lang="en-US" sz="2600" dirty="0"/>
              <a:t>Can be used in center and home based </a:t>
            </a:r>
            <a:r>
              <a:rPr lang="en-US" sz="2600" dirty="0" smtClean="0"/>
              <a:t>programs</a:t>
            </a:r>
            <a:endParaRPr lang="en-US" sz="2600" dirty="0"/>
          </a:p>
          <a:p>
            <a:pPr lvl="1">
              <a:lnSpc>
                <a:spcPct val="120000"/>
              </a:lnSpc>
              <a:spcBef>
                <a:spcPts val="0"/>
              </a:spcBef>
              <a:spcAft>
                <a:spcPts val="600"/>
              </a:spcAft>
            </a:pPr>
            <a:r>
              <a:rPr lang="en-US" sz="2600" dirty="0"/>
              <a:t>Place on form to record scores </a:t>
            </a:r>
            <a:r>
              <a:rPr lang="en-US" sz="2600" dirty="0" smtClean="0"/>
              <a:t>quarterly</a:t>
            </a:r>
            <a:endParaRPr lang="en-US" sz="2600" dirty="0"/>
          </a:p>
          <a:p>
            <a:pPr lvl="1">
              <a:lnSpc>
                <a:spcPct val="120000"/>
              </a:lnSpc>
              <a:spcBef>
                <a:spcPts val="0"/>
              </a:spcBef>
              <a:spcAft>
                <a:spcPts val="600"/>
              </a:spcAft>
            </a:pPr>
            <a:r>
              <a:rPr lang="en-US" sz="2600" dirty="0"/>
              <a:t>Score 0 (does not pass), 1 (inconsistent performance) or 2 (passes consistently</a:t>
            </a:r>
            <a:r>
              <a:rPr lang="en-US" sz="2600" dirty="0" smtClean="0"/>
              <a:t>)</a:t>
            </a:r>
            <a:endParaRPr lang="en-US" sz="2600" dirty="0"/>
          </a:p>
          <a:p>
            <a:pPr lvl="1">
              <a:lnSpc>
                <a:spcPct val="120000"/>
              </a:lnSpc>
              <a:spcBef>
                <a:spcPts val="0"/>
              </a:spcBef>
              <a:spcAft>
                <a:spcPts val="600"/>
              </a:spcAft>
            </a:pPr>
            <a:r>
              <a:rPr lang="en-US" sz="2600" dirty="0"/>
              <a:t>Paper and online interactive </a:t>
            </a:r>
            <a:r>
              <a:rPr lang="en-US" sz="2600" dirty="0" smtClean="0"/>
              <a:t>versions</a:t>
            </a:r>
            <a:endParaRPr lang="en-US" sz="2600" dirty="0"/>
          </a:p>
          <a:p>
            <a:pPr lvl="1">
              <a:lnSpc>
                <a:spcPct val="120000"/>
              </a:lnSpc>
              <a:spcBef>
                <a:spcPts val="0"/>
              </a:spcBef>
              <a:spcAft>
                <a:spcPts val="600"/>
              </a:spcAft>
            </a:pPr>
            <a:r>
              <a:rPr lang="en-US" sz="2600" dirty="0"/>
              <a:t>English, Spanish, French and Korean </a:t>
            </a:r>
            <a:r>
              <a:rPr lang="en-US" sz="2600" dirty="0" smtClean="0"/>
              <a:t>versions</a:t>
            </a:r>
            <a:endParaRPr lang="en-US" sz="2600" dirty="0"/>
          </a:p>
          <a:p>
            <a:pPr lvl="1">
              <a:lnSpc>
                <a:spcPct val="120000"/>
              </a:lnSpc>
              <a:spcBef>
                <a:spcPts val="0"/>
              </a:spcBef>
              <a:spcAft>
                <a:spcPts val="600"/>
              </a:spcAft>
            </a:pPr>
            <a:r>
              <a:rPr lang="en-US" sz="2600" dirty="0"/>
              <a:t>Cost for Administration Guide, Test, Curriculum 0-3 and 3-6:  $239; Administration Guide, Test, Curriculum 0-3: $179 (same for 3-6 </a:t>
            </a:r>
            <a:r>
              <a:rPr lang="en-US" sz="2600" dirty="0" smtClean="0"/>
              <a:t>)</a:t>
            </a:r>
            <a:endParaRPr lang="en-US" sz="2600" dirty="0"/>
          </a:p>
          <a:p>
            <a:pPr marL="0" lvl="1" indent="0">
              <a:lnSpc>
                <a:spcPct val="120000"/>
              </a:lnSpc>
              <a:spcBef>
                <a:spcPts val="0"/>
              </a:spcBef>
              <a:spcAft>
                <a:spcPts val="600"/>
              </a:spcAft>
              <a:buNone/>
            </a:pPr>
            <a:r>
              <a:rPr lang="en-US" sz="2600" dirty="0">
                <a:hlinkClick r:id="rId2"/>
              </a:rPr>
              <a:t>http://www.aepsinteractive.com/</a:t>
            </a:r>
            <a:r>
              <a:rPr lang="en-US" sz="2600" dirty="0"/>
              <a:t>. </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680" y="5360103"/>
            <a:ext cx="3581400" cy="555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24</a:t>
            </a:fld>
            <a:endParaRPr lang="en-US" dirty="0">
              <a:solidFill>
                <a:srgbClr val="000000"/>
              </a:solidFill>
            </a:endParaRPr>
          </a:p>
        </p:txBody>
      </p:sp>
    </p:spTree>
    <p:extLst>
      <p:ext uri="{BB962C8B-B14F-4D97-AF65-F5344CB8AC3E}">
        <p14:creationId xmlns:p14="http://schemas.microsoft.com/office/powerpoint/2010/main" val="308836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5307" y="0"/>
            <a:ext cx="5301385" cy="6858000"/>
          </a:xfrm>
          <a:prstGeom prst="rect">
            <a:avLst/>
          </a:prstGeom>
        </p:spPr>
      </p:pic>
    </p:spTree>
    <p:extLst>
      <p:ext uri="{BB962C8B-B14F-4D97-AF65-F5344CB8AC3E}">
        <p14:creationId xmlns:p14="http://schemas.microsoft.com/office/powerpoint/2010/main" val="16784199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Supplemental Assessment?</a:t>
            </a:r>
            <a:endParaRPr lang="en-US" dirty="0"/>
          </a:p>
        </p:txBody>
      </p:sp>
      <p:sp>
        <p:nvSpPr>
          <p:cNvPr id="3" name="Content Placeholder 2"/>
          <p:cNvSpPr>
            <a:spLocks noGrp="1"/>
          </p:cNvSpPr>
          <p:nvPr>
            <p:ph idx="1"/>
          </p:nvPr>
        </p:nvSpPr>
        <p:spPr>
          <a:xfrm>
            <a:off x="838199" y="1825625"/>
            <a:ext cx="10738449" cy="4203996"/>
          </a:xfrm>
        </p:spPr>
        <p:txBody>
          <a:bodyPr>
            <a:normAutofit/>
          </a:bodyPr>
          <a:lstStyle/>
          <a:p>
            <a:pPr marL="457200" indent="-457200">
              <a:spcBef>
                <a:spcPts val="0"/>
              </a:spcBef>
              <a:spcAft>
                <a:spcPts val="2400"/>
              </a:spcAft>
              <a:buFont typeface="Arial" panose="020B0604020202020204" pitchFamily="34" charset="0"/>
              <a:buChar char="•"/>
            </a:pPr>
            <a:r>
              <a:rPr lang="en-US" dirty="0">
                <a:solidFill>
                  <a:srgbClr val="000000"/>
                </a:solidFill>
              </a:rPr>
              <a:t>Sometimes called informal assessments or ongoing assessments.  </a:t>
            </a:r>
          </a:p>
          <a:p>
            <a:pPr marL="457200" indent="-457200">
              <a:spcBef>
                <a:spcPts val="0"/>
              </a:spcBef>
              <a:spcAft>
                <a:spcPts val="2400"/>
              </a:spcAft>
              <a:buFont typeface="Arial" panose="020B0604020202020204" pitchFamily="34" charset="0"/>
              <a:buChar char="•"/>
            </a:pPr>
            <a:r>
              <a:rPr lang="en-US" dirty="0" smtClean="0">
                <a:solidFill>
                  <a:prstClr val="black"/>
                </a:solidFill>
              </a:rPr>
              <a:t>A </a:t>
            </a:r>
            <a:r>
              <a:rPr lang="en-US" dirty="0">
                <a:solidFill>
                  <a:prstClr val="black"/>
                </a:solidFill>
              </a:rPr>
              <a:t>process that identifies the child’s </a:t>
            </a:r>
            <a:r>
              <a:rPr lang="en-US" dirty="0" smtClean="0">
                <a:solidFill>
                  <a:prstClr val="black"/>
                </a:solidFill>
              </a:rPr>
              <a:t>strengths </a:t>
            </a:r>
            <a:r>
              <a:rPr lang="en-US" dirty="0">
                <a:solidFill>
                  <a:prstClr val="black"/>
                </a:solidFill>
              </a:rPr>
              <a:t>and </a:t>
            </a:r>
            <a:r>
              <a:rPr lang="en-US" dirty="0" smtClean="0">
                <a:solidFill>
                  <a:prstClr val="black"/>
                </a:solidFill>
              </a:rPr>
              <a:t>needs in addition to more formal assessment instruments.</a:t>
            </a:r>
          </a:p>
          <a:p>
            <a:pPr marL="457200" indent="-457200">
              <a:spcBef>
                <a:spcPts val="0"/>
              </a:spcBef>
              <a:spcAft>
                <a:spcPts val="2400"/>
              </a:spcAft>
              <a:buFont typeface="Arial" panose="020B0604020202020204" pitchFamily="34" charset="0"/>
              <a:buChar char="•"/>
            </a:pPr>
            <a:r>
              <a:rPr lang="en-US" dirty="0" smtClean="0">
                <a:solidFill>
                  <a:prstClr val="black"/>
                </a:solidFill>
              </a:rPr>
              <a:t>Additional information collected on child.</a:t>
            </a:r>
          </a:p>
          <a:p>
            <a:pPr marL="457200" indent="-457200">
              <a:spcBef>
                <a:spcPts val="0"/>
              </a:spcBef>
              <a:spcAft>
                <a:spcPts val="2400"/>
              </a:spcAft>
              <a:buFont typeface="Arial" panose="020B0604020202020204" pitchFamily="34" charset="0"/>
              <a:buChar char="•"/>
            </a:pPr>
            <a:r>
              <a:rPr lang="en-US" dirty="0" smtClean="0">
                <a:solidFill>
                  <a:prstClr val="black"/>
                </a:solidFill>
              </a:rPr>
              <a:t>Collected on an ongoing basis.</a:t>
            </a:r>
          </a:p>
          <a:p>
            <a:endParaRPr lang="en-US" dirty="0"/>
          </a:p>
        </p:txBody>
      </p:sp>
      <p:sp>
        <p:nvSpPr>
          <p:cNvPr id="4" name="Slide Number Placeholder 3"/>
          <p:cNvSpPr>
            <a:spLocks noGrp="1"/>
          </p:cNvSpPr>
          <p:nvPr>
            <p:ph type="sldNum" sz="quarter" idx="4294967295"/>
          </p:nvPr>
        </p:nvSpPr>
        <p:spPr/>
        <p:txBody>
          <a:bodyPr/>
          <a:lstStyle/>
          <a:p>
            <a:fld id="{3960DE23-4755-46A2-8D9A-B1C84E01371F}" type="slidenum">
              <a:rPr lang="en-US" smtClean="0">
                <a:solidFill>
                  <a:srgbClr val="000000"/>
                </a:solidFill>
              </a:rPr>
              <a:t>26</a:t>
            </a:fld>
            <a:endParaRPr lang="en-US" dirty="0">
              <a:solidFill>
                <a:srgbClr val="000000"/>
              </a:solidFill>
            </a:endParaRPr>
          </a:p>
        </p:txBody>
      </p:sp>
      <p:sp>
        <p:nvSpPr>
          <p:cNvPr id="5" name="Footer Placeholder 4"/>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3614186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use Supplemental Assessments?</a:t>
            </a:r>
            <a:endParaRPr lang="en-US" dirty="0"/>
          </a:p>
        </p:txBody>
      </p:sp>
      <p:sp>
        <p:nvSpPr>
          <p:cNvPr id="3" name="Content Placeholder 2"/>
          <p:cNvSpPr>
            <a:spLocks noGrp="1"/>
          </p:cNvSpPr>
          <p:nvPr>
            <p:ph idx="1"/>
          </p:nvPr>
        </p:nvSpPr>
        <p:spPr>
          <a:xfrm>
            <a:off x="1043796" y="1752600"/>
            <a:ext cx="9167004" cy="4495800"/>
          </a:xfrm>
        </p:spPr>
        <p:txBody>
          <a:bodyPr>
            <a:normAutofit/>
          </a:bodyPr>
          <a:lstStyle/>
          <a:p>
            <a:pPr marL="342900" indent="-342900">
              <a:spcBef>
                <a:spcPts val="0"/>
              </a:spcBef>
              <a:spcAft>
                <a:spcPts val="600"/>
              </a:spcAft>
              <a:buFont typeface="Arial" panose="020B0604020202020204" pitchFamily="34" charset="0"/>
              <a:buChar char="•"/>
            </a:pPr>
            <a:r>
              <a:rPr lang="en-US" sz="2200" dirty="0">
                <a:solidFill>
                  <a:prstClr val="black"/>
                </a:solidFill>
              </a:rPr>
              <a:t>Allows providers to track the ongoing progress of children regularly and </a:t>
            </a:r>
            <a:r>
              <a:rPr lang="en-US" sz="2200" dirty="0" smtClean="0">
                <a:solidFill>
                  <a:prstClr val="black"/>
                </a:solidFill>
              </a:rPr>
              <a:t>often</a:t>
            </a:r>
            <a:endParaRPr lang="en-US" sz="2200" dirty="0">
              <a:solidFill>
                <a:prstClr val="black"/>
              </a:solidFill>
            </a:endParaRPr>
          </a:p>
          <a:p>
            <a:pPr marL="342900" indent="-342900">
              <a:spcBef>
                <a:spcPts val="0"/>
              </a:spcBef>
              <a:spcAft>
                <a:spcPts val="600"/>
              </a:spcAft>
              <a:buFont typeface="Arial" panose="020B0604020202020204" pitchFamily="34" charset="0"/>
              <a:buChar char="•"/>
            </a:pPr>
            <a:r>
              <a:rPr lang="en-US" sz="2200" dirty="0">
                <a:solidFill>
                  <a:prstClr val="black"/>
                </a:solidFill>
              </a:rPr>
              <a:t>Provides continual snapshots of where children are throughout the </a:t>
            </a:r>
            <a:r>
              <a:rPr lang="en-US" sz="2200" dirty="0" smtClean="0">
                <a:solidFill>
                  <a:prstClr val="black"/>
                </a:solidFill>
              </a:rPr>
              <a:t>year</a:t>
            </a:r>
            <a:endParaRPr lang="en-US" sz="2200" dirty="0">
              <a:solidFill>
                <a:prstClr val="black"/>
              </a:solidFill>
            </a:endParaRPr>
          </a:p>
          <a:p>
            <a:endParaRPr lang="en-US" dirty="0"/>
          </a:p>
        </p:txBody>
      </p:sp>
      <p:sp>
        <p:nvSpPr>
          <p:cNvPr id="4" name="Slide Number Placeholder 3"/>
          <p:cNvSpPr>
            <a:spLocks noGrp="1"/>
          </p:cNvSpPr>
          <p:nvPr>
            <p:ph type="sldNum" sz="quarter" idx="4294967295"/>
          </p:nvPr>
        </p:nvSpPr>
        <p:spPr/>
        <p:txBody>
          <a:bodyPr/>
          <a:lstStyle/>
          <a:p>
            <a:fld id="{3960DE23-4755-46A2-8D9A-B1C84E01371F}" type="slidenum">
              <a:rPr lang="en-US" smtClean="0">
                <a:solidFill>
                  <a:srgbClr val="000000"/>
                </a:solidFill>
              </a:rPr>
              <a:t>27</a:t>
            </a:fld>
            <a:endParaRPr lang="en-US" dirty="0">
              <a:solidFill>
                <a:srgbClr val="000000"/>
              </a:solidFill>
            </a:endParaRPr>
          </a:p>
        </p:txBody>
      </p:sp>
      <p:sp>
        <p:nvSpPr>
          <p:cNvPr id="5" name="Rectangle 4"/>
          <p:cNvSpPr/>
          <p:nvPr/>
        </p:nvSpPr>
        <p:spPr>
          <a:xfrm>
            <a:off x="1043796" y="3827253"/>
            <a:ext cx="8801513" cy="2092881"/>
          </a:xfrm>
          <a:prstGeom prst="rect">
            <a:avLst/>
          </a:prstGeom>
        </p:spPr>
        <p:txBody>
          <a:bodyPr wrap="square">
            <a:spAutoFit/>
          </a:bodyPr>
          <a:lstStyle/>
          <a:p>
            <a:pPr marL="285750" indent="-285750">
              <a:spcAft>
                <a:spcPts val="1200"/>
              </a:spcAft>
              <a:buFont typeface="Arial" pitchFamily="34" charset="0"/>
              <a:buChar char="•"/>
            </a:pPr>
            <a:r>
              <a:rPr lang="en-US" sz="2200" dirty="0">
                <a:solidFill>
                  <a:srgbClr val="000000"/>
                </a:solidFill>
              </a:rPr>
              <a:t>Serves as a guide to help establish a current performance level in order to make informed instructional </a:t>
            </a:r>
            <a:r>
              <a:rPr lang="en-US" sz="2200" dirty="0" smtClean="0">
                <a:solidFill>
                  <a:srgbClr val="000000"/>
                </a:solidFill>
              </a:rPr>
              <a:t>decisions  </a:t>
            </a:r>
            <a:endParaRPr lang="en-US" sz="2200" dirty="0">
              <a:solidFill>
                <a:srgbClr val="000000"/>
              </a:solidFill>
            </a:endParaRPr>
          </a:p>
          <a:p>
            <a:pPr marL="285750" indent="-285750">
              <a:spcAft>
                <a:spcPts val="1200"/>
              </a:spcAft>
              <a:buFont typeface="Arial" pitchFamily="34" charset="0"/>
              <a:buChar char="•"/>
            </a:pPr>
            <a:r>
              <a:rPr lang="en-US" sz="2200" dirty="0">
                <a:solidFill>
                  <a:srgbClr val="000000"/>
                </a:solidFill>
              </a:rPr>
              <a:t>Can provide valuable information to parents and </a:t>
            </a:r>
            <a:r>
              <a:rPr lang="en-US" sz="2200" dirty="0" smtClean="0">
                <a:solidFill>
                  <a:srgbClr val="000000"/>
                </a:solidFill>
              </a:rPr>
              <a:t>educators</a:t>
            </a:r>
            <a:endParaRPr lang="en-US" sz="2200" dirty="0">
              <a:solidFill>
                <a:srgbClr val="000000"/>
              </a:solidFill>
            </a:endParaRPr>
          </a:p>
          <a:p>
            <a:pPr marL="285750" indent="-285750">
              <a:spcAft>
                <a:spcPts val="1200"/>
              </a:spcAft>
              <a:buFont typeface="Arial" pitchFamily="34" charset="0"/>
              <a:buChar char="•"/>
            </a:pPr>
            <a:r>
              <a:rPr lang="en-US" sz="2200" dirty="0">
                <a:solidFill>
                  <a:srgbClr val="000000"/>
                </a:solidFill>
              </a:rPr>
              <a:t>Ensures that the curriculum is meeting the developmental stages </a:t>
            </a:r>
            <a:r>
              <a:rPr lang="en-US" sz="2200" dirty="0" smtClean="0">
                <a:solidFill>
                  <a:srgbClr val="000000"/>
                </a:solidFill>
              </a:rPr>
              <a:t>of the children in their program  </a:t>
            </a:r>
            <a:endParaRPr lang="en-US" sz="2200" dirty="0">
              <a:solidFill>
                <a:srgbClr val="000000"/>
              </a:solidFill>
            </a:endParaRPr>
          </a:p>
        </p:txBody>
      </p:sp>
      <p:sp>
        <p:nvSpPr>
          <p:cNvPr id="6" name="Footer Placeholder 5"/>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21702089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can programs use Supplemental Assessments?</a:t>
            </a:r>
            <a:endParaRPr lang="en-US" dirty="0"/>
          </a:p>
        </p:txBody>
      </p:sp>
      <p:sp>
        <p:nvSpPr>
          <p:cNvPr id="3" name="Content Placeholder 2"/>
          <p:cNvSpPr>
            <a:spLocks noGrp="1"/>
          </p:cNvSpPr>
          <p:nvPr>
            <p:ph idx="1"/>
          </p:nvPr>
        </p:nvSpPr>
        <p:spPr>
          <a:xfrm>
            <a:off x="838199" y="1825625"/>
            <a:ext cx="10747075" cy="4203996"/>
          </a:xfrm>
        </p:spPr>
        <p:txBody>
          <a:bodyPr>
            <a:normAutofit/>
          </a:bodyPr>
          <a:lstStyle/>
          <a:p>
            <a:pPr marL="0" lvl="1" indent="0">
              <a:spcAft>
                <a:spcPts val="1200"/>
              </a:spcAft>
              <a:buNone/>
            </a:pPr>
            <a:endParaRPr lang="en-US" sz="2200" dirty="0" smtClean="0"/>
          </a:p>
          <a:p>
            <a:pPr lvl="1">
              <a:spcAft>
                <a:spcPts val="1200"/>
              </a:spcAft>
            </a:pPr>
            <a:r>
              <a:rPr lang="en-US" sz="2200" dirty="0" smtClean="0"/>
              <a:t>To </a:t>
            </a:r>
            <a:r>
              <a:rPr lang="en-US" sz="2200" dirty="0"/>
              <a:t>plan future instruction so that child needs are </a:t>
            </a:r>
            <a:r>
              <a:rPr lang="en-US" sz="2200" dirty="0" smtClean="0"/>
              <a:t>met</a:t>
            </a:r>
            <a:endParaRPr lang="en-US" sz="2200" dirty="0"/>
          </a:p>
          <a:p>
            <a:pPr lvl="1">
              <a:spcAft>
                <a:spcPts val="1200"/>
              </a:spcAft>
            </a:pPr>
            <a:r>
              <a:rPr lang="en-US" sz="2200" dirty="0"/>
              <a:t>To help understand where and if children should be grouped for </a:t>
            </a:r>
            <a:r>
              <a:rPr lang="en-US" sz="2200" dirty="0" smtClean="0"/>
              <a:t>instruction</a:t>
            </a:r>
            <a:endParaRPr lang="en-US" sz="2200" dirty="0"/>
          </a:p>
          <a:p>
            <a:pPr lvl="1">
              <a:spcAft>
                <a:spcPts val="1200"/>
              </a:spcAft>
            </a:pPr>
            <a:r>
              <a:rPr lang="en-US" sz="2200" dirty="0"/>
              <a:t>To ensure that instruction is being delivered at the right </a:t>
            </a:r>
            <a:r>
              <a:rPr lang="en-US" sz="2200" dirty="0" smtClean="0"/>
              <a:t>pace</a:t>
            </a:r>
            <a:endParaRPr lang="en-US" sz="2200" dirty="0"/>
          </a:p>
          <a:p>
            <a:pPr lvl="1">
              <a:spcAft>
                <a:spcPts val="1200"/>
              </a:spcAft>
            </a:pPr>
            <a:r>
              <a:rPr lang="en-US" sz="2200" dirty="0"/>
              <a:t>To understand where children may need individual </a:t>
            </a:r>
            <a:r>
              <a:rPr lang="en-US" sz="2200" dirty="0" smtClean="0"/>
              <a:t>support</a:t>
            </a:r>
            <a:endParaRPr lang="en-US" sz="2200" dirty="0"/>
          </a:p>
          <a:p>
            <a:endParaRPr lang="en-US" dirty="0"/>
          </a:p>
        </p:txBody>
      </p:sp>
      <p:sp>
        <p:nvSpPr>
          <p:cNvPr id="4" name="Slide Number Placeholder 3"/>
          <p:cNvSpPr>
            <a:spLocks noGrp="1"/>
          </p:cNvSpPr>
          <p:nvPr>
            <p:ph type="sldNum" sz="quarter" idx="4294967295"/>
          </p:nvPr>
        </p:nvSpPr>
        <p:spPr/>
        <p:txBody>
          <a:bodyPr/>
          <a:lstStyle/>
          <a:p>
            <a:fld id="{3960DE23-4755-46A2-8D9A-B1C84E01371F}" type="slidenum">
              <a:rPr lang="en-US" smtClean="0">
                <a:solidFill>
                  <a:srgbClr val="000000"/>
                </a:solidFill>
              </a:rPr>
              <a:t>28</a:t>
            </a:fld>
            <a:endParaRPr lang="en-US" dirty="0">
              <a:solidFill>
                <a:srgbClr val="000000"/>
              </a:solidFill>
            </a:endParaRPr>
          </a:p>
        </p:txBody>
      </p:sp>
      <p:sp>
        <p:nvSpPr>
          <p:cNvPr id="5" name="Footer Placeholder 4"/>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3853972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Who Does Supplemental Assessments?</a:t>
            </a:r>
            <a:endParaRPr lang="en-US" dirty="0"/>
          </a:p>
        </p:txBody>
      </p:sp>
      <p:sp>
        <p:nvSpPr>
          <p:cNvPr id="3" name="Content Placeholder 2"/>
          <p:cNvSpPr>
            <a:spLocks noGrp="1"/>
          </p:cNvSpPr>
          <p:nvPr>
            <p:ph idx="1"/>
          </p:nvPr>
        </p:nvSpPr>
        <p:spPr/>
        <p:txBody>
          <a:bodyPr>
            <a:normAutofit lnSpcReduction="10000"/>
          </a:bodyPr>
          <a:lstStyle/>
          <a:p>
            <a:pPr marL="284163" indent="-284163">
              <a:lnSpc>
                <a:spcPct val="120000"/>
              </a:lnSpc>
              <a:spcBef>
                <a:spcPts val="0"/>
              </a:spcBef>
              <a:spcAft>
                <a:spcPts val="600"/>
              </a:spcAft>
              <a:buFont typeface="Arial" panose="020B0604020202020204" pitchFamily="34" charset="0"/>
              <a:buChar char="•"/>
            </a:pPr>
            <a:r>
              <a:rPr lang="en-US" sz="2400" dirty="0">
                <a:solidFill>
                  <a:schemeClr val="tx1"/>
                </a:solidFill>
              </a:rPr>
              <a:t>Families </a:t>
            </a:r>
            <a:r>
              <a:rPr lang="en-US" sz="2400" dirty="0" smtClean="0">
                <a:solidFill>
                  <a:schemeClr val="tx1"/>
                </a:solidFill>
              </a:rPr>
              <a:t>(parents/guardians)</a:t>
            </a:r>
          </a:p>
          <a:p>
            <a:pPr marL="284163" indent="-284163">
              <a:lnSpc>
                <a:spcPct val="120000"/>
              </a:lnSpc>
              <a:spcBef>
                <a:spcPts val="0"/>
              </a:spcBef>
              <a:spcAft>
                <a:spcPts val="600"/>
              </a:spcAft>
              <a:buFont typeface="Arial" panose="020B0604020202020204" pitchFamily="34" charset="0"/>
              <a:buChar char="•"/>
            </a:pPr>
            <a:r>
              <a:rPr lang="en-US" sz="2400" dirty="0"/>
              <a:t>Child care </a:t>
            </a:r>
            <a:r>
              <a:rPr lang="en-US" sz="2400" dirty="0" smtClean="0"/>
              <a:t>providers</a:t>
            </a:r>
            <a:endParaRPr lang="en-US" sz="2400" dirty="0">
              <a:solidFill>
                <a:schemeClr val="tx1"/>
              </a:solidFill>
            </a:endParaRPr>
          </a:p>
          <a:p>
            <a:pPr marL="284163" lvl="1" indent="-284163">
              <a:lnSpc>
                <a:spcPct val="120000"/>
              </a:lnSpc>
              <a:spcBef>
                <a:spcPts val="0"/>
              </a:spcBef>
              <a:spcAft>
                <a:spcPts val="600"/>
              </a:spcAft>
            </a:pPr>
            <a:r>
              <a:rPr lang="en-US" sz="2400" dirty="0" smtClean="0">
                <a:solidFill>
                  <a:schemeClr val="tx1"/>
                </a:solidFill>
              </a:rPr>
              <a:t>Early </a:t>
            </a:r>
            <a:r>
              <a:rPr lang="en-US" sz="2400" dirty="0">
                <a:solidFill>
                  <a:schemeClr val="tx1"/>
                </a:solidFill>
              </a:rPr>
              <a:t>intervention professionals</a:t>
            </a:r>
          </a:p>
          <a:p>
            <a:pPr marL="284163" indent="-284163">
              <a:lnSpc>
                <a:spcPct val="120000"/>
              </a:lnSpc>
              <a:spcBef>
                <a:spcPts val="0"/>
              </a:spcBef>
              <a:spcAft>
                <a:spcPts val="600"/>
              </a:spcAft>
              <a:buFont typeface="Arial"/>
              <a:buChar char="•"/>
            </a:pPr>
            <a:r>
              <a:rPr lang="en-US" sz="2400" dirty="0" smtClean="0">
                <a:solidFill>
                  <a:schemeClr val="tx1"/>
                </a:solidFill>
              </a:rPr>
              <a:t>Early </a:t>
            </a:r>
            <a:r>
              <a:rPr lang="en-US" sz="2400" dirty="0">
                <a:solidFill>
                  <a:schemeClr val="tx1"/>
                </a:solidFill>
              </a:rPr>
              <a:t>childhood </a:t>
            </a:r>
            <a:r>
              <a:rPr lang="en-US" sz="2400" dirty="0" smtClean="0">
                <a:solidFill>
                  <a:schemeClr val="tx1"/>
                </a:solidFill>
              </a:rPr>
              <a:t>and </a:t>
            </a:r>
            <a:r>
              <a:rPr lang="en-US" sz="2400" dirty="0">
                <a:solidFill>
                  <a:schemeClr val="tx1"/>
                </a:solidFill>
              </a:rPr>
              <a:t>special </a:t>
            </a:r>
            <a:r>
              <a:rPr lang="en-US" sz="2400" dirty="0" smtClean="0">
                <a:solidFill>
                  <a:schemeClr val="tx1"/>
                </a:solidFill>
              </a:rPr>
              <a:t>education educators</a:t>
            </a:r>
            <a:endParaRPr lang="en-US" sz="2400" dirty="0"/>
          </a:p>
          <a:p>
            <a:pPr marL="284163" indent="-284163">
              <a:lnSpc>
                <a:spcPct val="120000"/>
              </a:lnSpc>
              <a:spcBef>
                <a:spcPts val="0"/>
              </a:spcBef>
              <a:spcAft>
                <a:spcPts val="600"/>
              </a:spcAft>
              <a:buFont typeface="Arial"/>
              <a:buChar char="•"/>
            </a:pPr>
            <a:r>
              <a:rPr lang="en-US" sz="2400" dirty="0" smtClean="0">
                <a:solidFill>
                  <a:schemeClr val="tx1"/>
                </a:solidFill>
              </a:rPr>
              <a:t>Social </a:t>
            </a:r>
            <a:r>
              <a:rPr lang="en-US" sz="2400" dirty="0">
                <a:solidFill>
                  <a:schemeClr val="tx1"/>
                </a:solidFill>
              </a:rPr>
              <a:t>service </a:t>
            </a:r>
            <a:r>
              <a:rPr lang="en-US" sz="2400" dirty="0" smtClean="0">
                <a:solidFill>
                  <a:schemeClr val="tx1"/>
                </a:solidFill>
              </a:rPr>
              <a:t>providers</a:t>
            </a:r>
            <a:endParaRPr lang="en-US" sz="2400" dirty="0"/>
          </a:p>
          <a:p>
            <a:pPr marL="284163" indent="-284163">
              <a:lnSpc>
                <a:spcPct val="120000"/>
              </a:lnSpc>
              <a:spcBef>
                <a:spcPts val="0"/>
              </a:spcBef>
              <a:spcAft>
                <a:spcPts val="600"/>
              </a:spcAft>
              <a:buFont typeface="Arial"/>
              <a:buChar char="•"/>
            </a:pPr>
            <a:r>
              <a:rPr lang="en-US" sz="2400" dirty="0" smtClean="0">
                <a:solidFill>
                  <a:schemeClr val="tx1"/>
                </a:solidFill>
              </a:rPr>
              <a:t>Public </a:t>
            </a:r>
            <a:r>
              <a:rPr lang="en-US" sz="2400" dirty="0">
                <a:solidFill>
                  <a:schemeClr val="tx1"/>
                </a:solidFill>
              </a:rPr>
              <a:t>health </a:t>
            </a:r>
            <a:r>
              <a:rPr lang="en-US" sz="2400" dirty="0" smtClean="0">
                <a:solidFill>
                  <a:schemeClr val="tx1"/>
                </a:solidFill>
              </a:rPr>
              <a:t>providers</a:t>
            </a:r>
            <a:endParaRPr lang="en-US" sz="2400" dirty="0"/>
          </a:p>
          <a:p>
            <a:pPr marL="284163" indent="-284163">
              <a:lnSpc>
                <a:spcPct val="120000"/>
              </a:lnSpc>
              <a:spcBef>
                <a:spcPts val="0"/>
              </a:spcBef>
              <a:spcAft>
                <a:spcPts val="600"/>
              </a:spcAft>
              <a:buFont typeface="Arial"/>
              <a:buChar char="•"/>
            </a:pPr>
            <a:r>
              <a:rPr lang="en-US" sz="2400" dirty="0" smtClean="0">
                <a:solidFill>
                  <a:schemeClr val="tx1"/>
                </a:solidFill>
              </a:rPr>
              <a:t>Home </a:t>
            </a:r>
            <a:r>
              <a:rPr lang="en-US" sz="2400" dirty="0">
                <a:solidFill>
                  <a:schemeClr val="tx1"/>
                </a:solidFill>
              </a:rPr>
              <a:t>visitors and parent </a:t>
            </a:r>
            <a:r>
              <a:rPr lang="en-US" sz="2400" dirty="0" smtClean="0">
                <a:solidFill>
                  <a:schemeClr val="tx1"/>
                </a:solidFill>
              </a:rPr>
              <a:t>educators</a:t>
            </a:r>
            <a:endParaRPr lang="en-US" sz="2400" dirty="0"/>
          </a:p>
          <a:p>
            <a:pPr marL="284163" indent="-284163">
              <a:lnSpc>
                <a:spcPct val="120000"/>
              </a:lnSpc>
              <a:spcBef>
                <a:spcPts val="0"/>
              </a:spcBef>
              <a:spcAft>
                <a:spcPts val="600"/>
              </a:spcAft>
              <a:buFont typeface="Arial"/>
              <a:buChar char="•"/>
            </a:pPr>
            <a:r>
              <a:rPr lang="en-US" sz="2400" dirty="0" smtClean="0">
                <a:solidFill>
                  <a:schemeClr val="tx1"/>
                </a:solidFill>
              </a:rPr>
              <a:t>Other </a:t>
            </a:r>
            <a:r>
              <a:rPr lang="en-US" sz="2400" dirty="0">
                <a:solidFill>
                  <a:schemeClr val="tx1"/>
                </a:solidFill>
              </a:rPr>
              <a:t>early childhood professionals</a:t>
            </a:r>
          </a:p>
          <a:p>
            <a:pPr>
              <a:lnSpc>
                <a:spcPct val="120000"/>
              </a:lnSpc>
              <a:spcBef>
                <a:spcPts val="0"/>
              </a:spcBef>
            </a:pPr>
            <a:endParaRPr lang="en-US"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29</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26673075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Supplemental Assessments and Spark</a:t>
            </a:r>
            <a:endParaRPr lang="en-US" dirty="0"/>
          </a:p>
        </p:txBody>
      </p:sp>
      <p:sp>
        <p:nvSpPr>
          <p:cNvPr id="3" name="Content Placeholder 2"/>
          <p:cNvSpPr>
            <a:spLocks noGrp="1"/>
          </p:cNvSpPr>
          <p:nvPr>
            <p:ph idx="1"/>
          </p:nvPr>
        </p:nvSpPr>
        <p:spPr>
          <a:xfrm>
            <a:off x="838200" y="1825625"/>
            <a:ext cx="10755702" cy="4203996"/>
          </a:xfrm>
        </p:spPr>
        <p:txBody>
          <a:bodyPr>
            <a:normAutofit fontScale="92500" lnSpcReduction="20000"/>
          </a:bodyPr>
          <a:lstStyle/>
          <a:p>
            <a:pPr marL="114300">
              <a:lnSpc>
                <a:spcPct val="120000"/>
              </a:lnSpc>
              <a:spcAft>
                <a:spcPts val="600"/>
              </a:spcAft>
            </a:pPr>
            <a:r>
              <a:rPr lang="en-US" sz="3300" b="1" dirty="0" smtClean="0">
                <a:solidFill>
                  <a:schemeClr val="tx1"/>
                </a:solidFill>
              </a:rPr>
              <a:t>LD 9 - 5 STAR </a:t>
            </a:r>
            <a:r>
              <a:rPr lang="en-US" sz="1900" b="1" dirty="0"/>
              <a:t>(completion for a 3 and 4 star have previously been done)</a:t>
            </a:r>
          </a:p>
          <a:p>
            <a:pPr marL="571500" indent="-457200">
              <a:lnSpc>
                <a:spcPct val="120000"/>
              </a:lnSpc>
              <a:spcAft>
                <a:spcPts val="600"/>
              </a:spcAft>
              <a:buFont typeface="Arial" panose="020B0604020202020204" pitchFamily="34" charset="0"/>
              <a:buChar char="•"/>
            </a:pPr>
            <a:r>
              <a:rPr lang="en-US" dirty="0">
                <a:solidFill>
                  <a:schemeClr val="tx1"/>
                </a:solidFill>
              </a:rPr>
              <a:t>Samples of children’s work, written accounts of specific observations, and information from family members are collected on an ongoing basis to supplement assessment</a:t>
            </a:r>
            <a:r>
              <a:rPr lang="en-US" dirty="0" smtClean="0">
                <a:solidFill>
                  <a:schemeClr val="tx1"/>
                </a:solidFill>
              </a:rPr>
              <a:t>.  </a:t>
            </a:r>
            <a:endParaRPr lang="en-US" dirty="0">
              <a:solidFill>
                <a:schemeClr val="tx1"/>
              </a:solidFill>
            </a:endParaRPr>
          </a:p>
          <a:p>
            <a:pPr marL="114300">
              <a:lnSpc>
                <a:spcPct val="120000"/>
              </a:lnSpc>
              <a:spcAft>
                <a:spcPts val="600"/>
              </a:spcAft>
            </a:pPr>
            <a:r>
              <a:rPr lang="en-US" u="sng" dirty="0" smtClean="0">
                <a:solidFill>
                  <a:schemeClr val="tx1"/>
                </a:solidFill>
              </a:rPr>
              <a:t>Evidence</a:t>
            </a:r>
            <a:r>
              <a:rPr lang="en-US" u="sng" dirty="0">
                <a:solidFill>
                  <a:schemeClr val="tx1"/>
                </a:solidFill>
              </a:rPr>
              <a:t>:</a:t>
            </a:r>
          </a:p>
          <a:p>
            <a:pPr marL="571500" indent="-457200">
              <a:lnSpc>
                <a:spcPct val="120000"/>
              </a:lnSpc>
              <a:spcAft>
                <a:spcPts val="600"/>
              </a:spcAft>
              <a:buFont typeface="Arial" panose="020B0604020202020204" pitchFamily="34" charset="0"/>
              <a:buChar char="•"/>
            </a:pPr>
            <a:r>
              <a:rPr lang="en-US" dirty="0">
                <a:solidFill>
                  <a:schemeClr val="tx1"/>
                </a:solidFill>
              </a:rPr>
              <a:t>Written description of supplemental assessment information collected on </a:t>
            </a:r>
            <a:r>
              <a:rPr lang="en-US" dirty="0" smtClean="0">
                <a:solidFill>
                  <a:schemeClr val="tx1"/>
                </a:solidFill>
              </a:rPr>
              <a:t>children.</a:t>
            </a:r>
            <a:endParaRPr lang="en-US" dirty="0">
              <a:solidFill>
                <a:schemeClr val="tx1"/>
              </a:solidFill>
            </a:endParaRPr>
          </a:p>
          <a:p>
            <a:endParaRPr lang="en-US"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30</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2165923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Difference Between Child Assessment and Screening</a:t>
            </a:r>
          </a:p>
        </p:txBody>
      </p:sp>
      <p:graphicFrame>
        <p:nvGraphicFramePr>
          <p:cNvPr id="4" name="Content Placeholder 3"/>
          <p:cNvGraphicFramePr>
            <a:graphicFrameLocks noGrp="1"/>
          </p:cNvGraphicFramePr>
          <p:nvPr>
            <p:ph idx="1"/>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31</a:t>
            </a:fld>
            <a:endParaRPr lang="en-US" dirty="0">
              <a:solidFill>
                <a:srgbClr val="000000"/>
              </a:solidFill>
            </a:endParaRPr>
          </a:p>
        </p:txBody>
      </p:sp>
    </p:spTree>
    <p:extLst>
      <p:ext uri="{BB962C8B-B14F-4D97-AF65-F5344CB8AC3E}">
        <p14:creationId xmlns:p14="http://schemas.microsoft.com/office/powerpoint/2010/main" val="368233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3324F107-12C6-46BC-98CC-8192E5C3758D}"/>
                                            </p:graphicEl>
                                          </p:spTgt>
                                        </p:tgtEl>
                                        <p:attrNameLst>
                                          <p:attrName>style.visibility</p:attrName>
                                        </p:attrNameLst>
                                      </p:cBhvr>
                                      <p:to>
                                        <p:strVal val="visible"/>
                                      </p:to>
                                    </p:set>
                                    <p:animEffect transition="in" filter="fade">
                                      <p:cBhvr>
                                        <p:cTn id="7" dur="500"/>
                                        <p:tgtEl>
                                          <p:spTgt spid="4">
                                            <p:graphicEl>
                                              <a:dgm id="{3324F107-12C6-46BC-98CC-8192E5C3758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8D5B5B5-B5CC-49D9-826D-3B66DBE8DEEA}"/>
                                            </p:graphicEl>
                                          </p:spTgt>
                                        </p:tgtEl>
                                        <p:attrNameLst>
                                          <p:attrName>style.visibility</p:attrName>
                                        </p:attrNameLst>
                                      </p:cBhvr>
                                      <p:to>
                                        <p:strVal val="visible"/>
                                      </p:to>
                                    </p:set>
                                    <p:animEffect transition="in" filter="fade">
                                      <p:cBhvr>
                                        <p:cTn id="12" dur="500"/>
                                        <p:tgtEl>
                                          <p:spTgt spid="4">
                                            <p:graphicEl>
                                              <a:dgm id="{18D5B5B5-B5CC-49D9-826D-3B66DBE8DEE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2529"/>
            <a:ext cx="8926902" cy="1751162"/>
          </a:xfrm>
        </p:spPr>
        <p:txBody>
          <a:bodyPr>
            <a:noAutofit/>
          </a:bodyPr>
          <a:lstStyle/>
          <a:p>
            <a:r>
              <a:rPr lang="en-US" sz="3600" dirty="0"/>
              <a:t>How the Daily Schedule and Weekly Plan are Tied to Child Assessment Information</a:t>
            </a:r>
          </a:p>
        </p:txBody>
      </p:sp>
      <p:sp>
        <p:nvSpPr>
          <p:cNvPr id="3" name="Content Placeholder 2"/>
          <p:cNvSpPr>
            <a:spLocks noGrp="1"/>
          </p:cNvSpPr>
          <p:nvPr>
            <p:ph idx="1"/>
          </p:nvPr>
        </p:nvSpPr>
        <p:spPr/>
        <p:txBody>
          <a:bodyPr/>
          <a:lstStyle/>
          <a:p>
            <a:endParaRPr lang="en-US" sz="1400" dirty="0"/>
          </a:p>
          <a:p>
            <a:pPr marL="457200" indent="-457200">
              <a:spcAft>
                <a:spcPts val="1800"/>
              </a:spcAft>
              <a:buFont typeface="Arial" panose="020B0604020202020204" pitchFamily="34" charset="0"/>
              <a:buChar char="•"/>
            </a:pPr>
            <a:r>
              <a:rPr lang="en-US" dirty="0" smtClean="0">
                <a:solidFill>
                  <a:schemeClr val="tx1"/>
                </a:solidFill>
              </a:rPr>
              <a:t>In </a:t>
            </a:r>
            <a:r>
              <a:rPr lang="en-US" dirty="0">
                <a:solidFill>
                  <a:schemeClr val="tx1"/>
                </a:solidFill>
              </a:rPr>
              <a:t>the </a:t>
            </a:r>
            <a:r>
              <a:rPr lang="en-US" dirty="0" smtClean="0">
                <a:solidFill>
                  <a:schemeClr val="tx1"/>
                </a:solidFill>
              </a:rPr>
              <a:t>Spark </a:t>
            </a:r>
            <a:r>
              <a:rPr lang="en-US" dirty="0">
                <a:solidFill>
                  <a:schemeClr val="tx1"/>
                </a:solidFill>
              </a:rPr>
              <a:t>Portfolio </a:t>
            </a:r>
            <a:r>
              <a:rPr lang="en-US" u="sng" dirty="0">
                <a:solidFill>
                  <a:schemeClr val="tx1"/>
                </a:solidFill>
              </a:rPr>
              <a:t>LD9 – 4 Star</a:t>
            </a:r>
            <a:r>
              <a:rPr lang="en-US" dirty="0">
                <a:solidFill>
                  <a:schemeClr val="tx1"/>
                </a:solidFill>
              </a:rPr>
              <a:t>, programs are required to provide a “written description of how the daily schedule and weekly plan are tied to assessment information</a:t>
            </a:r>
            <a:r>
              <a:rPr lang="en-US" dirty="0" smtClean="0">
                <a:solidFill>
                  <a:schemeClr val="tx1"/>
                </a:solidFill>
              </a:rPr>
              <a:t>.”</a:t>
            </a:r>
          </a:p>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32</a:t>
            </a:fld>
            <a:endParaRPr lang="en-US" dirty="0">
              <a:solidFill>
                <a:srgbClr val="000000"/>
              </a:solidFill>
            </a:endParaRPr>
          </a:p>
        </p:txBody>
      </p:sp>
    </p:spTree>
    <p:extLst>
      <p:ext uri="{BB962C8B-B14F-4D97-AF65-F5344CB8AC3E}">
        <p14:creationId xmlns:p14="http://schemas.microsoft.com/office/powerpoint/2010/main" val="207090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4796656"/>
          </a:xfrm>
        </p:spPr>
        <p:txBody>
          <a:bodyPr/>
          <a:lstStyle/>
          <a:p>
            <a:r>
              <a:rPr lang="en-US" dirty="0"/>
              <a:t>What will you do the same or different regarding screening and assessment in the coming year?</a:t>
            </a:r>
            <a:br>
              <a:rPr lang="en-US" dirty="0"/>
            </a:br>
            <a:endParaRPr lang="en-US" dirty="0"/>
          </a:p>
        </p:txBody>
      </p:sp>
      <p:sp>
        <p:nvSpPr>
          <p:cNvPr id="3" name="Subtitle 2"/>
          <p:cNvSpPr>
            <a:spLocks noGrp="1"/>
          </p:cNvSpPr>
          <p:nvPr>
            <p:ph type="subTitle" idx="1"/>
          </p:nvPr>
        </p:nvSpPr>
        <p:spPr>
          <a:xfrm>
            <a:off x="2819400" y="3880448"/>
            <a:ext cx="6553200" cy="1458467"/>
          </a:xfrm>
        </p:spPr>
        <p:txBody>
          <a:bodyPr>
            <a:normAutofit/>
          </a:bodyPr>
          <a:lstStyle/>
          <a:p>
            <a:r>
              <a:rPr lang="en-US" sz="7200" dirty="0" smtClean="0"/>
              <a:t> </a:t>
            </a:r>
            <a:endParaRPr lang="en-US" sz="7200" dirty="0"/>
          </a:p>
          <a:p>
            <a:endParaRPr lang="en-US" sz="2500" dirty="0"/>
          </a:p>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a:solidFill>
                  <a:srgbClr val="000000"/>
                </a:solidFill>
              </a:rPr>
              <a:t>33</a:t>
            </a:fld>
            <a:endParaRPr lang="en-US" dirty="0">
              <a:solidFill>
                <a:srgbClr val="000000"/>
              </a:solidFill>
            </a:endParaRPr>
          </a:p>
        </p:txBody>
      </p:sp>
    </p:spTree>
    <p:extLst>
      <p:ext uri="{BB962C8B-B14F-4D97-AF65-F5344CB8AC3E}">
        <p14:creationId xmlns:p14="http://schemas.microsoft.com/office/powerpoint/2010/main" val="769312201"/>
      </p:ext>
    </p:extLst>
  </p:cSld>
  <p:clrMapOvr>
    <a:masterClrMapping/>
  </p:clrMapOvr>
  <p:timing>
    <p:tnLst>
      <p:par>
        <p:cTn id="1" dur="indefinite" restart="never" nodeType="tmRoot"/>
      </p:par>
    </p:tnLst>
  </p:timing>
</p:sld>
</file>

<file path=ppt/theme/theme1.xml><?xml version="1.0" encoding="utf-8"?>
<a:theme xmlns:a="http://schemas.openxmlformats.org/drawingml/2006/main" name="Spark Presentation Classic">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rk Powerpoint Template" id="{3F8AFE8A-8090-4318-925D-D14097DFB783}" vid="{95585E95-47D9-4B0E-ADCD-66E372E4BAA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Spark Powerpoint Template</Template>
  <TotalTime>628</TotalTime>
  <Words>1484</Words>
  <Application>Microsoft Office PowerPoint</Application>
  <PresentationFormat>Widescreen</PresentationFormat>
  <Paragraphs>223</Paragraphs>
  <Slides>33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AppleSymbols</vt:lpstr>
      <vt:lpstr>Arial</vt:lpstr>
      <vt:lpstr>Arial Black</vt:lpstr>
      <vt:lpstr>Calibri</vt:lpstr>
      <vt:lpstr>Times New Roman</vt:lpstr>
      <vt:lpstr>Wingdings</vt:lpstr>
      <vt:lpstr>Spark Presentation Classic</vt:lpstr>
      <vt:lpstr>The Appropriate Use of Early Childhood Assessments and Developmental Screenings</vt:lpstr>
      <vt:lpstr>Reflective Activity</vt:lpstr>
      <vt:lpstr>Session Objectives</vt:lpstr>
      <vt:lpstr>Screening</vt:lpstr>
      <vt:lpstr>What is a Developmental Screening?</vt:lpstr>
      <vt:lpstr>Why do we use Screenings?</vt:lpstr>
      <vt:lpstr>Who does the Screening?</vt:lpstr>
      <vt:lpstr>Screening and Spark</vt:lpstr>
      <vt:lpstr>Spark Screening Requirement</vt:lpstr>
      <vt:lpstr>Why do you have to use the ASQ for Spark?</vt:lpstr>
      <vt:lpstr>ASQ</vt:lpstr>
      <vt:lpstr>About the ASQ</vt:lpstr>
      <vt:lpstr>Child Assessment</vt:lpstr>
      <vt:lpstr>What is Child Assessment?</vt:lpstr>
      <vt:lpstr>Types of Assessments</vt:lpstr>
      <vt:lpstr>Types of Assessment</vt:lpstr>
      <vt:lpstr>Who Conducts Child Assessments?</vt:lpstr>
      <vt:lpstr>Why Programs Conduct Child Assessments ?</vt:lpstr>
      <vt:lpstr>Where Child Assessment Fits with Spark</vt:lpstr>
      <vt:lpstr>When Child Assessments are Done</vt:lpstr>
      <vt:lpstr>Early Childhood Assessments and Spark</vt:lpstr>
      <vt:lpstr>Teaching Strategies Gold</vt:lpstr>
      <vt:lpstr>PowerPoint Presentation</vt:lpstr>
      <vt:lpstr>AEPS and AEPSi</vt:lpstr>
      <vt:lpstr>PowerPoint Presentation</vt:lpstr>
      <vt:lpstr>What is Supplemental Assessment?</vt:lpstr>
      <vt:lpstr>Why use Supplemental Assessments?</vt:lpstr>
      <vt:lpstr>How can programs use Supplemental Assessments?</vt:lpstr>
      <vt:lpstr>Who Does Supplemental Assessments?</vt:lpstr>
      <vt:lpstr>Supplemental Assessments and Spark</vt:lpstr>
      <vt:lpstr>Difference Between Child Assessment and Screening</vt:lpstr>
      <vt:lpstr>How the Daily Schedule and Weekly Plan are Tied to Child Assessment Information</vt:lpstr>
      <vt:lpstr>What will you do the same or different regarding screening and assessment in the coming year? </vt:lpstr>
    </vt:vector>
  </TitlesOfParts>
  <Company>Western Oregon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UCS</cp:lastModifiedBy>
  <cp:revision>47</cp:revision>
  <cp:lastPrinted>2016-12-05T07:30:18Z</cp:lastPrinted>
  <dcterms:created xsi:type="dcterms:W3CDTF">2017-06-08T19:09:12Z</dcterms:created>
  <dcterms:modified xsi:type="dcterms:W3CDTF">2018-08-31T18:52:39Z</dcterms:modified>
</cp:coreProperties>
</file>