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0" r:id="rId1"/>
  </p:sldMasterIdLst>
  <p:notesMasterIdLst>
    <p:notesMasterId r:id="rId27"/>
  </p:notesMasterIdLst>
  <p:handoutMasterIdLst>
    <p:handoutMasterId r:id="rId28"/>
  </p:handoutMasterIdLst>
  <p:sldIdLst>
    <p:sldId id="323" r:id="rId2"/>
    <p:sldId id="331" r:id="rId3"/>
    <p:sldId id="354" r:id="rId4"/>
    <p:sldId id="333" r:id="rId5"/>
    <p:sldId id="334" r:id="rId6"/>
    <p:sldId id="335" r:id="rId7"/>
    <p:sldId id="352" r:id="rId8"/>
    <p:sldId id="337" r:id="rId9"/>
    <p:sldId id="338" r:id="rId10"/>
    <p:sldId id="340" r:id="rId11"/>
    <p:sldId id="357" r:id="rId12"/>
    <p:sldId id="341" r:id="rId13"/>
    <p:sldId id="342" r:id="rId14"/>
    <p:sldId id="362" r:id="rId15"/>
    <p:sldId id="358" r:id="rId16"/>
    <p:sldId id="344" r:id="rId17"/>
    <p:sldId id="355" r:id="rId18"/>
    <p:sldId id="345" r:id="rId19"/>
    <p:sldId id="360" r:id="rId20"/>
    <p:sldId id="361" r:id="rId21"/>
    <p:sldId id="348" r:id="rId22"/>
    <p:sldId id="350" r:id="rId23"/>
    <p:sldId id="349" r:id="rId24"/>
    <p:sldId id="351" r:id="rId25"/>
    <p:sldId id="353" r:id="rId26"/>
  </p:sldIdLst>
  <p:sldSz cx="9144000" cy="6858000" type="screen4x3"/>
  <p:notesSz cx="68580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3"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40556" autoAdjust="0"/>
  </p:normalViewPr>
  <p:slideViewPr>
    <p:cSldViewPr snapToGrid="0" snapToObjects="1">
      <p:cViewPr varScale="1">
        <p:scale>
          <a:sx n="37" d="100"/>
          <a:sy n="37" d="100"/>
        </p:scale>
        <p:origin x="2213"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2421" cy="46562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027" y="0"/>
            <a:ext cx="2972421" cy="465621"/>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1" y="8829180"/>
            <a:ext cx="2972421" cy="46562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027" y="8829180"/>
            <a:ext cx="2972421" cy="465621"/>
          </a:xfrm>
          <a:prstGeom prst="rect">
            <a:avLst/>
          </a:prstGeom>
        </p:spPr>
        <p:txBody>
          <a:bodyPr vert="horz" lIns="91440" tIns="45720" rIns="91440" bIns="45720" rtlCol="0" anchor="b"/>
          <a:lstStyle>
            <a:lvl1pPr algn="r">
              <a:defRPr sz="1200"/>
            </a:lvl1pPr>
          </a:lstStyle>
          <a:p>
            <a:fld id="{46EF2128-8059-4AF3-AA78-A5D9D948A6E4}" type="slidenum">
              <a:rPr lang="en-US" smtClean="0"/>
              <a:t>‹#›</a:t>
            </a:fld>
            <a:endParaRPr lang="en-US"/>
          </a:p>
        </p:txBody>
      </p:sp>
    </p:spTree>
    <p:extLst>
      <p:ext uri="{BB962C8B-B14F-4D97-AF65-F5344CB8AC3E}">
        <p14:creationId xmlns:p14="http://schemas.microsoft.com/office/powerpoint/2010/main" val="3555752376"/>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64820"/>
          </a:xfrm>
          <a:prstGeom prst="rect">
            <a:avLst/>
          </a:prstGeom>
        </p:spPr>
        <p:txBody>
          <a:bodyPr vert="horz" lIns="91440" tIns="45720" rIns="91440" bIns="45720" rtlCol="0"/>
          <a:lstStyle>
            <a:lvl1pPr algn="r">
              <a:defRPr sz="1200"/>
            </a:lvl1pPr>
          </a:lstStyle>
          <a:p>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1"/>
            <a:ext cx="5486400" cy="418338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8"/>
            <a:ext cx="2971800" cy="464820"/>
          </a:xfrm>
          <a:prstGeom prst="rect">
            <a:avLst/>
          </a:prstGeom>
        </p:spPr>
        <p:txBody>
          <a:bodyPr vert="horz" lIns="91440" tIns="45720" rIns="91440" bIns="45720" rtlCol="0" anchor="b"/>
          <a:lstStyle>
            <a:lvl1pPr algn="r">
              <a:defRPr sz="1200"/>
            </a:lvl1pPr>
          </a:lstStyle>
          <a:p>
            <a:fld id="{47737FFD-5C63-3D45-B889-567995553B0A}" type="slidenum">
              <a:rPr lang="en-US" smtClean="0"/>
              <a:t>‹#›</a:t>
            </a:fld>
            <a:endParaRPr lang="en-US"/>
          </a:p>
        </p:txBody>
      </p:sp>
    </p:spTree>
    <p:extLst>
      <p:ext uri="{BB962C8B-B14F-4D97-AF65-F5344CB8AC3E}">
        <p14:creationId xmlns:p14="http://schemas.microsoft.com/office/powerpoint/2010/main" val="696514648"/>
      </p:ext>
    </p:extLst>
  </p:cSld>
  <p:clrMap bg1="lt1" tx1="dk1" bg2="lt2" tx2="dk2" accent1="accent1" accent2="accent2" accent3="accent3" accent4="accent4" accent5="accent5" accent6="accent6" hlink="hlink" folHlink="folHlink"/>
  <p:hf hdr="0"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the</a:t>
            </a:r>
            <a:r>
              <a:rPr lang="en-US" baseline="0" dirty="0" smtClean="0"/>
              <a:t> title of the training conference or event and the date in the green box.</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02323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presenter</a:t>
            </a:r>
            <a:r>
              <a:rPr lang="en-US" baseline="0" dirty="0" smtClean="0"/>
              <a:t> titles/contact information and agency logos, etc. on this slide.</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75425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group of fewer than 10, have everyone share this information with the whole group. </a:t>
            </a:r>
          </a:p>
          <a:p>
            <a:endParaRPr lang="en-US" dirty="0" smtClean="0"/>
          </a:p>
          <a:p>
            <a:r>
              <a:rPr lang="en-US" dirty="0" smtClean="0"/>
              <a:t>If a larger group, have them share in their table groups, with a partner, etc. this information. Then,</a:t>
            </a:r>
            <a:r>
              <a:rPr lang="en-US" baseline="0" dirty="0" smtClean="0"/>
              <a:t> once everyone has shared with a partner or small group, find out at least through show of hands who works for family programs and who work for centers as that may influence the discussions throughout the day. Acknowledge that there is a wealth of experience in the room, and we will be learning from each other throughout the day.</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826200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7737FFD-5C63-3D45-B889-567995553B0A}" type="slidenum">
              <a:rPr lang="en-US" smtClean="0"/>
              <a:t>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65491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Briefly review or refer to the agenda. Remind participants to fill out the evaluation before the session ends (if you choose to give it to them at this time); explain any training materials (such a sticky notes, highlighters, fidgets, etc.) which are also available to them. Let them know that you will be sharing more materials later in the session. This would be a good time to let them know where restrooms are and explain if/when there will be a break in the training.</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6702319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 a participant to read this slide to the group.</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812410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 a participant to read this slide to the group.</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015497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 sure participants</a:t>
            </a:r>
            <a:r>
              <a:rPr lang="en-US" baseline="0" dirty="0" smtClean="0"/>
              <a:t> have access to paper, sticky notes, or just use the backs of their agendas to write their thoughts before sharing with a partner/table group peers.</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0951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Encourage small groups to share the ideas they</a:t>
            </a:r>
            <a:r>
              <a:rPr lang="en-US" baseline="0" dirty="0" smtClean="0"/>
              <a:t> discussed in the reflective activity</a:t>
            </a:r>
            <a:r>
              <a:rPr lang="en-US" dirty="0" smtClean="0"/>
              <a:t>; you can record their ideas on chart paper</a:t>
            </a:r>
            <a:r>
              <a:rPr lang="en-US" baseline="0" dirty="0" smtClean="0"/>
              <a:t> or a whiteboard or just have group discussion.</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086819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Research</a:t>
            </a:r>
            <a:r>
              <a:rPr lang="en-US" baseline="0" dirty="0" smtClean="0"/>
              <a:t> indicates that programs who conduct a comprehensive evaluation at least once per year have better success with program improvement and enhancing the quality of their program practices.</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971784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Invite a participant to read this slide to the group.</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This</a:t>
            </a:r>
            <a:r>
              <a:rPr lang="en-US" baseline="0" dirty="0" smtClean="0"/>
              <a:t> quote confirms that program evaluation is a recommended practice in the field of early learning.</a:t>
            </a:r>
            <a:endParaRPr lang="en-US" dirty="0" smtClean="0"/>
          </a:p>
          <a:p>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5634610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does “comprehensive program evaluation” include? These five categories</a:t>
            </a:r>
            <a:r>
              <a:rPr lang="en-US" baseline="0" dirty="0" smtClean="0"/>
              <a:t> (listed on the slide).</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204721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a</a:t>
            </a:r>
            <a:r>
              <a:rPr lang="en-US" baseline="0" dirty="0" smtClean="0"/>
              <a:t> program looks at </a:t>
            </a:r>
            <a:r>
              <a:rPr lang="en-US" dirty="0" smtClean="0"/>
              <a:t>the five categorie</a:t>
            </a:r>
            <a:r>
              <a:rPr lang="en-US" baseline="0" dirty="0" smtClean="0"/>
              <a:t>s of program evaluation, these sources of information which can contribute to their program’s evaluation.</a:t>
            </a:r>
          </a:p>
          <a:p>
            <a:endParaRPr lang="en-US" baseline="0" dirty="0" smtClean="0"/>
          </a:p>
          <a:p>
            <a:r>
              <a:rPr lang="en-US" baseline="0" dirty="0" smtClean="0"/>
              <a:t>Put chart paper up in five wall spaces in the room (or at five tables) with one each of the following headings: Family Input, Program Personnel Feedback/Input, Rating Scales or Evaluation Instruments, Child Outcome Data, and Outside Evaluators. Discuss what each heading means to ensure that all participants know what each term means. Make sure there are chart paper markers available for each chart. Break participants into 5 groups: have each group being brainstorming ideas/recording the ideas on a chart; rotate every couple of minutes. When all groups are back at their original chart, have a participant read the list of resources at each chart. </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48172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participants know how long they have for the break</a:t>
            </a:r>
            <a:r>
              <a:rPr lang="en-US" baseline="0" dirty="0" smtClean="0"/>
              <a:t> (if 3-hour training). Let them know that after the break, you will share how the program evaluation sources are related to QRIS.</a:t>
            </a:r>
            <a:endParaRPr lang="en-US" dirty="0"/>
          </a:p>
        </p:txBody>
      </p:sp>
      <p:sp>
        <p:nvSpPr>
          <p:cNvPr id="4" name="Date Placeholder 3"/>
          <p:cNvSpPr>
            <a:spLocks noGrp="1"/>
          </p:cNvSpPr>
          <p:nvPr>
            <p:ph type="dt" idx="10"/>
          </p:nvPr>
        </p:nvSpPr>
        <p:spPr/>
        <p:txBody>
          <a:bodyPr/>
          <a:lstStyle/>
          <a:p>
            <a:endParaRPr lang="en-US"/>
          </a:p>
        </p:txBody>
      </p:sp>
      <p:sp>
        <p:nvSpPr>
          <p:cNvPr id="5" name="Slide Number Placeholder 4"/>
          <p:cNvSpPr>
            <a:spLocks noGrp="1"/>
          </p:cNvSpPr>
          <p:nvPr>
            <p:ph type="sldNum" sz="quarter" idx="11"/>
          </p:nvPr>
        </p:nvSpPr>
        <p:spPr/>
        <p:txBody>
          <a:bodyPr/>
          <a:lstStyle/>
          <a:p>
            <a:fld id="{47737FFD-5C63-3D45-B889-567995553B0A}" type="slidenum">
              <a:rPr lang="en-US" smtClean="0"/>
              <a:t>14</a:t>
            </a:fld>
            <a:endParaRPr lang="en-US"/>
          </a:p>
        </p:txBody>
      </p:sp>
    </p:spTree>
    <p:extLst>
      <p:ext uri="{BB962C8B-B14F-4D97-AF65-F5344CB8AC3E}">
        <p14:creationId xmlns:p14="http://schemas.microsoft.com/office/powerpoint/2010/main" val="41085218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Read or have a participant read this slide. Ask who</a:t>
            </a:r>
            <a:r>
              <a:rPr lang="en-US" baseline="0" dirty="0" smtClean="0"/>
              <a:t> in the room is familiar with Oregon’s QRIS or Spark. Explain that whether or not your program participates in Spark, program evaluation practices will help support your program’s continuous quality improvement goals.</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8817886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Help</a:t>
            </a:r>
            <a:r>
              <a:rPr lang="en-US" baseline="0" dirty="0" smtClean="0"/>
              <a:t> connect the chart paper brainstormed sources with this specific standard (in the current Spark system). Invite a participant to read the quote . . . </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16</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0944442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 . . invite a participant to finish reading the quote.</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17</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8145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Share Program</a:t>
            </a:r>
            <a:r>
              <a:rPr lang="en-US" baseline="0" dirty="0" smtClean="0"/>
              <a:t> Evaluation Resources handout and ask if participants can think of other resources to add. </a:t>
            </a:r>
          </a:p>
          <a:p>
            <a:endParaRPr lang="en-US" baseline="0" dirty="0" smtClean="0"/>
          </a:p>
          <a:p>
            <a:r>
              <a:rPr lang="en-US" baseline="0" dirty="0" smtClean="0"/>
              <a:t>If you have ECERS-R or any other </a:t>
            </a:r>
            <a:r>
              <a:rPr lang="en-US" b="1" baseline="0" dirty="0" smtClean="0"/>
              <a:t>actual</a:t>
            </a:r>
            <a:r>
              <a:rPr lang="en-US" baseline="0" dirty="0" smtClean="0"/>
              <a:t> evaluation tools/resources to share/show, this is the time to show participants what they look like.</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18</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4210306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participants the “Survey on Program Evaluation</a:t>
            </a:r>
            <a:r>
              <a:rPr lang="en-US" baseline="0" dirty="0" smtClean="0"/>
              <a:t> Practices”. If they are attending the training with colleagues, they can fill this out together. Encourage programs to do this survey </a:t>
            </a:r>
            <a:r>
              <a:rPr lang="en-US" b="1" baseline="0" dirty="0" smtClean="0"/>
              <a:t>with</a:t>
            </a:r>
            <a:r>
              <a:rPr lang="en-US" baseline="0" dirty="0" smtClean="0"/>
              <a:t> their colleagues in the future (at a staff meeting or other professional development opportunity).</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19</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689099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a:t>
            </a:r>
            <a:r>
              <a:rPr lang="en-US" baseline="0" dirty="0" smtClean="0"/>
              <a:t> participants move into a large circle facing each other (if less than 10 participants). Hand them each a “Program Evaluation Input Example” card on their way to a place in the circle; they can read the card to themselves ahead of time. Place a mini “garbage can” in the middle and an “Inbox” in the middle of the circle on the floor. Invite participants to take turns reading their card; then each participant decides if they will use the information for program improvement (and place it in the “Inbox” of ideas) OR they can decide that information will go directly in the “garbage”. Explain that there is no right or wrong answer; each participant is simply deciding what they are going to do with the input they are receiving.</a:t>
            </a:r>
          </a:p>
          <a:p>
            <a:endParaRPr lang="en-US" baseline="0" dirty="0" smtClean="0"/>
          </a:p>
          <a:p>
            <a:r>
              <a:rPr lang="en-US" baseline="0" dirty="0" smtClean="0"/>
              <a:t>The main point of this activity is to reinforce how Program Evaluation Input is on-going and is both formal and informal in nature. Providers make decisions daily about their practices based on their own values and beliefs and the input they receive from several sources.</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20</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0750879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Connecting the dots:</a:t>
            </a:r>
            <a:r>
              <a:rPr lang="en-US" baseline="0" dirty="0" smtClean="0"/>
              <a:t> even with ample program evaluation sources and input, if the information is not used to enhance and improve program practices, it won’t necessarily lead to program improvement.</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21</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559713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Hand out the “Professional</a:t>
            </a:r>
            <a:r>
              <a:rPr lang="en-US" baseline="0" dirty="0" smtClean="0"/>
              <a:t> Action Plan” forms and give participants time to fill this out . . . </a:t>
            </a:r>
          </a:p>
          <a:p>
            <a:endParaRPr lang="en-US" baseline="0" dirty="0" smtClean="0"/>
          </a:p>
          <a:p>
            <a:r>
              <a:rPr lang="en-US" baseline="0" dirty="0" smtClean="0"/>
              <a:t>AND/OR . . . </a:t>
            </a:r>
          </a:p>
          <a:p>
            <a:endParaRPr lang="en-US" baseline="0" dirty="0" smtClean="0"/>
          </a:p>
          <a:p>
            <a:r>
              <a:rPr lang="en-US" baseline="0" dirty="0" smtClean="0"/>
              <a:t>Do the Green Light, Yellow Light, Red Light Activity (on the next slide). Decide which activity makes the most sense for the group. The participants could take the Professional Action Activity with them (completed or not) and do the “Light Activity” instead.</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22</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15305711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Either on Chart Paper</a:t>
            </a:r>
            <a:r>
              <a:rPr lang="en-US" baseline="0" dirty="0" smtClean="0"/>
              <a:t> (pre-drawn ideally) or on a whiteboard, draw a stop light similar to this slide. Have participants jot down on sticky notes (or small cards) one for each description on the slide and place on the chart or whiteboard. If time, have participants volunteer to share some of their red, yellow, and green light program evaluation actions they plan to do.</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23</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149528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Invite participants to share the Professional</a:t>
            </a:r>
            <a:r>
              <a:rPr lang="en-US" baseline="0" dirty="0" smtClean="0"/>
              <a:t> Action Plans with their CCR&amp;R programs and/or Quality Improvement Specialists. They can support your Program Evaluation improvement plans!</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24</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3528304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Congratulate participants for their commitment to improving</a:t>
            </a:r>
            <a:r>
              <a:rPr lang="en-US" baseline="0" dirty="0" smtClean="0"/>
              <a:t> their program evaluation plans. Remind them to fill out the evaluations, get certificates, and any other housekeeping duties.</a:t>
            </a:r>
          </a:p>
          <a:p>
            <a:endParaRPr lang="en-US" baseline="0" dirty="0" smtClean="0"/>
          </a:p>
          <a:p>
            <a:r>
              <a:rPr lang="en-US" baseline="0" dirty="0" smtClean="0"/>
              <a:t>You can add agency logos, contact information, or other references to this slide as desired.</a:t>
            </a:r>
            <a:endParaRPr lang="en-US" dirty="0"/>
          </a:p>
        </p:txBody>
      </p:sp>
      <p:sp>
        <p:nvSpPr>
          <p:cNvPr id="4" name="Slide Number Placeholder 3"/>
          <p:cNvSpPr>
            <a:spLocks noGrp="1"/>
          </p:cNvSpPr>
          <p:nvPr>
            <p:ph type="sldNum" sz="quarter" idx="10"/>
          </p:nvPr>
        </p:nvSpPr>
        <p:spPr/>
        <p:txBody>
          <a:bodyPr/>
          <a:lstStyle/>
          <a:p>
            <a:fld id="{47737FFD-5C63-3D45-B889-567995553B0A}" type="slidenum">
              <a:rPr lang="en-US" smtClean="0"/>
              <a:t>25</a:t>
            </a:fld>
            <a:endParaRPr lang="en-US"/>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006817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5" name="Footer Placeholder 4"/>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5" name="Footer Placeholder 4"/>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6" name="Slide Number Placeholder 5"/>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6" name="Slide Number Placeholder 5"/>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6" name="Footer Placeholder 5"/>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7" name="Slide Number Placeholder 6"/>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8" name="Footer Placeholder 7"/>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9" name="Slide Number Placeholder 8"/>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4" name="Footer Placeholder 3"/>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5" name="Slide Number Placeholder 4"/>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3" name="Footer Placeholder 2"/>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4" name="Slide Number Placeholder 3"/>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6" name="Footer Placeholder 5"/>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7" name="Slide Number Placeholder 6"/>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7" name="Slide Number Placeholder 6"/>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5" name="Footer Placeholder 4"/>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6" name="Slide Number Placeholder 5"/>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E6AB22-6D8C-44CD-A274-8AB6398A2F99}" type="datetimeFigureOut">
              <a:rPr lang="en-US" smtClean="0">
                <a:solidFill>
                  <a:srgbClr val="1D1B16">
                    <a:tint val="75000"/>
                  </a:srgbClr>
                </a:solidFill>
                <a:latin typeface="Century Gothic"/>
              </a:rPr>
              <a:pPr/>
              <a:t>11/8/2018</a:t>
            </a:fld>
            <a:endParaRPr lang="en-US">
              <a:solidFill>
                <a:srgbClr val="1D1B16">
                  <a:tint val="75000"/>
                </a:srgbClr>
              </a:solidFill>
              <a:latin typeface="Century Gothic"/>
            </a:endParaRPr>
          </a:p>
        </p:txBody>
      </p:sp>
      <p:sp>
        <p:nvSpPr>
          <p:cNvPr id="5" name="Footer Placeholder 4"/>
          <p:cNvSpPr>
            <a:spLocks noGrp="1"/>
          </p:cNvSpPr>
          <p:nvPr>
            <p:ph type="ftr" sz="quarter" idx="11"/>
          </p:nvPr>
        </p:nvSpPr>
        <p:spPr/>
        <p:txBody>
          <a:bodyPr/>
          <a:lstStyle/>
          <a:p>
            <a:endParaRPr lang="en-US">
              <a:solidFill>
                <a:srgbClr val="1D1B16">
                  <a:tint val="75000"/>
                </a:srgbClr>
              </a:solidFill>
              <a:latin typeface="Century Gothic"/>
            </a:endParaRPr>
          </a:p>
        </p:txBody>
      </p:sp>
      <p:sp>
        <p:nvSpPr>
          <p:cNvPr id="6" name="Slide Number Placeholder 5"/>
          <p:cNvSpPr>
            <a:spLocks noGrp="1"/>
          </p:cNvSpPr>
          <p:nvPr>
            <p:ph type="sldNum" sz="quarter" idx="12"/>
          </p:nvPr>
        </p:nvSpPr>
        <p:spPr/>
        <p:txBody>
          <a:bodyPr/>
          <a:lstStyle/>
          <a:p>
            <a:fld id="{6BDDC106-DF49-48C3-A72B-B8F7DA454EC2}" type="slidenum">
              <a:rPr lang="en-US" smtClean="0">
                <a:solidFill>
                  <a:srgbClr val="1D1B16">
                    <a:tint val="75000"/>
                  </a:srgbClr>
                </a:solidFill>
                <a:latin typeface="Century Gothic"/>
              </a:rPr>
              <a:pPr/>
              <a:t>‹#›</a:t>
            </a:fld>
            <a:endParaRPr lang="en-US">
              <a:solidFill>
                <a:srgbClr val="1D1B16">
                  <a:tint val="75000"/>
                </a:srgbClr>
              </a:solidFill>
              <a:latin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pPr defTabSz="914400"/>
            <a:fld id="{FCE6AB22-6D8C-44CD-A274-8AB6398A2F99}" type="datetimeFigureOut">
              <a:rPr lang="en-US" smtClean="0">
                <a:solidFill>
                  <a:srgbClr val="1D1B16">
                    <a:tint val="75000"/>
                  </a:srgbClr>
                </a:solidFill>
                <a:latin typeface="Century Gothic"/>
              </a:rPr>
              <a:pPr defTabSz="914400"/>
              <a:t>11/8/2018</a:t>
            </a:fld>
            <a:endParaRPr lang="en-US">
              <a:solidFill>
                <a:srgbClr val="1D1B16">
                  <a:tint val="75000"/>
                </a:srgbClr>
              </a:solidFill>
              <a:latin typeface="Century Gothic"/>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pPr defTabSz="914400"/>
            <a:endParaRPr lang="en-US">
              <a:solidFill>
                <a:srgbClr val="1D1B16">
                  <a:tint val="75000"/>
                </a:srgbClr>
              </a:solidFill>
              <a:latin typeface="Century Gothic"/>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pPr defTabSz="914400"/>
            <a:fld id="{6BDDC106-DF49-48C3-A72B-B8F7DA454EC2}" type="slidenum">
              <a:rPr lang="en-US" smtClean="0">
                <a:solidFill>
                  <a:srgbClr val="1D1B16">
                    <a:tint val="75000"/>
                  </a:srgbClr>
                </a:solidFill>
                <a:latin typeface="Century Gothic"/>
              </a:rPr>
              <a:pPr defTabSz="914400"/>
              <a:t>‹#›</a:t>
            </a:fld>
            <a:endParaRPr lang="en-US">
              <a:solidFill>
                <a:srgbClr val="1D1B16">
                  <a:tint val="75000"/>
                </a:srgbClr>
              </a:solidFill>
              <a:latin typeface="Century Gothic"/>
            </a:endParaRP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pic>
        <p:nvPicPr>
          <p:cNvPr id="11" name="Picture 10"/>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2700000">
            <a:off x="-2036407" y="5273699"/>
            <a:ext cx="3877684" cy="2743200"/>
          </a:xfrm>
          <a:prstGeom prst="rect">
            <a:avLst/>
          </a:prstGeom>
        </p:spPr>
      </p:pic>
      <p:pic>
        <p:nvPicPr>
          <p:cNvPr id="12" name="Picture 11"/>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rot="2700000">
            <a:off x="6626230" y="-1212200"/>
            <a:ext cx="5035542" cy="2743200"/>
          </a:xfrm>
          <a:prstGeom prst="rect">
            <a:avLst/>
          </a:prstGeom>
        </p:spPr>
      </p:pic>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aeyc.org/files/naeyc/file/positions/pscape.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0905" y="4560533"/>
            <a:ext cx="6553200" cy="768113"/>
          </a:xfrm>
        </p:spPr>
        <p:txBody>
          <a:bodyPr>
            <a:normAutofit/>
          </a:bodyPr>
          <a:lstStyle/>
          <a:p>
            <a:r>
              <a:rPr lang="en-US" dirty="0" smtClean="0"/>
              <a:t>Child Care Business Conference</a:t>
            </a:r>
          </a:p>
          <a:p>
            <a:r>
              <a:rPr lang="en-US" dirty="0" smtClean="0"/>
              <a:t>November 10, 2018</a:t>
            </a:r>
          </a:p>
          <a:p>
            <a:endParaRPr lang="en-US" dirty="0"/>
          </a:p>
        </p:txBody>
      </p:sp>
      <p:sp>
        <p:nvSpPr>
          <p:cNvPr id="2" name="Title 1"/>
          <p:cNvSpPr>
            <a:spLocks noGrp="1"/>
          </p:cNvSpPr>
          <p:nvPr>
            <p:ph type="ctrTitle"/>
          </p:nvPr>
        </p:nvSpPr>
        <p:spPr/>
        <p:txBody>
          <a:bodyPr>
            <a:normAutofit/>
          </a:bodyPr>
          <a:lstStyle/>
          <a:p>
            <a:r>
              <a:rPr lang="en-US" sz="3200" dirty="0" smtClean="0"/>
              <a:t>Program Evaluation for Purposeful Planning</a:t>
            </a:r>
            <a:endParaRPr lang="en-US" sz="3200" dirty="0"/>
          </a:p>
        </p:txBody>
      </p:sp>
    </p:spTree>
    <p:extLst>
      <p:ext uri="{BB962C8B-B14F-4D97-AF65-F5344CB8AC3E}">
        <p14:creationId xmlns:p14="http://schemas.microsoft.com/office/powerpoint/2010/main" val="394303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141" y="227071"/>
            <a:ext cx="2616116" cy="1927045"/>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9566" y="4620839"/>
            <a:ext cx="3215640" cy="189738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87664" y="2682648"/>
            <a:ext cx="4403333" cy="1432155"/>
          </a:xfrm>
          <a:prstGeom prst="rect">
            <a:avLst/>
          </a:prstGeom>
        </p:spPr>
      </p:pic>
    </p:spTree>
    <p:extLst>
      <p:ext uri="{BB962C8B-B14F-4D97-AF65-F5344CB8AC3E}">
        <p14:creationId xmlns:p14="http://schemas.microsoft.com/office/powerpoint/2010/main" val="25505263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Introductions: </a:t>
            </a:r>
            <a:br>
              <a:rPr lang="en-US" dirty="0" smtClean="0"/>
            </a:br>
            <a:r>
              <a:rPr lang="en-US" dirty="0" smtClean="0"/>
              <a:t>Professionals Here today</a:t>
            </a:r>
            <a:endParaRPr lang="en-US" dirty="0"/>
          </a:p>
        </p:txBody>
      </p:sp>
      <p:sp>
        <p:nvSpPr>
          <p:cNvPr id="3" name="Content Placeholder 2"/>
          <p:cNvSpPr>
            <a:spLocks noGrp="1"/>
          </p:cNvSpPr>
          <p:nvPr>
            <p:ph idx="1"/>
          </p:nvPr>
        </p:nvSpPr>
        <p:spPr/>
        <p:txBody>
          <a:bodyPr/>
          <a:lstStyle/>
          <a:p>
            <a:endParaRPr lang="en-US" dirty="0" smtClean="0"/>
          </a:p>
          <a:p>
            <a:pPr>
              <a:spcAft>
                <a:spcPts val="1800"/>
              </a:spcAft>
            </a:pPr>
            <a:r>
              <a:rPr lang="en-US" dirty="0" smtClean="0"/>
              <a:t>Name</a:t>
            </a:r>
          </a:p>
          <a:p>
            <a:pPr>
              <a:spcAft>
                <a:spcPts val="1800"/>
              </a:spcAft>
            </a:pPr>
            <a:r>
              <a:rPr lang="en-US" dirty="0" smtClean="0"/>
              <a:t>Program</a:t>
            </a:r>
          </a:p>
          <a:p>
            <a:pPr>
              <a:spcAft>
                <a:spcPts val="1800"/>
              </a:spcAft>
            </a:pPr>
            <a:r>
              <a:rPr lang="en-US" dirty="0" smtClean="0"/>
              <a:t>Position</a:t>
            </a:r>
          </a:p>
          <a:p>
            <a:pPr>
              <a:spcAft>
                <a:spcPts val="1800"/>
              </a:spcAft>
            </a:pPr>
            <a:r>
              <a:rPr lang="en-US" dirty="0" smtClean="0"/>
              <a:t>Community</a:t>
            </a:r>
          </a:p>
          <a:p>
            <a:pPr>
              <a:spcAft>
                <a:spcPts val="1800"/>
              </a:spcAft>
            </a:pPr>
            <a:r>
              <a:rPr lang="en-US" dirty="0" smtClean="0"/>
              <a:t>Experience</a:t>
            </a:r>
            <a:endParaRPr lang="en-US" dirty="0"/>
          </a:p>
          <a:p>
            <a:endParaRPr lang="en-US" dirty="0" smtClean="0"/>
          </a:p>
        </p:txBody>
      </p:sp>
    </p:spTree>
    <p:extLst>
      <p:ext uri="{BB962C8B-B14F-4D97-AF65-F5344CB8AC3E}">
        <p14:creationId xmlns:p14="http://schemas.microsoft.com/office/powerpoint/2010/main" val="33241322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Icebreaker</a:t>
            </a:r>
            <a:endParaRPr lang="en-US" dirty="0"/>
          </a:p>
        </p:txBody>
      </p:sp>
      <p:sp>
        <p:nvSpPr>
          <p:cNvPr id="3" name="Content Placeholder 2"/>
          <p:cNvSpPr>
            <a:spLocks noGrp="1"/>
          </p:cNvSpPr>
          <p:nvPr>
            <p:ph idx="1"/>
          </p:nvPr>
        </p:nvSpPr>
        <p:spPr/>
        <p:txBody>
          <a:bodyPr>
            <a:normAutofit/>
          </a:bodyPr>
          <a:lstStyle/>
          <a:p>
            <a:endParaRPr lang="en-US" dirty="0" smtClean="0"/>
          </a:p>
          <a:p>
            <a:pPr>
              <a:spcAft>
                <a:spcPts val="600"/>
              </a:spcAft>
            </a:pPr>
            <a:r>
              <a:rPr lang="en-US" dirty="0" smtClean="0"/>
              <a:t>With someone at your table group, discuss:</a:t>
            </a:r>
          </a:p>
          <a:p>
            <a:pPr lvl="1">
              <a:spcAft>
                <a:spcPts val="600"/>
              </a:spcAft>
            </a:pPr>
            <a:r>
              <a:rPr lang="en-US" dirty="0" smtClean="0"/>
              <a:t>Why did you choose this training?</a:t>
            </a:r>
          </a:p>
          <a:p>
            <a:pPr lvl="1">
              <a:spcAft>
                <a:spcPts val="600"/>
              </a:spcAft>
            </a:pPr>
            <a:r>
              <a:rPr lang="en-US" dirty="0" smtClean="0"/>
              <a:t>What does “program evaluation” mean to you?</a:t>
            </a:r>
          </a:p>
          <a:p>
            <a:endParaRPr lang="en-US" dirty="0"/>
          </a:p>
          <a:p>
            <a:r>
              <a:rPr lang="en-US" dirty="0" smtClean="0"/>
              <a:t>Optional sharing with larger group </a:t>
            </a:r>
            <a:endParaRPr lang="en-US" dirty="0"/>
          </a:p>
        </p:txBody>
      </p:sp>
    </p:spTree>
    <p:extLst>
      <p:ext uri="{BB962C8B-B14F-4D97-AF65-F5344CB8AC3E}">
        <p14:creationId xmlns:p14="http://schemas.microsoft.com/office/powerpoint/2010/main" val="21853966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Review </a:t>
            </a:r>
            <a:r>
              <a:rPr lang="en-US" dirty="0" smtClean="0"/>
              <a:t>Agenda, Materials, Outcome</a:t>
            </a:r>
            <a:r>
              <a:rPr lang="en-US" dirty="0"/>
              <a:t>, </a:t>
            </a:r>
            <a:r>
              <a:rPr lang="en-US" dirty="0" smtClean="0"/>
              <a:t>and Objectives</a:t>
            </a:r>
            <a:endParaRPr lang="en-US" dirty="0"/>
          </a:p>
        </p:txBody>
      </p:sp>
      <p:pic>
        <p:nvPicPr>
          <p:cNvPr id="4" name="Picture 2" descr="C:\Program Files\Microsoft Office\MEDIA\CAGCAT10\j0234131.wmf"/>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692886" y="3198791"/>
            <a:ext cx="1803350" cy="19176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C:\Users\glaseng\AppData\Local\Microsoft\Windows\Temporary Internet Files\Content.IE5\L9A0444V\MC900441451[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3000" y="3226828"/>
            <a:ext cx="2600405" cy="2600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79376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Session Outcome </a:t>
            </a:r>
          </a:p>
        </p:txBody>
      </p:sp>
      <p:sp>
        <p:nvSpPr>
          <p:cNvPr id="3" name="Content Placeholder 2"/>
          <p:cNvSpPr>
            <a:spLocks noGrp="1"/>
          </p:cNvSpPr>
          <p:nvPr>
            <p:ph idx="1"/>
          </p:nvPr>
        </p:nvSpPr>
        <p:spPr/>
        <p:txBody>
          <a:bodyPr/>
          <a:lstStyle/>
          <a:p>
            <a:endParaRPr lang="en-US" dirty="0" smtClean="0"/>
          </a:p>
          <a:p>
            <a:pPr marL="114300" indent="0">
              <a:buNone/>
            </a:pPr>
            <a:endParaRPr lang="en-US" sz="2800" dirty="0" smtClean="0"/>
          </a:p>
          <a:p>
            <a:pPr marL="114300" indent="0">
              <a:buNone/>
            </a:pPr>
            <a:r>
              <a:rPr lang="en-US" sz="2800" dirty="0" smtClean="0"/>
              <a:t>Participants </a:t>
            </a:r>
            <a:r>
              <a:rPr lang="en-US" sz="2800" dirty="0" smtClean="0"/>
              <a:t>will understand how program evaluation leads to purposeful planning and improvement</a:t>
            </a:r>
            <a:endParaRPr lang="en-US" sz="2800" dirty="0"/>
          </a:p>
        </p:txBody>
      </p:sp>
    </p:spTree>
    <p:extLst>
      <p:ext uri="{BB962C8B-B14F-4D97-AF65-F5344CB8AC3E}">
        <p14:creationId xmlns:p14="http://schemas.microsoft.com/office/powerpoint/2010/main" val="34884982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Session Objectives</a:t>
            </a:r>
            <a:endParaRPr lang="en-US" dirty="0"/>
          </a:p>
        </p:txBody>
      </p:sp>
      <p:sp>
        <p:nvSpPr>
          <p:cNvPr id="3" name="Content Placeholder 2"/>
          <p:cNvSpPr>
            <a:spLocks noGrp="1"/>
          </p:cNvSpPr>
          <p:nvPr>
            <p:ph idx="1"/>
          </p:nvPr>
        </p:nvSpPr>
        <p:spPr/>
        <p:txBody>
          <a:bodyPr>
            <a:normAutofit/>
          </a:bodyPr>
          <a:lstStyle/>
          <a:p>
            <a:pPr>
              <a:spcAft>
                <a:spcPts val="1200"/>
              </a:spcAft>
            </a:pPr>
            <a:endParaRPr lang="en-US" dirty="0" smtClean="0"/>
          </a:p>
          <a:p>
            <a:pPr>
              <a:spcAft>
                <a:spcPts val="1200"/>
              </a:spcAft>
            </a:pPr>
            <a:r>
              <a:rPr lang="en-US" dirty="0" smtClean="0"/>
              <a:t>Participants </a:t>
            </a:r>
            <a:r>
              <a:rPr lang="en-US" dirty="0" smtClean="0"/>
              <a:t>will:</a:t>
            </a:r>
            <a:endParaRPr lang="en-US" dirty="0"/>
          </a:p>
          <a:p>
            <a:pPr lvl="1">
              <a:spcAft>
                <a:spcPts val="1200"/>
              </a:spcAft>
            </a:pPr>
            <a:r>
              <a:rPr lang="en-US" sz="1900" dirty="0"/>
              <a:t>Examine </a:t>
            </a:r>
            <a:r>
              <a:rPr lang="en-US" sz="1900" dirty="0" smtClean="0"/>
              <a:t>why it’s important to evaluate their programs</a:t>
            </a:r>
            <a:endParaRPr lang="en-US" sz="1900" dirty="0"/>
          </a:p>
          <a:p>
            <a:pPr lvl="1">
              <a:spcAft>
                <a:spcPts val="1200"/>
              </a:spcAft>
            </a:pPr>
            <a:r>
              <a:rPr lang="en-US" sz="1900" dirty="0" smtClean="0"/>
              <a:t>Explore and examine program evaluation sources</a:t>
            </a:r>
            <a:endParaRPr lang="en-US" sz="1900" dirty="0"/>
          </a:p>
          <a:p>
            <a:pPr lvl="1">
              <a:spcAft>
                <a:spcPts val="1200"/>
              </a:spcAft>
            </a:pPr>
            <a:r>
              <a:rPr lang="en-US" sz="1900" dirty="0" smtClean="0"/>
              <a:t>Examine and apply program evaluation practices</a:t>
            </a:r>
          </a:p>
          <a:p>
            <a:pPr lvl="1">
              <a:spcAft>
                <a:spcPts val="1200"/>
              </a:spcAft>
            </a:pPr>
            <a:r>
              <a:rPr lang="en-US" sz="1900" dirty="0" smtClean="0"/>
              <a:t>Develop strategies to use program evaluation sources to plan for program improvements</a:t>
            </a:r>
            <a:endParaRPr lang="en-US" sz="1900" dirty="0"/>
          </a:p>
          <a:p>
            <a:endParaRPr lang="en-US" dirty="0"/>
          </a:p>
        </p:txBody>
      </p:sp>
    </p:spTree>
    <p:extLst>
      <p:ext uri="{BB962C8B-B14F-4D97-AF65-F5344CB8AC3E}">
        <p14:creationId xmlns:p14="http://schemas.microsoft.com/office/powerpoint/2010/main" val="4063416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361" y="408372"/>
            <a:ext cx="8775167" cy="1210363"/>
          </a:xfrm>
        </p:spPr>
        <p:txBody>
          <a:bodyPr>
            <a:normAutofit/>
          </a:bodyPr>
          <a:lstStyle/>
          <a:p>
            <a:r>
              <a:rPr lang="en-US" dirty="0" smtClean="0"/>
              <a:t>Reflective</a:t>
            </a:r>
            <a:br>
              <a:rPr lang="en-US" dirty="0" smtClean="0"/>
            </a:br>
            <a:r>
              <a:rPr lang="en-US" dirty="0" smtClean="0"/>
              <a:t>Activity</a:t>
            </a:r>
            <a:endParaRPr lang="en-US" dirty="0"/>
          </a:p>
        </p:txBody>
      </p:sp>
      <p:sp>
        <p:nvSpPr>
          <p:cNvPr id="3" name="Content Placeholder 2"/>
          <p:cNvSpPr>
            <a:spLocks noGrp="1"/>
          </p:cNvSpPr>
          <p:nvPr>
            <p:ph idx="1"/>
          </p:nvPr>
        </p:nvSpPr>
        <p:spPr/>
        <p:txBody>
          <a:bodyPr/>
          <a:lstStyle/>
          <a:p>
            <a:endParaRPr lang="en-US" dirty="0" smtClean="0"/>
          </a:p>
          <a:p>
            <a:r>
              <a:rPr lang="en-US" dirty="0" smtClean="0"/>
              <a:t>Think/write/draw about why you feel it’s important for a program to evaluate their practices</a:t>
            </a:r>
          </a:p>
          <a:p>
            <a:pPr marL="68580" indent="0">
              <a:buNone/>
            </a:pPr>
            <a:endParaRPr lang="en-US" dirty="0" smtClean="0"/>
          </a:p>
          <a:p>
            <a:r>
              <a:rPr lang="en-US" dirty="0" smtClean="0"/>
              <a:t>Share with at least one other person in your table group</a:t>
            </a:r>
          </a:p>
          <a:p>
            <a:pPr marL="68580" indent="0">
              <a:buNone/>
            </a:pPr>
            <a:endParaRPr lang="en-US" dirty="0"/>
          </a:p>
        </p:txBody>
      </p:sp>
      <p:pic>
        <p:nvPicPr>
          <p:cNvPr id="3074" name="Picture 2" descr="I:\train\cdc\Pictures\Web Photo's\Picture1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45951" y="4388371"/>
            <a:ext cx="2303463" cy="1737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4165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WHY is Program </a:t>
            </a:r>
            <a:br>
              <a:rPr lang="en-US" dirty="0" smtClean="0"/>
            </a:br>
            <a:r>
              <a:rPr lang="en-US" dirty="0" smtClean="0"/>
              <a:t>Evaluation Important?</a:t>
            </a:r>
            <a:endParaRPr lang="en-US" dirty="0"/>
          </a:p>
        </p:txBody>
      </p:sp>
      <p:sp>
        <p:nvSpPr>
          <p:cNvPr id="3" name="Content Placeholder 2"/>
          <p:cNvSpPr>
            <a:spLocks noGrp="1"/>
          </p:cNvSpPr>
          <p:nvPr>
            <p:ph idx="1"/>
          </p:nvPr>
        </p:nvSpPr>
        <p:spPr/>
        <p:txBody>
          <a:bodyPr/>
          <a:lstStyle/>
          <a:p>
            <a:endParaRPr lang="en-US" dirty="0" smtClean="0"/>
          </a:p>
          <a:p>
            <a:pPr marL="68580" indent="0">
              <a:buNone/>
            </a:pPr>
            <a:endParaRPr lang="en-US" dirty="0" smtClean="0"/>
          </a:p>
          <a:p>
            <a:r>
              <a:rPr lang="en-US" dirty="0" smtClean="0"/>
              <a:t>Collective knowledge activity:</a:t>
            </a:r>
          </a:p>
          <a:p>
            <a:pPr marL="68580" indent="0">
              <a:buNone/>
            </a:pPr>
            <a:endParaRPr lang="en-US" dirty="0" smtClean="0"/>
          </a:p>
          <a:p>
            <a:pPr lvl="1"/>
            <a:r>
              <a:rPr lang="en-US" sz="2400" dirty="0" smtClean="0"/>
              <a:t>Why is it important to evaluate early learning and development programs (ELDPs)?</a:t>
            </a:r>
          </a:p>
        </p:txBody>
      </p:sp>
    </p:spTree>
    <p:extLst>
      <p:ext uri="{BB962C8B-B14F-4D97-AF65-F5344CB8AC3E}">
        <p14:creationId xmlns:p14="http://schemas.microsoft.com/office/powerpoint/2010/main" val="234104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7408056" cy="1039427"/>
          </a:xfrm>
        </p:spPr>
        <p:txBody>
          <a:bodyPr>
            <a:normAutofit fontScale="90000"/>
          </a:bodyPr>
          <a:lstStyle/>
          <a:p>
            <a:r>
              <a:rPr lang="en-US" dirty="0" smtClean="0"/>
              <a:t>What Does the Research Say?</a:t>
            </a:r>
            <a:endParaRPr lang="en-US" dirty="0"/>
          </a:p>
        </p:txBody>
      </p:sp>
      <p:sp>
        <p:nvSpPr>
          <p:cNvPr id="3" name="Content Placeholder 2"/>
          <p:cNvSpPr>
            <a:spLocks noGrp="1"/>
          </p:cNvSpPr>
          <p:nvPr>
            <p:ph idx="1"/>
          </p:nvPr>
        </p:nvSpPr>
        <p:spPr/>
        <p:txBody>
          <a:bodyPr/>
          <a:lstStyle/>
          <a:p>
            <a:endParaRPr lang="en-US" dirty="0" smtClean="0"/>
          </a:p>
          <a:p>
            <a:pPr>
              <a:spcAft>
                <a:spcPts val="2400"/>
              </a:spcAft>
            </a:pPr>
            <a:r>
              <a:rPr lang="en-US" dirty="0" smtClean="0"/>
              <a:t>Importance of evaluating ELDPs</a:t>
            </a:r>
          </a:p>
          <a:p>
            <a:r>
              <a:rPr lang="en-US" dirty="0" smtClean="0"/>
              <a:t>Frequency of evaluating ELDPs</a:t>
            </a:r>
            <a:endParaRPr lang="en-US" dirty="0"/>
          </a:p>
        </p:txBody>
      </p:sp>
      <p:pic>
        <p:nvPicPr>
          <p:cNvPr id="2050" name="Picture 2" descr="I:\train\cdc\Pictures\Web Photo's\Picture2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0342" y="3847425"/>
            <a:ext cx="2611898" cy="1965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9323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NAEYC Position Statement</a:t>
            </a:r>
            <a:endParaRPr lang="en-US" dirty="0"/>
          </a:p>
        </p:txBody>
      </p:sp>
      <p:sp>
        <p:nvSpPr>
          <p:cNvPr id="3" name="Content Placeholder 2"/>
          <p:cNvSpPr>
            <a:spLocks noGrp="1"/>
          </p:cNvSpPr>
          <p:nvPr>
            <p:ph idx="1"/>
          </p:nvPr>
        </p:nvSpPr>
        <p:spPr>
          <a:xfrm>
            <a:off x="426128" y="1752600"/>
            <a:ext cx="8229600" cy="4373563"/>
          </a:xfrm>
        </p:spPr>
        <p:txBody>
          <a:bodyPr>
            <a:normAutofit/>
          </a:bodyPr>
          <a:lstStyle/>
          <a:p>
            <a:pPr marL="114300" indent="0">
              <a:buNone/>
            </a:pPr>
            <a:r>
              <a:rPr lang="en-US" i="1" dirty="0" smtClean="0"/>
              <a:t>“Programs undertake regular evaluation, including self-evaluation, to document the extent to which they are achieving desired results, with the goal of engaging in continuous improvement. Evaluations focus on processes and implementation as well as outcomes</a:t>
            </a:r>
            <a:r>
              <a:rPr lang="en-US" dirty="0" smtClean="0"/>
              <a:t>.”</a:t>
            </a:r>
            <a:r>
              <a:rPr lang="en-US" dirty="0"/>
              <a:t> </a:t>
            </a:r>
            <a:r>
              <a:rPr lang="en-US" dirty="0" smtClean="0"/>
              <a:t>  </a:t>
            </a:r>
            <a:r>
              <a:rPr lang="en-US" i="1" dirty="0" smtClean="0"/>
              <a:t>(p.4)               </a:t>
            </a:r>
          </a:p>
          <a:p>
            <a:pPr marL="114300" indent="0">
              <a:buNone/>
            </a:pPr>
            <a:endParaRPr lang="en-US" sz="2000" dirty="0"/>
          </a:p>
          <a:p>
            <a:pPr marL="115888" indent="-1588">
              <a:buNone/>
            </a:pPr>
            <a:r>
              <a:rPr lang="en-US" sz="1200" dirty="0" smtClean="0"/>
              <a:t>A Joint Position Statement of the NAEYC and NAECS/SDE. Early Childhood Curriculum, Assessment, and Program Evaluation: Building an effective, accountable system in programs for children birth through age 8. (2003). Retrieved </a:t>
            </a:r>
            <a:r>
              <a:rPr lang="en-US" sz="1200" dirty="0"/>
              <a:t>from </a:t>
            </a:r>
            <a:r>
              <a:rPr lang="en-US" sz="1200" dirty="0">
                <a:hlinkClick r:id="rId3"/>
              </a:rPr>
              <a:t>https://</a:t>
            </a:r>
            <a:r>
              <a:rPr lang="en-US" sz="1200" dirty="0" smtClean="0">
                <a:hlinkClick r:id="rId3"/>
              </a:rPr>
              <a:t>www.naeyc.org/files/naeyc/file/positions/pscape.pdf</a:t>
            </a:r>
            <a:r>
              <a:rPr lang="en-US" sz="1200" dirty="0" smtClean="0"/>
              <a:t> .</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p:txBody>
      </p:sp>
    </p:spTree>
    <p:extLst>
      <p:ext uri="{BB962C8B-B14F-4D97-AF65-F5344CB8AC3E}">
        <p14:creationId xmlns:p14="http://schemas.microsoft.com/office/powerpoint/2010/main" val="22077922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Comprehensive Program Evaluation</a:t>
            </a:r>
            <a:endParaRPr lang="en-US" dirty="0"/>
          </a:p>
        </p:txBody>
      </p:sp>
      <p:sp>
        <p:nvSpPr>
          <p:cNvPr id="3" name="Content Placeholder 2"/>
          <p:cNvSpPr>
            <a:spLocks noGrp="1"/>
          </p:cNvSpPr>
          <p:nvPr>
            <p:ph idx="1"/>
          </p:nvPr>
        </p:nvSpPr>
        <p:spPr/>
        <p:txBody>
          <a:bodyPr/>
          <a:lstStyle/>
          <a:p>
            <a:pPr marL="68580" indent="0">
              <a:buNone/>
            </a:pPr>
            <a:endParaRPr lang="en-US" dirty="0" smtClean="0"/>
          </a:p>
          <a:p>
            <a:pPr marL="68580" indent="0">
              <a:spcAft>
                <a:spcPts val="600"/>
              </a:spcAft>
              <a:buNone/>
            </a:pPr>
            <a:r>
              <a:rPr lang="en-US" dirty="0" smtClean="0"/>
              <a:t>All of the following are reviewed:</a:t>
            </a:r>
          </a:p>
          <a:p>
            <a:pPr lvl="1">
              <a:spcAft>
                <a:spcPts val="600"/>
              </a:spcAft>
            </a:pPr>
            <a:r>
              <a:rPr lang="en-US" dirty="0" smtClean="0"/>
              <a:t>Policies &amp; procedures</a:t>
            </a:r>
          </a:p>
          <a:p>
            <a:pPr lvl="1">
              <a:spcAft>
                <a:spcPts val="600"/>
              </a:spcAft>
            </a:pPr>
            <a:r>
              <a:rPr lang="en-US" dirty="0" smtClean="0"/>
              <a:t>Family engagement</a:t>
            </a:r>
          </a:p>
          <a:p>
            <a:pPr lvl="1">
              <a:spcAft>
                <a:spcPts val="600"/>
              </a:spcAft>
            </a:pPr>
            <a:r>
              <a:rPr lang="en-US" dirty="0" smtClean="0"/>
              <a:t>Environment</a:t>
            </a:r>
          </a:p>
          <a:p>
            <a:pPr lvl="1">
              <a:spcAft>
                <a:spcPts val="600"/>
              </a:spcAft>
            </a:pPr>
            <a:r>
              <a:rPr lang="en-US" dirty="0" smtClean="0"/>
              <a:t>Curriculum</a:t>
            </a:r>
          </a:p>
          <a:p>
            <a:pPr lvl="1">
              <a:spcAft>
                <a:spcPts val="600"/>
              </a:spcAft>
            </a:pPr>
            <a:r>
              <a:rPr lang="en-US" dirty="0" smtClean="0"/>
              <a:t>Administration &amp; business practices</a:t>
            </a:r>
            <a:endParaRPr lang="en-US" dirty="0"/>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7874" y="2551098"/>
            <a:ext cx="2171279" cy="2147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16758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Carousel Brainstorm Activity</a:t>
            </a:r>
            <a:endParaRPr lang="en-US" dirty="0"/>
          </a:p>
        </p:txBody>
      </p:sp>
      <p:sp>
        <p:nvSpPr>
          <p:cNvPr id="3" name="Content Placeholder 2"/>
          <p:cNvSpPr>
            <a:spLocks noGrp="1"/>
          </p:cNvSpPr>
          <p:nvPr>
            <p:ph idx="1"/>
          </p:nvPr>
        </p:nvSpPr>
        <p:spPr/>
        <p:txBody>
          <a:bodyPr/>
          <a:lstStyle/>
          <a:p>
            <a:endParaRPr lang="en-US" dirty="0" smtClean="0"/>
          </a:p>
          <a:p>
            <a:pPr>
              <a:spcAft>
                <a:spcPts val="600"/>
              </a:spcAft>
            </a:pPr>
            <a:r>
              <a:rPr lang="en-US" dirty="0" smtClean="0"/>
              <a:t>Sources which can contribute to meaningful program evaluation:</a:t>
            </a:r>
          </a:p>
          <a:p>
            <a:pPr lvl="1">
              <a:spcAft>
                <a:spcPts val="600"/>
              </a:spcAft>
            </a:pPr>
            <a:r>
              <a:rPr lang="en-US" dirty="0" smtClean="0"/>
              <a:t>Family Input</a:t>
            </a:r>
          </a:p>
          <a:p>
            <a:pPr lvl="1">
              <a:spcAft>
                <a:spcPts val="600"/>
              </a:spcAft>
            </a:pPr>
            <a:r>
              <a:rPr lang="en-US" dirty="0" smtClean="0"/>
              <a:t>Program Personnel Feedback/Input</a:t>
            </a:r>
          </a:p>
          <a:p>
            <a:pPr lvl="1">
              <a:spcAft>
                <a:spcPts val="600"/>
              </a:spcAft>
            </a:pPr>
            <a:r>
              <a:rPr lang="en-US" dirty="0" smtClean="0"/>
              <a:t>Rating Scales or Evaluation Instruments</a:t>
            </a:r>
          </a:p>
          <a:p>
            <a:pPr lvl="1">
              <a:spcAft>
                <a:spcPts val="600"/>
              </a:spcAft>
            </a:pPr>
            <a:r>
              <a:rPr lang="en-US" dirty="0" smtClean="0"/>
              <a:t>Child Outcome Data</a:t>
            </a:r>
          </a:p>
          <a:p>
            <a:pPr lvl="1">
              <a:spcAft>
                <a:spcPts val="600"/>
              </a:spcAft>
            </a:pPr>
            <a:r>
              <a:rPr lang="en-US" dirty="0" smtClean="0"/>
              <a:t>Outside Evaluators</a:t>
            </a:r>
            <a:endParaRPr lang="en-US" dirty="0"/>
          </a:p>
        </p:txBody>
      </p:sp>
      <p:pic>
        <p:nvPicPr>
          <p:cNvPr id="1026" name="Picture 2" descr="I:\train\cdc\Pictures\Web Photo's\Picture3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9657" y="4341479"/>
            <a:ext cx="2611416" cy="19654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174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BREAK</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83327" y="2148113"/>
            <a:ext cx="5943600" cy="4027714"/>
          </a:xfrm>
        </p:spPr>
      </p:pic>
    </p:spTree>
    <p:extLst>
      <p:ext uri="{BB962C8B-B14F-4D97-AF65-F5344CB8AC3E}">
        <p14:creationId xmlns:p14="http://schemas.microsoft.com/office/powerpoint/2010/main" val="1922538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856" y="423018"/>
            <a:ext cx="8260672" cy="1039427"/>
          </a:xfrm>
        </p:spPr>
        <p:txBody>
          <a:bodyPr>
            <a:normAutofit/>
          </a:bodyPr>
          <a:lstStyle/>
          <a:p>
            <a:r>
              <a:rPr lang="en-US" dirty="0" smtClean="0"/>
              <a:t>Oregon’s </a:t>
            </a:r>
            <a:r>
              <a:rPr lang="en-US" dirty="0" err="1" smtClean="0"/>
              <a:t>SPArk</a:t>
            </a:r>
            <a:endParaRPr lang="en-US" dirty="0"/>
          </a:p>
        </p:txBody>
      </p:sp>
      <p:sp>
        <p:nvSpPr>
          <p:cNvPr id="3" name="Content Placeholder 2"/>
          <p:cNvSpPr>
            <a:spLocks noGrp="1"/>
          </p:cNvSpPr>
          <p:nvPr>
            <p:ph idx="1"/>
          </p:nvPr>
        </p:nvSpPr>
        <p:spPr/>
        <p:txBody>
          <a:bodyPr/>
          <a:lstStyle/>
          <a:p>
            <a:pPr marL="114300" indent="0">
              <a:spcAft>
                <a:spcPts val="1200"/>
              </a:spcAft>
              <a:buNone/>
            </a:pPr>
            <a:r>
              <a:rPr lang="en-US" u="sng" dirty="0" smtClean="0"/>
              <a:t>Goals of Spark</a:t>
            </a:r>
            <a:r>
              <a:rPr lang="en-US" dirty="0" smtClean="0"/>
              <a:t>:</a:t>
            </a:r>
          </a:p>
          <a:p>
            <a:pPr>
              <a:spcAft>
                <a:spcPts val="1200"/>
              </a:spcAft>
            </a:pPr>
            <a:r>
              <a:rPr lang="en-US" sz="2200" dirty="0" smtClean="0"/>
              <a:t>Raise </a:t>
            </a:r>
            <a:r>
              <a:rPr lang="en-US" sz="2200" dirty="0"/>
              <a:t>the quality of child care and early learning </a:t>
            </a:r>
            <a:r>
              <a:rPr lang="en-US" sz="2200" dirty="0" smtClean="0"/>
              <a:t>programs</a:t>
            </a:r>
            <a:endParaRPr lang="en-US" sz="2200" dirty="0"/>
          </a:p>
          <a:p>
            <a:pPr>
              <a:spcAft>
                <a:spcPts val="1200"/>
              </a:spcAft>
            </a:pPr>
            <a:r>
              <a:rPr lang="en-US" sz="2200" dirty="0"/>
              <a:t>Provide resources and supports to improve </a:t>
            </a:r>
            <a:r>
              <a:rPr lang="en-US" sz="2200" dirty="0" smtClean="0"/>
              <a:t>programs</a:t>
            </a:r>
            <a:endParaRPr lang="en-US" sz="2200" dirty="0"/>
          </a:p>
          <a:p>
            <a:pPr>
              <a:spcAft>
                <a:spcPts val="1200"/>
              </a:spcAft>
            </a:pPr>
            <a:r>
              <a:rPr lang="en-US" sz="2200" dirty="0"/>
              <a:t>Recognize program quality </a:t>
            </a:r>
            <a:r>
              <a:rPr lang="en-US" sz="2200" dirty="0" smtClean="0"/>
              <a:t>through a </a:t>
            </a:r>
            <a:r>
              <a:rPr lang="en-US" sz="2200" dirty="0"/>
              <a:t>rating </a:t>
            </a:r>
            <a:r>
              <a:rPr lang="en-US" sz="2200" dirty="0" smtClean="0"/>
              <a:t>system</a:t>
            </a:r>
          </a:p>
          <a:p>
            <a:pPr marL="114300" indent="0">
              <a:spcAft>
                <a:spcPts val="1200"/>
              </a:spcAft>
              <a:buNone/>
            </a:pPr>
            <a:r>
              <a:rPr lang="en-US" u="sng" dirty="0" smtClean="0"/>
              <a:t>Because</a:t>
            </a:r>
            <a:r>
              <a:rPr lang="en-US" dirty="0" smtClean="0"/>
              <a:t>:</a:t>
            </a:r>
            <a:endParaRPr lang="en-US" dirty="0"/>
          </a:p>
          <a:p>
            <a:pPr>
              <a:spcAft>
                <a:spcPts val="1200"/>
              </a:spcAft>
            </a:pPr>
            <a:r>
              <a:rPr lang="en-US" sz="2200" dirty="0"/>
              <a:t>Quality programs serve and </a:t>
            </a:r>
            <a:r>
              <a:rPr lang="en-US" sz="2200" dirty="0" smtClean="0"/>
              <a:t>support                                the </a:t>
            </a:r>
            <a:r>
              <a:rPr lang="en-US" sz="2200" dirty="0"/>
              <a:t>needs of all </a:t>
            </a:r>
            <a:r>
              <a:rPr lang="en-US" sz="2200" dirty="0" smtClean="0"/>
              <a:t>children</a:t>
            </a:r>
            <a:endParaRPr lang="en-US" sz="2200" dirty="0"/>
          </a:p>
          <a:p>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576" y="4684166"/>
            <a:ext cx="2570322" cy="1393091"/>
          </a:xfrm>
          <a:prstGeom prst="rect">
            <a:avLst/>
          </a:prstGeom>
        </p:spPr>
      </p:pic>
    </p:spTree>
    <p:extLst>
      <p:ext uri="{BB962C8B-B14F-4D97-AF65-F5344CB8AC3E}">
        <p14:creationId xmlns:p14="http://schemas.microsoft.com/office/powerpoint/2010/main" val="2110473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Standard AB5</a:t>
            </a:r>
            <a:endParaRPr lang="en-US" dirty="0"/>
          </a:p>
        </p:txBody>
      </p:sp>
      <p:sp>
        <p:nvSpPr>
          <p:cNvPr id="3" name="Content Placeholder 2"/>
          <p:cNvSpPr>
            <a:spLocks noGrp="1"/>
          </p:cNvSpPr>
          <p:nvPr>
            <p:ph idx="1"/>
          </p:nvPr>
        </p:nvSpPr>
        <p:spPr/>
        <p:txBody>
          <a:bodyPr/>
          <a:lstStyle/>
          <a:p>
            <a:r>
              <a:rPr lang="en-US" dirty="0" smtClean="0"/>
              <a:t>How do the sources you brainstormed</a:t>
            </a:r>
            <a:r>
              <a:rPr lang="en-US" dirty="0"/>
              <a:t> </a:t>
            </a:r>
            <a:r>
              <a:rPr lang="en-US" dirty="0" smtClean="0"/>
              <a:t>support Standard AB5?</a:t>
            </a:r>
          </a:p>
          <a:p>
            <a:endParaRPr lang="en-US" dirty="0"/>
          </a:p>
          <a:p>
            <a:pPr marL="114300" indent="0">
              <a:buNone/>
            </a:pPr>
            <a:r>
              <a:rPr lang="en-US" i="1" dirty="0" smtClean="0"/>
              <a:t>“A comprehensive program evaluation process is developed and performed on an annual basis. The evaluation examines the program’s policies and procedures, care and education environment, curriculum, and administration and business practices.”  </a:t>
            </a:r>
            <a:r>
              <a:rPr lang="en-US" dirty="0" smtClean="0"/>
              <a:t>(Continued on next slide)</a:t>
            </a:r>
          </a:p>
          <a:p>
            <a:endParaRPr lang="en-US" dirty="0"/>
          </a:p>
        </p:txBody>
      </p:sp>
    </p:spTree>
    <p:extLst>
      <p:ext uri="{BB962C8B-B14F-4D97-AF65-F5344CB8AC3E}">
        <p14:creationId xmlns:p14="http://schemas.microsoft.com/office/powerpoint/2010/main" val="9649474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 AB5 (cont’d)</a:t>
            </a:r>
            <a:endParaRPr lang="en-US" dirty="0"/>
          </a:p>
        </p:txBody>
      </p:sp>
      <p:sp>
        <p:nvSpPr>
          <p:cNvPr id="3" name="Content Placeholder 2"/>
          <p:cNvSpPr>
            <a:spLocks noGrp="1"/>
          </p:cNvSpPr>
          <p:nvPr>
            <p:ph idx="1"/>
          </p:nvPr>
        </p:nvSpPr>
        <p:spPr/>
        <p:txBody>
          <a:bodyPr/>
          <a:lstStyle/>
          <a:p>
            <a:pPr marL="114300" indent="0">
              <a:spcAft>
                <a:spcPts val="600"/>
              </a:spcAft>
              <a:buNone/>
            </a:pPr>
            <a:r>
              <a:rPr lang="en-US" i="1" dirty="0" smtClean="0"/>
              <a:t>“Evaluation sources include:</a:t>
            </a:r>
          </a:p>
          <a:p>
            <a:pPr lvl="1">
              <a:spcAft>
                <a:spcPts val="600"/>
              </a:spcAft>
              <a:buClr>
                <a:schemeClr val="accent1"/>
              </a:buClr>
            </a:pPr>
            <a:r>
              <a:rPr lang="en-US" i="1" dirty="0" smtClean="0"/>
              <a:t>Family input/Family Survey</a:t>
            </a:r>
          </a:p>
          <a:p>
            <a:pPr lvl="1">
              <a:spcAft>
                <a:spcPts val="600"/>
              </a:spcAft>
              <a:buClr>
                <a:schemeClr val="accent1"/>
              </a:buClr>
            </a:pPr>
            <a:r>
              <a:rPr lang="en-US" i="1" dirty="0" smtClean="0"/>
              <a:t>Program personnel feedback/input (or provider self-evaluation)</a:t>
            </a:r>
          </a:p>
          <a:p>
            <a:pPr lvl="1">
              <a:spcAft>
                <a:spcPts val="600"/>
              </a:spcAft>
              <a:buClr>
                <a:schemeClr val="accent1"/>
              </a:buClr>
            </a:pPr>
            <a:r>
              <a:rPr lang="en-US" i="1" dirty="0" smtClean="0"/>
              <a:t>Rating scales or evaluation instruments (for example, ECERS-R/FCCERS-R, Preschool Program Quality Assessment)</a:t>
            </a:r>
          </a:p>
          <a:p>
            <a:pPr lvl="1">
              <a:spcAft>
                <a:spcPts val="600"/>
              </a:spcAft>
              <a:buClr>
                <a:schemeClr val="accent1"/>
              </a:buClr>
            </a:pPr>
            <a:r>
              <a:rPr lang="en-US" i="1" dirty="0" smtClean="0"/>
              <a:t>Child outcome data from assessments</a:t>
            </a:r>
          </a:p>
          <a:p>
            <a:pPr lvl="1">
              <a:spcAft>
                <a:spcPts val="600"/>
              </a:spcAft>
              <a:buClr>
                <a:schemeClr val="accent1"/>
              </a:buClr>
            </a:pPr>
            <a:r>
              <a:rPr lang="en-US" i="1" dirty="0" smtClean="0"/>
              <a:t>Outside evaluators”</a:t>
            </a:r>
            <a:endParaRPr lang="en-US" i="1" dirty="0"/>
          </a:p>
        </p:txBody>
      </p:sp>
    </p:spTree>
    <p:extLst>
      <p:ext uri="{BB962C8B-B14F-4D97-AF65-F5344CB8AC3E}">
        <p14:creationId xmlns:p14="http://schemas.microsoft.com/office/powerpoint/2010/main" val="407832410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Can Programs Access Program Evaluation Sources?</a:t>
            </a:r>
            <a:endParaRPr lang="en-US" dirty="0"/>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02474" y="1752600"/>
            <a:ext cx="4480216" cy="4984318"/>
          </a:xfrm>
        </p:spPr>
      </p:pic>
    </p:spTree>
    <p:extLst>
      <p:ext uri="{BB962C8B-B14F-4D97-AF65-F5344CB8AC3E}">
        <p14:creationId xmlns:p14="http://schemas.microsoft.com/office/powerpoint/2010/main" val="23666930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Self-Evaluation</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smtClean="0"/>
              <a:t>Fill out your “Survey on Program Evaluation Practices”</a:t>
            </a:r>
          </a:p>
          <a:p>
            <a:endParaRPr lang="en-US" dirty="0"/>
          </a:p>
          <a:p>
            <a:r>
              <a:rPr lang="en-US" dirty="0" smtClean="0"/>
              <a:t>Add how often (frequency) you use the strategies (once a year, monthly, on-going, etc.)</a:t>
            </a:r>
            <a:endParaRPr lang="en-US" dirty="0"/>
          </a:p>
        </p:txBody>
      </p:sp>
    </p:spTree>
    <p:extLst>
      <p:ext uri="{BB962C8B-B14F-4D97-AF65-F5344CB8AC3E}">
        <p14:creationId xmlns:p14="http://schemas.microsoft.com/office/powerpoint/2010/main" val="1205633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Program Evaluation </a:t>
            </a:r>
            <a:br>
              <a:rPr lang="en-US" dirty="0" smtClean="0"/>
            </a:br>
            <a:r>
              <a:rPr lang="en-US" dirty="0" smtClean="0"/>
              <a:t>Practices Activity</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pPr marL="114300" indent="0" algn="ctr">
              <a:buNone/>
            </a:pPr>
            <a:r>
              <a:rPr lang="en-US" dirty="0" smtClean="0"/>
              <a:t>Program Evaluation Input Activity </a:t>
            </a:r>
            <a:endParaRPr lang="en-US" dirty="0"/>
          </a:p>
        </p:txBody>
      </p:sp>
      <p:pic>
        <p:nvPicPr>
          <p:cNvPr id="2050" name="Picture 2" descr="C:\Users\glaseng\AppData\Local\Microsoft\Windows\Temporary Internet Files\Content.IE5\OWJCRRLI\trash_can[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6939" y="3849412"/>
            <a:ext cx="1625397" cy="162539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93584" y="3783587"/>
            <a:ext cx="2619375" cy="1743075"/>
          </a:xfrm>
          <a:prstGeom prst="rect">
            <a:avLst/>
          </a:prstGeom>
        </p:spPr>
      </p:pic>
    </p:spTree>
    <p:extLst>
      <p:ext uri="{BB962C8B-B14F-4D97-AF65-F5344CB8AC3E}">
        <p14:creationId xmlns:p14="http://schemas.microsoft.com/office/powerpoint/2010/main" val="28364182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Continuous Quality </a:t>
            </a:r>
            <a:br>
              <a:rPr lang="en-US" dirty="0" smtClean="0"/>
            </a:br>
            <a:r>
              <a:rPr lang="en-US" dirty="0" smtClean="0"/>
              <a:t>Improvement</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Using a variety of program evaluation sources to evaluate your program annually is important . . . </a:t>
            </a:r>
          </a:p>
          <a:p>
            <a:endParaRPr lang="en-US" dirty="0"/>
          </a:p>
          <a:p>
            <a:r>
              <a:rPr lang="en-US" dirty="0" smtClean="0"/>
              <a:t>AND . . . using that information to </a:t>
            </a:r>
            <a:r>
              <a:rPr lang="en-US" b="1" i="1" dirty="0" smtClean="0"/>
              <a:t>purposefully plan </a:t>
            </a:r>
            <a:r>
              <a:rPr lang="en-US" dirty="0" smtClean="0"/>
              <a:t>how to enhance and improve your program’s practices can lead to genuine Continuous Quality Improvements</a:t>
            </a:r>
            <a:endParaRPr lang="en-US" dirty="0"/>
          </a:p>
        </p:txBody>
      </p:sp>
    </p:spTree>
    <p:extLst>
      <p:ext uri="{BB962C8B-B14F-4D97-AF65-F5344CB8AC3E}">
        <p14:creationId xmlns:p14="http://schemas.microsoft.com/office/powerpoint/2010/main" val="39716983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Professional Action Activity</a:t>
            </a:r>
            <a:endParaRPr lang="en-US" dirty="0"/>
          </a:p>
        </p:txBody>
      </p:sp>
      <p:sp>
        <p:nvSpPr>
          <p:cNvPr id="3" name="Content Placeholder 2"/>
          <p:cNvSpPr>
            <a:spLocks noGrp="1"/>
          </p:cNvSpPr>
          <p:nvPr>
            <p:ph idx="1"/>
          </p:nvPr>
        </p:nvSpPr>
        <p:spPr/>
        <p:txBody>
          <a:bodyPr/>
          <a:lstStyle/>
          <a:p>
            <a:endParaRPr lang="en-US" dirty="0" smtClean="0"/>
          </a:p>
          <a:p>
            <a:pPr marL="114300" indent="0">
              <a:buNone/>
            </a:pPr>
            <a:endParaRPr lang="en-US" dirty="0"/>
          </a:p>
          <a:p>
            <a:r>
              <a:rPr lang="en-US" dirty="0" smtClean="0"/>
              <a:t>Identify at least three program evaluation sources you will use in the coming year and describe how those evaluation sources will help you plan for program improvements</a:t>
            </a:r>
            <a:endParaRPr lang="en-US" dirty="0"/>
          </a:p>
        </p:txBody>
      </p:sp>
    </p:spTree>
    <p:extLst>
      <p:ext uri="{BB962C8B-B14F-4D97-AF65-F5344CB8AC3E}">
        <p14:creationId xmlns:p14="http://schemas.microsoft.com/office/powerpoint/2010/main" val="15363006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Green light, yellow light,</a:t>
            </a:r>
            <a:br>
              <a:rPr lang="en-US" dirty="0" smtClean="0"/>
            </a:br>
            <a:r>
              <a:rPr lang="en-US" dirty="0" smtClean="0"/>
              <a:t>red light activity</a:t>
            </a:r>
            <a:endParaRPr lang="en-US" dirty="0"/>
          </a:p>
        </p:txBody>
      </p:sp>
      <p:sp>
        <p:nvSpPr>
          <p:cNvPr id="3" name="Content Placeholder 2"/>
          <p:cNvSpPr>
            <a:spLocks noGrp="1"/>
          </p:cNvSpPr>
          <p:nvPr>
            <p:ph idx="1"/>
          </p:nvPr>
        </p:nvSpPr>
        <p:spPr/>
        <p:txBody>
          <a:bodyPr>
            <a:normAutofit/>
          </a:bodyPr>
          <a:lstStyle/>
          <a:p>
            <a:pPr>
              <a:spcAft>
                <a:spcPts val="1200"/>
              </a:spcAft>
            </a:pPr>
            <a:r>
              <a:rPr lang="en-US" b="1" dirty="0">
                <a:solidFill>
                  <a:srgbClr val="C00000"/>
                </a:solidFill>
              </a:rPr>
              <a:t>Red</a:t>
            </a:r>
            <a:r>
              <a:rPr lang="en-US" dirty="0"/>
              <a:t> light – would like to </a:t>
            </a:r>
            <a:r>
              <a:rPr lang="en-US" u="sng" dirty="0"/>
              <a:t>stop</a:t>
            </a:r>
            <a:r>
              <a:rPr lang="en-US" dirty="0"/>
              <a:t> doing</a:t>
            </a:r>
          </a:p>
          <a:p>
            <a:pPr>
              <a:spcAft>
                <a:spcPts val="1200"/>
              </a:spcAft>
            </a:pPr>
            <a:r>
              <a:rPr lang="en-US" b="1" dirty="0" smtClean="0">
                <a:solidFill>
                  <a:srgbClr val="FFFF00"/>
                </a:solidFill>
              </a:rPr>
              <a:t>Yellow</a:t>
            </a:r>
            <a:r>
              <a:rPr lang="en-US" dirty="0" smtClean="0"/>
              <a:t> light – would like to </a:t>
            </a:r>
            <a:r>
              <a:rPr lang="en-US" u="sng" dirty="0" smtClean="0"/>
              <a:t>continue</a:t>
            </a:r>
            <a:r>
              <a:rPr lang="en-US" dirty="0" smtClean="0"/>
              <a:t> doing</a:t>
            </a:r>
          </a:p>
          <a:p>
            <a:r>
              <a:rPr lang="en-US" b="1" dirty="0">
                <a:solidFill>
                  <a:srgbClr val="92D050"/>
                </a:solidFill>
              </a:rPr>
              <a:t>Green</a:t>
            </a:r>
            <a:r>
              <a:rPr lang="en-US" dirty="0"/>
              <a:t> light – would like to </a:t>
            </a:r>
            <a:r>
              <a:rPr lang="en-US" u="sng" dirty="0"/>
              <a:t>start</a:t>
            </a:r>
            <a:r>
              <a:rPr lang="en-US" dirty="0"/>
              <a:t> doing</a:t>
            </a:r>
          </a:p>
          <a:p>
            <a:endParaRPr lang="en-US" dirty="0"/>
          </a:p>
        </p:txBody>
      </p:sp>
      <p:pic>
        <p:nvPicPr>
          <p:cNvPr id="1029" name="Picture 5" descr="C:\Users\glaseng\AppData\Local\Microsoft\Windows\Temporary Internet Files\Content.IE5\OWJCRRLI\traficlight[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68174" y="3258031"/>
            <a:ext cx="2166426" cy="3062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62194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Follow Up Activity</a:t>
            </a:r>
            <a:endParaRPr lang="en-US" dirty="0"/>
          </a:p>
        </p:txBody>
      </p:sp>
      <p:sp>
        <p:nvSpPr>
          <p:cNvPr id="3" name="Content Placeholder 2"/>
          <p:cNvSpPr>
            <a:spLocks noGrp="1"/>
          </p:cNvSpPr>
          <p:nvPr>
            <p:ph idx="1"/>
          </p:nvPr>
        </p:nvSpPr>
        <p:spPr>
          <a:xfrm>
            <a:off x="889686" y="1458096"/>
            <a:ext cx="4559643" cy="4373563"/>
          </a:xfrm>
        </p:spPr>
        <p:txBody>
          <a:bodyPr/>
          <a:lstStyle/>
          <a:p>
            <a:endParaRPr lang="en-US" dirty="0" smtClean="0"/>
          </a:p>
          <a:p>
            <a:endParaRPr lang="en-US" dirty="0"/>
          </a:p>
          <a:p>
            <a:pPr marL="114300" indent="0">
              <a:buNone/>
            </a:pPr>
            <a:r>
              <a:rPr lang="en-US" dirty="0" smtClean="0"/>
              <a:t>Programs are encouraged to share your program evaluation plans with your local Child Care Resource &amp; Referral staff/Quality Improvement Specialists</a:t>
            </a:r>
            <a:endParaRPr lang="en-US" dirty="0"/>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3178" y="2636879"/>
            <a:ext cx="2615364" cy="19463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396614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Closing</a:t>
            </a:r>
            <a:endParaRPr lang="en-US" dirty="0"/>
          </a:p>
        </p:txBody>
      </p:sp>
      <p:sp>
        <p:nvSpPr>
          <p:cNvPr id="3" name="Content Placeholder 2"/>
          <p:cNvSpPr>
            <a:spLocks noGrp="1"/>
          </p:cNvSpPr>
          <p:nvPr>
            <p:ph idx="1"/>
          </p:nvPr>
        </p:nvSpPr>
        <p:spPr/>
        <p:txBody>
          <a:bodyPr>
            <a:normAutofit/>
          </a:bodyPr>
          <a:lstStyle/>
          <a:p>
            <a:r>
              <a:rPr lang="en-US" dirty="0" smtClean="0"/>
              <a:t>Questions?</a:t>
            </a:r>
          </a:p>
          <a:p>
            <a:endParaRPr lang="en-US" dirty="0"/>
          </a:p>
          <a:p>
            <a:r>
              <a:rPr lang="en-US" dirty="0" smtClean="0"/>
              <a:t>Evaluations</a:t>
            </a:r>
          </a:p>
          <a:p>
            <a:pPr marL="114300" indent="0" algn="ctr">
              <a:buNone/>
            </a:pPr>
            <a:endParaRPr lang="en-US" sz="2000" b="1" i="1" dirty="0" smtClean="0"/>
          </a:p>
          <a:p>
            <a:pPr marL="114300" indent="0" algn="ctr">
              <a:buNone/>
            </a:pPr>
            <a:endParaRPr lang="en-US" sz="2000" b="1" i="1" dirty="0"/>
          </a:p>
          <a:p>
            <a:pPr marL="114300" indent="0" algn="ctr">
              <a:buNone/>
            </a:pPr>
            <a:endParaRPr lang="en-US" sz="2000" b="1" i="1" dirty="0" smtClean="0"/>
          </a:p>
          <a:p>
            <a:pPr marL="114300" indent="0" algn="ctr">
              <a:buNone/>
            </a:pPr>
            <a:r>
              <a:rPr lang="en-US" sz="4400" b="1" i="1" dirty="0" smtClean="0"/>
              <a:t>THANK </a:t>
            </a:r>
            <a:r>
              <a:rPr lang="en-US" sz="4400" b="1" i="1" dirty="0"/>
              <a:t>YOU! </a:t>
            </a:r>
            <a:r>
              <a:rPr lang="en-US" sz="4400" b="1" i="1" dirty="0">
                <a:sym typeface="Wingdings" panose="05000000000000000000" pitchFamily="2" charset="2"/>
              </a:rPr>
              <a:t></a:t>
            </a:r>
          </a:p>
          <a:p>
            <a:endParaRPr lang="en-US" dirty="0"/>
          </a:p>
          <a:p>
            <a:pPr marL="68580" indent="0" algn="ctr">
              <a:buNone/>
            </a:pPr>
            <a:endParaRPr lang="en-US" b="1" i="1" dirty="0"/>
          </a:p>
        </p:txBody>
      </p:sp>
    </p:spTree>
    <p:extLst>
      <p:ext uri="{BB962C8B-B14F-4D97-AF65-F5344CB8AC3E}">
        <p14:creationId xmlns:p14="http://schemas.microsoft.com/office/powerpoint/2010/main" val="230277916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3180</TotalTime>
  <Words>1864</Words>
  <Application>Microsoft Office PowerPoint</Application>
  <PresentationFormat>On-screen Show (4:3)</PresentationFormat>
  <Paragraphs>191</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Book Antiqua</vt:lpstr>
      <vt:lpstr>Calibri</vt:lpstr>
      <vt:lpstr>Century Gothic</vt:lpstr>
      <vt:lpstr>Wingdings</vt:lpstr>
      <vt:lpstr>Apothecary</vt:lpstr>
      <vt:lpstr>Program Evaluation for Purposeful Planning</vt:lpstr>
      <vt:lpstr>PowerPoint Presentation</vt:lpstr>
      <vt:lpstr>Introductions:  Professionals Here today</vt:lpstr>
      <vt:lpstr>Icebreaker</vt:lpstr>
      <vt:lpstr>Review Agenda, Materials, Outcome, and Objectives</vt:lpstr>
      <vt:lpstr>Session Outcome </vt:lpstr>
      <vt:lpstr>Session Objectives</vt:lpstr>
      <vt:lpstr>Reflective Activity</vt:lpstr>
      <vt:lpstr>WHY is Program  Evaluation Important?</vt:lpstr>
      <vt:lpstr>What Does the Research Say?</vt:lpstr>
      <vt:lpstr>NAEYC Position Statement</vt:lpstr>
      <vt:lpstr>Comprehensive Program Evaluation</vt:lpstr>
      <vt:lpstr>Carousel Brainstorm Activity</vt:lpstr>
      <vt:lpstr>BREAK</vt:lpstr>
      <vt:lpstr>Oregon’s SPArk</vt:lpstr>
      <vt:lpstr>Standard AB5</vt:lpstr>
      <vt:lpstr>Standard AB5 (cont’d)</vt:lpstr>
      <vt:lpstr>How Can Programs Access Program Evaluation Sources?</vt:lpstr>
      <vt:lpstr>Self-Evaluation</vt:lpstr>
      <vt:lpstr>Program Evaluation  Practices Activity</vt:lpstr>
      <vt:lpstr>Continuous Quality  Improvement</vt:lpstr>
      <vt:lpstr>Professional Action Activity</vt:lpstr>
      <vt:lpstr>Green light, yellow light, red light activity</vt:lpstr>
      <vt:lpstr>Follow Up Activity</vt:lpstr>
      <vt:lpstr>Closing</vt:lpstr>
    </vt:vector>
  </TitlesOfParts>
  <Company>Western Oregon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Western Oregon University</dc:creator>
  <cp:lastModifiedBy>UCS</cp:lastModifiedBy>
  <cp:revision>187</cp:revision>
  <cp:lastPrinted>2015-04-17T17:49:02Z</cp:lastPrinted>
  <dcterms:created xsi:type="dcterms:W3CDTF">2014-06-06T01:03:19Z</dcterms:created>
  <dcterms:modified xsi:type="dcterms:W3CDTF">2018-11-09T01:29:53Z</dcterms:modified>
</cp:coreProperties>
</file>