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1" r:id="rId1"/>
  </p:sldMasterIdLst>
  <p:notesMasterIdLst>
    <p:notesMasterId r:id="rId31"/>
  </p:notesMasterIdLst>
  <p:sldIdLst>
    <p:sldId id="303" r:id="rId2"/>
    <p:sldId id="304" r:id="rId3"/>
    <p:sldId id="305" r:id="rId4"/>
    <p:sldId id="307" r:id="rId5"/>
    <p:sldId id="308" r:id="rId6"/>
    <p:sldId id="309" r:id="rId7"/>
    <p:sldId id="310" r:id="rId8"/>
    <p:sldId id="311" r:id="rId9"/>
    <p:sldId id="312" r:id="rId10"/>
    <p:sldId id="313" r:id="rId11"/>
    <p:sldId id="314" r:id="rId12"/>
    <p:sldId id="315" r:id="rId13"/>
    <p:sldId id="316" r:id="rId14"/>
    <p:sldId id="331" r:id="rId15"/>
    <p:sldId id="317" r:id="rId16"/>
    <p:sldId id="318" r:id="rId17"/>
    <p:sldId id="319" r:id="rId18"/>
    <p:sldId id="320" r:id="rId19"/>
    <p:sldId id="321" r:id="rId20"/>
    <p:sldId id="322" r:id="rId21"/>
    <p:sldId id="323" r:id="rId22"/>
    <p:sldId id="324" r:id="rId23"/>
    <p:sldId id="325" r:id="rId24"/>
    <p:sldId id="326" r:id="rId25"/>
    <p:sldId id="327" r:id="rId26"/>
    <p:sldId id="328" r:id="rId27"/>
    <p:sldId id="329" r:id="rId28"/>
    <p:sldId id="330" r:id="rId29"/>
    <p:sldId id="30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C6EB"/>
    <a:srgbClr val="000000"/>
    <a:srgbClr val="6DD0EB"/>
    <a:srgbClr val="CFD5E1"/>
    <a:srgbClr val="D9D9D9"/>
    <a:srgbClr val="9ED5FF"/>
    <a:srgbClr val="6D6B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46"/>
    <p:restoredTop sz="84135"/>
  </p:normalViewPr>
  <p:slideViewPr>
    <p:cSldViewPr snapToGrid="0" snapToObjects="1">
      <p:cViewPr varScale="1">
        <p:scale>
          <a:sx n="58" d="100"/>
          <a:sy n="58" d="100"/>
        </p:scale>
        <p:origin x="1262" y="6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p:scale>
          <a:sx n="200" d="100"/>
          <a:sy n="200" d="100"/>
        </p:scale>
        <p:origin x="-400" y="-32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8AD8A-9482-D243-9F15-CD45BE863066}" type="datetimeFigureOut">
              <a:rPr lang="en-US" smtClean="0"/>
              <a:t>4/21/2017</a:t>
            </a:fld>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B50963-9FE8-3346-84DE-B57F809F1C58}" type="slidenum">
              <a:rPr lang="en-US" smtClean="0"/>
              <a:t>‹#›</a:t>
            </a:fld>
            <a:endParaRPr lang="en-US"/>
          </a:p>
        </p:txBody>
      </p:sp>
      <p:sp>
        <p:nvSpPr>
          <p:cNvPr id="8" name="Slide Image Placeholder 7"/>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2123878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indent="-171450" algn="l" defTabSz="914400" rtl="0" eaLnBrk="1" latinLnBrk="0" hangingPunct="1">
      <a:buFont typeface="Arial" charset="0"/>
      <a:buChar char="•"/>
      <a:defRPr sz="1200" kern="1200">
        <a:solidFill>
          <a:schemeClr val="tx1"/>
        </a:solidFill>
        <a:latin typeface="+mn-lt"/>
        <a:ea typeface="+mn-ea"/>
        <a:cs typeface="+mn-cs"/>
      </a:defRPr>
    </a:lvl2pPr>
    <a:lvl3pPr marL="685800" algn="l" defTabSz="914400" rtl="0" eaLnBrk="1" latinLnBrk="0" hangingPunct="1">
      <a:defRPr sz="1200" kern="1200">
        <a:solidFill>
          <a:schemeClr val="tx1"/>
        </a:solidFill>
        <a:latin typeface="+mn-lt"/>
        <a:ea typeface="+mn-ea"/>
        <a:cs typeface="+mn-cs"/>
      </a:defRPr>
    </a:lvl3pPr>
    <a:lvl4pPr marL="914400" algn="l" defTabSz="914400" rtl="0" eaLnBrk="1" latinLnBrk="0" hangingPunct="1">
      <a:defRPr sz="1200" kern="1200">
        <a:solidFill>
          <a:schemeClr val="tx1"/>
        </a:solidFill>
        <a:latin typeface="+mn-lt"/>
        <a:ea typeface="+mn-ea"/>
        <a:cs typeface="+mn-cs"/>
      </a:defRPr>
    </a:lvl4pPr>
    <a:lvl5pPr marL="11430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start off</a:t>
            </a:r>
            <a:r>
              <a:rPr lang="en-US" baseline="0" dirty="0" smtClean="0"/>
              <a:t> the training with an inclusive feel, ask the participants what they want for participant guidelines and write them down on a large post-it or whiteboard they can see throughout the training.  They often come up with things like, “turn off cell phones”  and “no side conversations”.  I always add, “all responses are valid” and then explain that we don’t have to agree with everyone, but we need to allow everyone the chance to voice their ideas.  </a:t>
            </a:r>
          </a:p>
          <a:p>
            <a:endParaRPr lang="en-US" baseline="0" dirty="0" smtClean="0"/>
          </a:p>
          <a:p>
            <a:r>
              <a:rPr lang="en-US" baseline="0" dirty="0" smtClean="0"/>
              <a:t>Not written down but we (trainers) always let the group know that some of the discussions may trigger past trauma and/or strong emotions and to do whatever they need to take care of themselves.  Sharing is always optional.</a:t>
            </a:r>
          </a:p>
          <a:p>
            <a:endParaRPr lang="en-US" baseline="0" dirty="0" smtClean="0"/>
          </a:p>
          <a:p>
            <a:r>
              <a:rPr lang="en-US" baseline="0" dirty="0" smtClean="0"/>
              <a:t>Lastly, we say that “We are all teachers, and we are all learners”.  Add what you want to make this point.</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a:t>
            </a:fld>
            <a:endParaRPr lang="en-US"/>
          </a:p>
        </p:txBody>
      </p:sp>
    </p:spTree>
    <p:extLst>
      <p:ext uri="{BB962C8B-B14F-4D97-AF65-F5344CB8AC3E}">
        <p14:creationId xmlns:p14="http://schemas.microsoft.com/office/powerpoint/2010/main" val="3852073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Explain that</a:t>
            </a:r>
            <a:r>
              <a:rPr lang="en-US" baseline="0" dirty="0" smtClean="0"/>
              <a:t> everyone has a story behind their name (an inclusive activity).  Please share with your table partners the </a:t>
            </a:r>
            <a:r>
              <a:rPr lang="en-US" dirty="0" smtClean="0"/>
              <a:t>story of your name and your motivation for attending this workshop.  It’s okay to share about any</a:t>
            </a:r>
            <a:r>
              <a:rPr lang="en-US" baseline="0" dirty="0" smtClean="0"/>
              <a:t> of their names: first, middle, last, married, etc. </a:t>
            </a:r>
            <a:r>
              <a:rPr lang="en-US" dirty="0" smtClean="0"/>
              <a:t>If this is</a:t>
            </a:r>
            <a:r>
              <a:rPr lang="en-US" baseline="0" dirty="0" smtClean="0"/>
              <a:t> a small group, you can ask each participant to share to the whole group.</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a:t>
            </a:fld>
            <a:endParaRPr lang="en-US"/>
          </a:p>
        </p:txBody>
      </p:sp>
    </p:spTree>
    <p:extLst>
      <p:ext uri="{BB962C8B-B14F-4D97-AF65-F5344CB8AC3E}">
        <p14:creationId xmlns:p14="http://schemas.microsoft.com/office/powerpoint/2010/main" val="2461290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Discuss any materials available to the participants and point</a:t>
            </a:r>
            <a:r>
              <a:rPr lang="en-US" baseline="0" dirty="0" smtClean="0"/>
              <a:t> out the agenda.</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5</a:t>
            </a:fld>
            <a:endParaRPr lang="en-US"/>
          </a:p>
        </p:txBody>
      </p:sp>
    </p:spTree>
    <p:extLst>
      <p:ext uri="{BB962C8B-B14F-4D97-AF65-F5344CB8AC3E}">
        <p14:creationId xmlns:p14="http://schemas.microsoft.com/office/powerpoint/2010/main" val="3140668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Your</a:t>
            </a:r>
            <a:r>
              <a:rPr lang="en-US" baseline="0" dirty="0" smtClean="0"/>
              <a:t> program is likely already “culturally responsive” in many ways; this training may inspire you to become even more purposeful in how you are culturally responsive to every child and every family.</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6</a:t>
            </a:fld>
            <a:endParaRPr lang="en-US"/>
          </a:p>
        </p:txBody>
      </p:sp>
    </p:spTree>
    <p:extLst>
      <p:ext uri="{BB962C8B-B14F-4D97-AF65-F5344CB8AC3E}">
        <p14:creationId xmlns:p14="http://schemas.microsoft.com/office/powerpoint/2010/main" val="1623635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Assure participants we will review</a:t>
            </a:r>
            <a:r>
              <a:rPr lang="en-US" baseline="0" dirty="0" smtClean="0"/>
              <a:t> what “linguistically responsive” means when we get to that part of the training.</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7</a:t>
            </a:fld>
            <a:endParaRPr lang="en-US"/>
          </a:p>
        </p:txBody>
      </p:sp>
    </p:spTree>
    <p:extLst>
      <p:ext uri="{BB962C8B-B14F-4D97-AF65-F5344CB8AC3E}">
        <p14:creationId xmlns:p14="http://schemas.microsoft.com/office/powerpoint/2010/main" val="3682138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Draw a circle on a large poster paper and post on the wall in the front of the group.</a:t>
            </a:r>
            <a:r>
              <a:rPr lang="en-US" baseline="0" dirty="0" smtClean="0"/>
              <a:t>  In the circle, write the word “Culture”.  Ask “What comes to mind when you hear the term culture?”   Draw lines out from the circle and write (as best as you can) exactly what the participant says or ask permission to paraphrase long responses.  Give time for the answers to start coming.  Generally you will get a thorough flow of responses.  Point out to participants that they know what culture means and that the collective answers really capture the concept, if appropriate. </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8</a:t>
            </a:fld>
            <a:endParaRPr lang="en-US"/>
          </a:p>
        </p:txBody>
      </p:sp>
    </p:spTree>
    <p:extLst>
      <p:ext uri="{BB962C8B-B14F-4D97-AF65-F5344CB8AC3E}">
        <p14:creationId xmlns:p14="http://schemas.microsoft.com/office/powerpoint/2010/main" val="1960255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Point out that this</a:t>
            </a:r>
            <a:r>
              <a:rPr lang="en-US" baseline="0" dirty="0" smtClean="0"/>
              <a:t> is just one definition of culture that incorporates many of the participants’ responses from the “What is Culture?” activity which was just completed. If time, ask participants if there are any words or phrases from this definition which are of particular interest/importance to them.</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9</a:t>
            </a:fld>
            <a:endParaRPr lang="en-US"/>
          </a:p>
        </p:txBody>
      </p:sp>
    </p:spTree>
    <p:extLst>
      <p:ext uri="{BB962C8B-B14F-4D97-AF65-F5344CB8AC3E}">
        <p14:creationId xmlns:p14="http://schemas.microsoft.com/office/powerpoint/2010/main" val="2381518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¿Que </a:t>
            </a:r>
            <a:r>
              <a:rPr lang="en-US" dirty="0" err="1" smtClean="0"/>
              <a:t>sentiminetos</a:t>
            </a:r>
            <a:r>
              <a:rPr lang="en-US" dirty="0" smtClean="0"/>
              <a:t> </a:t>
            </a:r>
            <a:r>
              <a:rPr lang="en-US" dirty="0" err="1" smtClean="0"/>
              <a:t>surgen</a:t>
            </a:r>
            <a:r>
              <a:rPr lang="en-US" dirty="0" smtClean="0"/>
              <a:t> al </a:t>
            </a:r>
            <a:r>
              <a:rPr lang="en-US" dirty="0" err="1" smtClean="0"/>
              <a:t>referirse</a:t>
            </a:r>
            <a:r>
              <a:rPr lang="en-US" dirty="0" smtClean="0"/>
              <a:t> a la </a:t>
            </a:r>
            <a:r>
              <a:rPr lang="en-US" dirty="0" err="1" smtClean="0"/>
              <a:t>cultura</a:t>
            </a:r>
            <a:r>
              <a:rPr lang="en-US" dirty="0" smtClean="0"/>
              <a:t> de </a:t>
            </a:r>
            <a:r>
              <a:rPr lang="en-US" dirty="0" err="1" smtClean="0"/>
              <a:t>su</a:t>
            </a:r>
            <a:r>
              <a:rPr lang="en-US" dirty="0" smtClean="0"/>
              <a:t> </a:t>
            </a:r>
            <a:r>
              <a:rPr lang="en-US" dirty="0" err="1" smtClean="0"/>
              <a:t>familia</a:t>
            </a:r>
            <a:r>
              <a:rPr lang="en-US" dirty="0" smtClean="0"/>
              <a:t>? ¿</a:t>
            </a:r>
            <a:r>
              <a:rPr lang="en-US" dirty="0" err="1" smtClean="0"/>
              <a:t>Orgullo</a:t>
            </a:r>
            <a:r>
              <a:rPr lang="en-US" dirty="0" smtClean="0"/>
              <a:t>? ¿</a:t>
            </a:r>
            <a:r>
              <a:rPr lang="en-US" dirty="0" err="1" smtClean="0"/>
              <a:t>Verguenza</a:t>
            </a:r>
            <a:r>
              <a:rPr lang="en-US" dirty="0" smtClean="0"/>
              <a:t>? ¿</a:t>
            </a:r>
            <a:r>
              <a:rPr lang="en-US" dirty="0" err="1" smtClean="0"/>
              <a:t>Identidad</a:t>
            </a:r>
            <a:r>
              <a:rPr lang="en-US" dirty="0" smtClean="0"/>
              <a:t>? ¿</a:t>
            </a:r>
            <a:r>
              <a:rPr lang="en-US" dirty="0" err="1" smtClean="0"/>
              <a:t>Confusión</a:t>
            </a:r>
            <a:r>
              <a:rPr lang="en-US" dirty="0" smtClean="0"/>
              <a:t>? ¿</a:t>
            </a:r>
            <a:r>
              <a:rPr lang="en-US" dirty="0" err="1" smtClean="0"/>
              <a:t>Pertenencia</a:t>
            </a:r>
            <a:r>
              <a:rPr lang="en-US" dirty="0" smtClean="0"/>
              <a:t>? ¿</a:t>
            </a:r>
            <a:r>
              <a:rPr lang="en-US" dirty="0" err="1" smtClean="0"/>
              <a:t>Otros</a:t>
            </a:r>
            <a:r>
              <a:rPr lang="en-US" dirty="0" smtClean="0"/>
              <a:t> </a:t>
            </a:r>
            <a:r>
              <a:rPr lang="en-US" dirty="0" err="1" smtClean="0"/>
              <a:t>sentimientos</a:t>
            </a:r>
            <a:r>
              <a:rPr lang="en-US" dirty="0" smtClean="0"/>
              <a:t>?</a:t>
            </a:r>
          </a:p>
          <a:p>
            <a:endParaRPr lang="en-US" dirty="0" smtClean="0"/>
          </a:p>
          <a:p>
            <a:r>
              <a:rPr lang="en-US" dirty="0" smtClean="0"/>
              <a:t>Explain</a:t>
            </a:r>
            <a:r>
              <a:rPr lang="en-US" baseline="0" dirty="0" smtClean="0"/>
              <a:t> that it is important to take time to reflect on our own experiences so we can be prepared in our work with children and families.  For example, if you’re serving children that are in foster care and you’ve had a traumatic experience in foster care yourself, it’s important that you know your triggers and what how to manage those feelings so they don’t interfere with your professionalism.</a:t>
            </a:r>
            <a:endParaRPr lang="en-US" dirty="0" smtClean="0"/>
          </a:p>
          <a:p>
            <a:endParaRPr lang="en-US" dirty="0" smtClean="0"/>
          </a:p>
          <a:p>
            <a:endParaRPr lang="en-US" dirty="0" smtClean="0"/>
          </a:p>
          <a:p>
            <a:r>
              <a:rPr lang="en-US" dirty="0" smtClean="0"/>
              <a:t>Give</a:t>
            </a:r>
            <a:r>
              <a:rPr lang="en-US" baseline="0" dirty="0" smtClean="0"/>
              <a:t> at least five minutes of time for this activity. When finished, a</a:t>
            </a:r>
            <a:r>
              <a:rPr lang="en-US" dirty="0" smtClean="0"/>
              <a:t>sk for volunteers to share their stories</a:t>
            </a:r>
            <a:r>
              <a:rPr lang="en-US" baseline="0" dirty="0" smtClean="0"/>
              <a:t> with the whole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10</a:t>
            </a:fld>
            <a:endParaRPr lang="en-US"/>
          </a:p>
        </p:txBody>
      </p:sp>
    </p:spTree>
    <p:extLst>
      <p:ext uri="{BB962C8B-B14F-4D97-AF65-F5344CB8AC3E}">
        <p14:creationId xmlns:p14="http://schemas.microsoft.com/office/powerpoint/2010/main" val="547065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must avoid the "tourist approach". This is an anti-bias curriculum</a:t>
            </a:r>
            <a:r>
              <a:rPr lang="en-US" sz="1200" kern="1200" baseline="0" dirty="0" smtClean="0">
                <a:solidFill>
                  <a:schemeClr val="tx1"/>
                </a:solidFill>
                <a:effectLst/>
                <a:latin typeface="+mn-lt"/>
                <a:ea typeface="+mn-ea"/>
                <a:cs typeface="+mn-cs"/>
              </a:rPr>
              <a:t> term.  This </a:t>
            </a:r>
            <a:r>
              <a:rPr lang="en-US" sz="1200" kern="1200" dirty="0" smtClean="0">
                <a:solidFill>
                  <a:schemeClr val="tx1"/>
                </a:solidFill>
                <a:effectLst/>
                <a:latin typeface="+mn-lt"/>
                <a:ea typeface="+mn-ea"/>
                <a:cs typeface="+mn-cs"/>
              </a:rPr>
              <a:t>approach trivializes differences</a:t>
            </a:r>
            <a:r>
              <a:rPr lang="en-US" sz="1200" kern="1200" baseline="0" dirty="0" smtClean="0">
                <a:solidFill>
                  <a:schemeClr val="tx1"/>
                </a:solidFill>
                <a:effectLst/>
                <a:latin typeface="+mn-lt"/>
                <a:ea typeface="+mn-ea"/>
                <a:cs typeface="+mn-cs"/>
              </a:rPr>
              <a:t> instead of </a:t>
            </a:r>
            <a:r>
              <a:rPr lang="en-US" sz="1200" kern="1200" dirty="0" smtClean="0">
                <a:solidFill>
                  <a:schemeClr val="tx1"/>
                </a:solidFill>
                <a:effectLst/>
                <a:latin typeface="+mn-lt"/>
                <a:ea typeface="+mn-ea"/>
                <a:cs typeface="+mn-cs"/>
              </a:rPr>
              <a:t>dealing with the real-life </a:t>
            </a:r>
          </a:p>
          <a:p>
            <a:r>
              <a:rPr lang="en-US" sz="1200" kern="1200" dirty="0" smtClean="0">
                <a:solidFill>
                  <a:schemeClr val="tx1"/>
                </a:solidFill>
                <a:effectLst/>
                <a:latin typeface="+mn-lt"/>
                <a:ea typeface="+mn-ea"/>
                <a:cs typeface="+mn-cs"/>
              </a:rPr>
              <a:t>experiences of different people.</a:t>
            </a:r>
            <a:r>
              <a:rPr lang="en-US" sz="1200" kern="1200" baseline="0" dirty="0" smtClean="0">
                <a:solidFill>
                  <a:schemeClr val="tx1"/>
                </a:solidFill>
                <a:effectLst/>
                <a:latin typeface="+mn-lt"/>
                <a:ea typeface="+mn-ea"/>
                <a:cs typeface="+mn-cs"/>
              </a:rPr>
              <a:t>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Examples:</a:t>
            </a:r>
          </a:p>
          <a:p>
            <a:r>
              <a:rPr lang="en-US" sz="1200" kern="1200" dirty="0" smtClean="0">
                <a:solidFill>
                  <a:schemeClr val="tx1"/>
                </a:solidFill>
                <a:effectLst/>
                <a:latin typeface="+mn-lt"/>
                <a:ea typeface="+mn-ea"/>
                <a:cs typeface="+mn-cs"/>
              </a:rPr>
              <a:t>Trivializing: Only</a:t>
            </a:r>
            <a:r>
              <a:rPr lang="en-US" sz="1200" kern="1200" baseline="0" dirty="0" smtClean="0">
                <a:solidFill>
                  <a:schemeClr val="tx1"/>
                </a:solidFill>
                <a:effectLst/>
                <a:latin typeface="+mn-lt"/>
                <a:ea typeface="+mn-ea"/>
                <a:cs typeface="+mn-cs"/>
              </a:rPr>
              <a:t> having a</a:t>
            </a:r>
            <a:r>
              <a:rPr lang="en-US" sz="1200" kern="1200" dirty="0" smtClean="0">
                <a:solidFill>
                  <a:schemeClr val="tx1"/>
                </a:solidFill>
                <a:effectLst/>
                <a:latin typeface="+mn-lt"/>
                <a:ea typeface="+mn-ea"/>
                <a:cs typeface="+mn-cs"/>
              </a:rPr>
              <a:t>ctivities around holidays or foods.</a:t>
            </a:r>
          </a:p>
          <a:p>
            <a:r>
              <a:rPr lang="en-US" sz="1200" kern="1200" dirty="0" smtClean="0">
                <a:solidFill>
                  <a:schemeClr val="tx1"/>
                </a:solidFill>
                <a:effectLst/>
                <a:latin typeface="+mn-lt"/>
                <a:ea typeface="+mn-ea"/>
                <a:cs typeface="+mn-cs"/>
              </a:rPr>
              <a:t>Tokenism: One person of color in</a:t>
            </a:r>
            <a:r>
              <a:rPr lang="en-US" sz="1200" kern="1200" baseline="0" dirty="0" smtClean="0">
                <a:solidFill>
                  <a:schemeClr val="tx1"/>
                </a:solidFill>
                <a:effectLst/>
                <a:latin typeface="+mn-lt"/>
                <a:ea typeface="+mn-ea"/>
                <a:cs typeface="+mn-cs"/>
              </a:rPr>
              <a:t> a story</a:t>
            </a:r>
            <a:r>
              <a:rPr lang="en-US" sz="1200" kern="1200" dirty="0" smtClean="0">
                <a:solidFill>
                  <a:schemeClr val="tx1"/>
                </a:solidFill>
                <a:effectLst/>
                <a:latin typeface="+mn-lt"/>
                <a:ea typeface="+mn-ea"/>
                <a:cs typeface="+mn-cs"/>
              </a:rPr>
              <a:t>book among many white characters.</a:t>
            </a:r>
          </a:p>
          <a:p>
            <a:r>
              <a:rPr lang="en-US" sz="1200" kern="1200" dirty="0" smtClean="0">
                <a:solidFill>
                  <a:schemeClr val="tx1"/>
                </a:solidFill>
                <a:effectLst/>
                <a:latin typeface="+mn-lt"/>
                <a:ea typeface="+mn-ea"/>
                <a:cs typeface="+mn-cs"/>
              </a:rPr>
              <a:t>Stereotyping: Images of Native Americans in</a:t>
            </a:r>
            <a:r>
              <a:rPr lang="en-US" sz="1200" kern="1200" baseline="0" dirty="0" smtClean="0">
                <a:solidFill>
                  <a:schemeClr val="tx1"/>
                </a:solidFill>
                <a:effectLst/>
                <a:latin typeface="+mn-lt"/>
                <a:ea typeface="+mn-ea"/>
                <a:cs typeface="+mn-cs"/>
              </a:rPr>
              <a:t> traditional dress or posters of children around the world in their country’s traditional dress.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11</a:t>
            </a:fld>
            <a:endParaRPr lang="en-US"/>
          </a:p>
        </p:txBody>
      </p:sp>
    </p:spTree>
    <p:extLst>
      <p:ext uri="{BB962C8B-B14F-4D97-AF65-F5344CB8AC3E}">
        <p14:creationId xmlns:p14="http://schemas.microsoft.com/office/powerpoint/2010/main" val="3246797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Briefly discuss the</a:t>
            </a:r>
            <a:r>
              <a:rPr lang="en-US" baseline="0" dirty="0" smtClean="0"/>
              <a:t> terms stereotype and generalization.  Then share that </a:t>
            </a:r>
            <a:r>
              <a:rPr lang="en-US" dirty="0" smtClean="0"/>
              <a:t>it’s essential to learn how each person defines her or his cultural identity</a:t>
            </a:r>
            <a:r>
              <a:rPr lang="en-US" baseline="0" dirty="0" smtClean="0"/>
              <a:t> rather than generalize from societal attitudes.  Otherwise, this leads to self-fulfilling prophesies….you see what you assume about a group or individual.  </a:t>
            </a:r>
          </a:p>
          <a:p>
            <a:endParaRPr lang="en-US" baseline="0" dirty="0" smtClean="0"/>
          </a:p>
          <a:p>
            <a:r>
              <a:rPr lang="en-US" baseline="0" dirty="0" smtClean="0"/>
              <a:t>Example:  Statistics say children raised in poor families do not get as much exposure to language.  What if I assume this is true of all of the families?  What might I miss?  How might this negatively affect my relationship with a child/family?</a:t>
            </a:r>
          </a:p>
          <a:p>
            <a:endParaRPr lang="en-US" baseline="0" dirty="0" smtClean="0"/>
          </a:p>
          <a:p>
            <a:r>
              <a:rPr lang="en-US" baseline="0" dirty="0" smtClean="0"/>
              <a:t>Activity:  In groups of 4 or 5 assign:</a:t>
            </a:r>
            <a:endParaRPr lang="en-US" sz="1200" baseline="0" dirty="0" smtClean="0"/>
          </a:p>
          <a:p>
            <a:pPr marL="457200" indent="-457200">
              <a:buAutoNum type="arabicPeriod"/>
            </a:pPr>
            <a:r>
              <a:rPr lang="en-US" sz="1200" dirty="0" smtClean="0"/>
              <a:t>Facilitator</a:t>
            </a:r>
          </a:p>
          <a:p>
            <a:pPr marL="457200" indent="-457200">
              <a:buAutoNum type="arabicPeriod"/>
            </a:pPr>
            <a:r>
              <a:rPr lang="en-US" sz="1200" dirty="0" smtClean="0"/>
              <a:t>Recorder</a:t>
            </a:r>
          </a:p>
          <a:p>
            <a:pPr marL="457200" indent="-457200">
              <a:buAutoNum type="arabicPeriod"/>
            </a:pPr>
            <a:r>
              <a:rPr lang="en-US" sz="1200" dirty="0" smtClean="0"/>
              <a:t>Reporter</a:t>
            </a:r>
          </a:p>
          <a:p>
            <a:pPr marL="457200" indent="-457200">
              <a:buAutoNum type="arabicPeriod"/>
            </a:pPr>
            <a:r>
              <a:rPr lang="en-US" sz="1200" dirty="0" smtClean="0"/>
              <a:t>Time Keeper</a:t>
            </a:r>
          </a:p>
          <a:p>
            <a:pPr marL="457200" indent="-457200">
              <a:buAutoNum type="arabicPeriod"/>
            </a:pPr>
            <a:r>
              <a:rPr lang="en-US" sz="1200" dirty="0" smtClean="0"/>
              <a:t>Observer   </a:t>
            </a:r>
          </a:p>
          <a:p>
            <a:pPr marL="457200" indent="-457200">
              <a:buAutoNum type="arabicPeriod"/>
            </a:pPr>
            <a:endParaRPr lang="en-US" sz="1200" dirty="0" smtClean="0"/>
          </a:p>
          <a:p>
            <a:pPr marL="0" indent="0">
              <a:buNone/>
            </a:pPr>
            <a:r>
              <a:rPr lang="en-US" sz="1200" dirty="0" smtClean="0"/>
              <a:t>Give groups 10-15 minutes to answer the questions on the slide.  Have each</a:t>
            </a:r>
            <a:r>
              <a:rPr lang="en-US" sz="1200" baseline="0" dirty="0" smtClean="0"/>
              <a:t> group report out to the larger group.</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13</a:t>
            </a:fld>
            <a:endParaRPr lang="en-US"/>
          </a:p>
        </p:txBody>
      </p:sp>
    </p:spTree>
    <p:extLst>
      <p:ext uri="{BB962C8B-B14F-4D97-AF65-F5344CB8AC3E}">
        <p14:creationId xmlns:p14="http://schemas.microsoft.com/office/powerpoint/2010/main" val="76918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If possible, have these books with you at the training to share as references.</a:t>
            </a:r>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17</a:t>
            </a:fld>
            <a:endParaRPr lang="en-US"/>
          </a:p>
        </p:txBody>
      </p:sp>
    </p:spTree>
    <p:extLst>
      <p:ext uri="{BB962C8B-B14F-4D97-AF65-F5344CB8AC3E}">
        <p14:creationId xmlns:p14="http://schemas.microsoft.com/office/powerpoint/2010/main" val="557152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What does it mean to be “linguistically responsive?” Ask for a few participants to share their</a:t>
            </a:r>
            <a:r>
              <a:rPr lang="en-US" baseline="0" dirty="0" smtClean="0"/>
              <a:t> thinking. Add to what they share to include how programs support the communication of children and families: speaking, reading, and writing.</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19</a:t>
            </a:fld>
            <a:endParaRPr lang="en-US"/>
          </a:p>
        </p:txBody>
      </p:sp>
    </p:spTree>
    <p:extLst>
      <p:ext uri="{BB962C8B-B14F-4D97-AF65-F5344CB8AC3E}">
        <p14:creationId xmlns:p14="http://schemas.microsoft.com/office/powerpoint/2010/main" val="17345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group can brainstorm a list of ways they can support children and</a:t>
            </a:r>
            <a:r>
              <a:rPr lang="en-US" baseline="0" dirty="0" smtClean="0"/>
              <a:t> families when communicating by speaking, reading, and writing in their home languages – including sign language.</a:t>
            </a:r>
          </a:p>
          <a:p>
            <a:endParaRPr lang="en-US" baseline="0" dirty="0" smtClean="0"/>
          </a:p>
          <a:p>
            <a:r>
              <a:rPr lang="en-US" baseline="0" dirty="0" smtClean="0"/>
              <a:t>OPTIONAL: The little girl on the right in this picture is named </a:t>
            </a:r>
            <a:r>
              <a:rPr lang="en-US" baseline="0" dirty="0" err="1" smtClean="0"/>
              <a:t>Fiyinfoluwa</a:t>
            </a:r>
            <a:r>
              <a:rPr lang="en-US" baseline="0" dirty="0" smtClean="0"/>
              <a:t>. Her family is originally from Nigeria, and her parents speak Yoruba and English. If there is time, I often write her name in large letters on the whiteboard or chart paper. Then I ask participants to share what they think is the correct pronunciation of her name. I let them take a few guesses and then tell them the correct pronunciation is “</a:t>
            </a:r>
            <a:r>
              <a:rPr lang="en-US" b="1" baseline="0" dirty="0" err="1" smtClean="0"/>
              <a:t>Feen</a:t>
            </a:r>
            <a:r>
              <a:rPr lang="en-US" baseline="0" dirty="0" smtClean="0"/>
              <a:t>-</a:t>
            </a:r>
            <a:r>
              <a:rPr lang="en-US" baseline="0" dirty="0" err="1" smtClean="0"/>
              <a:t>fo</a:t>
            </a:r>
            <a:r>
              <a:rPr lang="en-US" baseline="0" dirty="0" smtClean="0"/>
              <a:t>-loo-</a:t>
            </a:r>
            <a:r>
              <a:rPr lang="en-US" baseline="0" dirty="0" err="1" smtClean="0"/>
              <a:t>wah</a:t>
            </a:r>
            <a:r>
              <a:rPr lang="en-US" baseline="0" dirty="0" smtClean="0"/>
              <a:t>”. What is important about this is that pronouncing children’s and family members’ names correctly is very important, and the best way to know how to pronounce names correctly is to ASK the families. Then listen to them when they are speaking to each other -- and practice. As an aside, her father’s name is </a:t>
            </a:r>
            <a:r>
              <a:rPr lang="en-US" baseline="0" dirty="0" err="1" smtClean="0"/>
              <a:t>Adenaii</a:t>
            </a:r>
            <a:r>
              <a:rPr lang="en-US" baseline="0" dirty="0" smtClean="0"/>
              <a:t>, her mother’s name is </a:t>
            </a:r>
            <a:r>
              <a:rPr lang="en-US" baseline="0" dirty="0" err="1" smtClean="0"/>
              <a:t>Oyebola</a:t>
            </a:r>
            <a:r>
              <a:rPr lang="en-US" baseline="0" dirty="0" smtClean="0"/>
              <a:t>, her older sister’s name is </a:t>
            </a:r>
            <a:r>
              <a:rPr lang="en-US" baseline="0" dirty="0" err="1" smtClean="0"/>
              <a:t>Ifeoluwa</a:t>
            </a:r>
            <a:r>
              <a:rPr lang="en-US" baseline="0" dirty="0" smtClean="0"/>
              <a:t>, the last name of the family is </a:t>
            </a:r>
            <a:r>
              <a:rPr lang="en-US" baseline="0" dirty="0" err="1" smtClean="0"/>
              <a:t>Adenuga</a:t>
            </a:r>
            <a:r>
              <a:rPr lang="en-US" baseline="0" dirty="0" smtClean="0"/>
              <a:t> . . . and the baby boy they had in the United States was named . . . David. ;)</a:t>
            </a:r>
          </a:p>
          <a:p>
            <a:endParaRPr lang="en-US" baseline="0" dirty="0" smtClean="0"/>
          </a:p>
          <a:p>
            <a:r>
              <a:rPr lang="en-US" baseline="0" dirty="0" smtClean="0"/>
              <a:t>OPTIONAL: You can always just give the quick example of how you would feel if a teacher mispronounced your name or your child’s name all year long . . . “Candice is pronounced “</a:t>
            </a:r>
            <a:r>
              <a:rPr lang="en-US" baseline="0" dirty="0" err="1" smtClean="0"/>
              <a:t>Candis</a:t>
            </a:r>
            <a:r>
              <a:rPr lang="en-US" baseline="0" dirty="0" smtClean="0"/>
              <a:t>”, not “Canned Ice!”</a:t>
            </a:r>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20</a:t>
            </a:fld>
            <a:endParaRPr lang="en-US"/>
          </a:p>
        </p:txBody>
      </p:sp>
    </p:spTree>
    <p:extLst>
      <p:ext uri="{BB962C8B-B14F-4D97-AF65-F5344CB8AC3E}">
        <p14:creationId xmlns:p14="http://schemas.microsoft.com/office/powerpoint/2010/main" val="2041180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One idea to add to this is to have programs “Imagine you are a new family</a:t>
            </a:r>
            <a:r>
              <a:rPr lang="en-US" baseline="0" dirty="0" smtClean="0"/>
              <a:t> coming to visit your program for the first time. What would you see/hear which tells you how this program would value your own family culture?</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21</a:t>
            </a:fld>
            <a:endParaRPr lang="en-US"/>
          </a:p>
        </p:txBody>
      </p:sp>
    </p:spTree>
    <p:extLst>
      <p:ext uri="{BB962C8B-B14F-4D97-AF65-F5344CB8AC3E}">
        <p14:creationId xmlns:p14="http://schemas.microsoft.com/office/powerpoint/2010/main" val="3624863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Briefly</a:t>
            </a:r>
            <a:r>
              <a:rPr lang="en-US" baseline="0" dirty="0" smtClean="0"/>
              <a:t> discuss what QRIS is (for participants who are unfamiliar with it). Then share how Oregon’s QRIS addresses family cultures in a variety of ways and weaves those requirements for diversity throughout the standards.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22</a:t>
            </a:fld>
            <a:endParaRPr lang="en-US"/>
          </a:p>
        </p:txBody>
      </p:sp>
    </p:spTree>
    <p:extLst>
      <p:ext uri="{BB962C8B-B14F-4D97-AF65-F5344CB8AC3E}">
        <p14:creationId xmlns:p14="http://schemas.microsoft.com/office/powerpoint/2010/main" val="4099565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Aft>
                <a:spcPts val="600"/>
              </a:spcAft>
            </a:pPr>
            <a:r>
              <a:rPr lang="en-US" dirty="0" smtClean="0"/>
              <a:t>Give</a:t>
            </a:r>
            <a:r>
              <a:rPr lang="en-US" baseline="0" dirty="0" smtClean="0"/>
              <a:t> examples of each statement to help participants get a clearer picture of what those statements look like “in action.” </a:t>
            </a:r>
          </a:p>
          <a:p>
            <a:pPr lvl="1">
              <a:spcAft>
                <a:spcPts val="600"/>
              </a:spcAft>
            </a:pPr>
            <a:endParaRPr lang="en-US" baseline="0" dirty="0" smtClean="0"/>
          </a:p>
          <a:p>
            <a:pPr lvl="1">
              <a:spcAft>
                <a:spcPts val="600"/>
              </a:spcAft>
            </a:pPr>
            <a:r>
              <a:rPr lang="en-US" baseline="0" dirty="0" smtClean="0"/>
              <a:t>Examples:  </a:t>
            </a:r>
          </a:p>
          <a:p>
            <a:pPr lvl="1">
              <a:spcAft>
                <a:spcPts val="600"/>
              </a:spcAft>
            </a:pPr>
            <a:endParaRPr lang="en-US" baseline="0" dirty="0" smtClean="0"/>
          </a:p>
          <a:p>
            <a:pPr lvl="1">
              <a:spcAft>
                <a:spcPts val="600"/>
              </a:spcAft>
            </a:pPr>
            <a:r>
              <a:rPr lang="en-US" baseline="0" dirty="0" smtClean="0"/>
              <a:t>For </a:t>
            </a:r>
            <a:r>
              <a:rPr lang="en-US" dirty="0" smtClean="0">
                <a:solidFill>
                  <a:schemeClr val="tx1"/>
                </a:solidFill>
              </a:rPr>
              <a:t>“Activities designed to promote understanding of cultures represented in the program” </a:t>
            </a:r>
            <a:r>
              <a:rPr lang="en-US" baseline="0" dirty="0" smtClean="0">
                <a:solidFill>
                  <a:schemeClr val="tx1"/>
                </a:solidFill>
              </a:rPr>
              <a:t> talk about how this might look in the classroom for families you are CURRENTLY serving.  If you have families from Mexico, you might sing songs daily in Spanish, read stories in Spanish, and incorporate projects on a regular basis such as making tortillas.   Cooking projects and story times are examples of activities that family members can lead or support.  Activities representing the cultures in the program should be ongoing and not just for special occasions.  </a:t>
            </a:r>
          </a:p>
          <a:p>
            <a:pPr lvl="1">
              <a:spcAft>
                <a:spcPts val="600"/>
              </a:spcAft>
            </a:pPr>
            <a:endParaRPr lang="en-US" baseline="0" dirty="0" smtClean="0">
              <a:solidFill>
                <a:schemeClr val="tx1"/>
              </a:solidFill>
            </a:endParaRPr>
          </a:p>
          <a:p>
            <a:pPr lvl="1">
              <a:spcAft>
                <a:spcPts val="600"/>
              </a:spcAft>
            </a:pPr>
            <a:r>
              <a:rPr lang="en-US" baseline="0" dirty="0" smtClean="0">
                <a:solidFill>
                  <a:schemeClr val="tx1"/>
                </a:solidFill>
              </a:rPr>
              <a:t>If your families are all from the same or similar cultural background (i.e., white, middle class), it’s still important to incorporate individual family culture into your daily activities.  For example, have children bring their favorite book for story time or have a family member read this book at story time.  Incorporate favorite foods from home into cooking activities, again having family members involved when possible.  The more you know your families, the more you can incorporate individual family culture into the program.</a:t>
            </a:r>
            <a:endParaRPr lang="en-US"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23</a:t>
            </a:fld>
            <a:endParaRPr lang="en-US"/>
          </a:p>
        </p:txBody>
      </p:sp>
    </p:spTree>
    <p:extLst>
      <p:ext uri="{BB962C8B-B14F-4D97-AF65-F5344CB8AC3E}">
        <p14:creationId xmlns:p14="http://schemas.microsoft.com/office/powerpoint/2010/main" val="4290444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Compare</a:t>
            </a:r>
            <a:r>
              <a:rPr lang="en-US" baseline="0" dirty="0" smtClean="0"/>
              <a:t> QRIS outcomes (the WHYs listed here) with the chart of ideas brainstormed by the group earlier on the “Why Honor and Reflect Each Child’s Culture?” chart. Similar goals. </a:t>
            </a:r>
            <a:r>
              <a:rPr lang="en-US" baseline="0" dirty="0" smtClean="0">
                <a:sym typeface="Wingdings" panose="05000000000000000000" pitchFamily="2" charset="2"/>
              </a:rPr>
              <a:t></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24</a:t>
            </a:fld>
            <a:endParaRPr lang="en-US"/>
          </a:p>
        </p:txBody>
      </p:sp>
    </p:spTree>
    <p:extLst>
      <p:ext uri="{BB962C8B-B14F-4D97-AF65-F5344CB8AC3E}">
        <p14:creationId xmlns:p14="http://schemas.microsoft.com/office/powerpoint/2010/main" val="3589890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participants who came with other staff members to  work</a:t>
            </a:r>
            <a:r>
              <a:rPr lang="en-US" baseline="0" dirty="0" smtClean="0"/>
              <a:t> together. We also always encourage people to take the Self-Evaluation back to their directors/programs and share with their colleagues at staff meetings, etc.</a:t>
            </a:r>
          </a:p>
          <a:p>
            <a:endParaRPr lang="en-US" baseline="0" dirty="0" smtClean="0"/>
          </a:p>
          <a:p>
            <a:r>
              <a:rPr lang="en-US" baseline="0" dirty="0" smtClean="0"/>
              <a:t>After participants have had enough time to complete the first two bulleted items, invite them to share their thoughts about the last item to add to the self-evaluation.</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25</a:t>
            </a:fld>
            <a:endParaRPr lang="en-US"/>
          </a:p>
        </p:txBody>
      </p:sp>
    </p:spTree>
    <p:extLst>
      <p:ext uri="{BB962C8B-B14F-4D97-AF65-F5344CB8AC3E}">
        <p14:creationId xmlns:p14="http://schemas.microsoft.com/office/powerpoint/2010/main" val="4184704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Participants</a:t>
            </a:r>
            <a:r>
              <a:rPr lang="en-US" baseline="0" dirty="0" smtClean="0"/>
              <a:t> can write the goal on the Self-Evaluation, a sticky note, or any other paper provided.</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26</a:t>
            </a:fld>
            <a:endParaRPr lang="en-US"/>
          </a:p>
        </p:txBody>
      </p:sp>
    </p:spTree>
    <p:extLst>
      <p:ext uri="{BB962C8B-B14F-4D97-AF65-F5344CB8AC3E}">
        <p14:creationId xmlns:p14="http://schemas.microsoft.com/office/powerpoint/2010/main" val="3589368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Make sure that participants “speak their goals into existence” by sharing their goal with at</a:t>
            </a:r>
            <a:r>
              <a:rPr lang="en-US" baseline="0" dirty="0" smtClean="0"/>
              <a:t> least one person at their tables.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27</a:t>
            </a:fld>
            <a:endParaRPr lang="en-US"/>
          </a:p>
        </p:txBody>
      </p:sp>
    </p:spTree>
    <p:extLst>
      <p:ext uri="{BB962C8B-B14F-4D97-AF65-F5344CB8AC3E}">
        <p14:creationId xmlns:p14="http://schemas.microsoft.com/office/powerpoint/2010/main" val="2374942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Thank the participants for participating, sharing</a:t>
            </a:r>
            <a:r>
              <a:rPr lang="en-US" baseline="0" dirty="0" smtClean="0"/>
              <a:t> their ideas, and being committed to honoring their families’ cultures. Encourage them to give you honest feedback in their evaluations, get their certificates, and share any other housekeeping items/announcements you want them to know.</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28</a:t>
            </a:fld>
            <a:endParaRPr lang="en-US"/>
          </a:p>
        </p:txBody>
      </p:sp>
    </p:spTree>
    <p:extLst>
      <p:ext uri="{BB962C8B-B14F-4D97-AF65-F5344CB8AC3E}">
        <p14:creationId xmlns:p14="http://schemas.microsoft.com/office/powerpoint/2010/main" val="41085822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with Backgroun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lnSpc>
                <a:spcPts val="6000"/>
              </a:lnSpc>
              <a:defRPr sz="6000" spc="-250" baseline="0"/>
            </a:lvl1pPr>
          </a:lstStyle>
          <a:p>
            <a:r>
              <a:rPr lang="en-US" dirty="0" smtClean="0"/>
              <a:t>Presentation </a:t>
            </a:r>
            <a:br>
              <a:rPr lang="en-US" dirty="0" smtClean="0"/>
            </a:br>
            <a:r>
              <a:rPr lang="en-US" dirty="0" smtClean="0"/>
              <a:t>Title Here</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b="1" i="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Place Subtitle Here</a:t>
            </a:r>
            <a:endParaRPr lang="en-US" dirty="0"/>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ation Intro">
    <p:spTree>
      <p:nvGrpSpPr>
        <p:cNvPr id="1" name=""/>
        <p:cNvGrpSpPr/>
        <p:nvPr/>
      </p:nvGrpSpPr>
      <p:grpSpPr>
        <a:xfrm>
          <a:off x="0" y="0"/>
          <a:ext cx="0" cy="0"/>
          <a:chOff x="0" y="0"/>
          <a:chExt cx="0" cy="0"/>
        </a:xfrm>
      </p:grpSpPr>
      <p:sp>
        <p:nvSpPr>
          <p:cNvPr id="16" name="Rectangle 15"/>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ABBF0BFA-110C-3B46-AB5C-D4073A81C044}" type="datetime1">
              <a:rPr lang="en-US" smtClean="0"/>
              <a:t>4/21/2017</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3" name="Text Placeholder 2"/>
          <p:cNvSpPr>
            <a:spLocks noGrp="1"/>
          </p:cNvSpPr>
          <p:nvPr>
            <p:ph idx="1" hasCustomPrompt="1"/>
          </p:nvPr>
        </p:nvSpPr>
        <p:spPr>
          <a:xfrm>
            <a:off x="838200" y="1825625"/>
            <a:ext cx="8686800" cy="4203996"/>
          </a:xfrm>
          <a:prstGeom prst="rect">
            <a:avLst/>
          </a:prstGeom>
          <a:noFill/>
        </p:spPr>
        <p:txBody>
          <a:bodyPr vert="horz" lIns="91440" tIns="45720" rIns="91440" bIns="45720" rtlCol="0">
            <a:noAutofit/>
          </a:bodyPr>
          <a:lstStyle>
            <a:lvl1pPr>
              <a:lnSpc>
                <a:spcPts val="4400"/>
              </a:lnSpc>
              <a:spcBef>
                <a:spcPts val="1800"/>
              </a:spcBef>
              <a:defRPr sz="3600" baseline="0"/>
            </a:lvl1pPr>
            <a:lvl2pPr>
              <a:lnSpc>
                <a:spcPts val="3600"/>
              </a:lnSpc>
              <a:spcBef>
                <a:spcPts val="1800"/>
              </a:spcBef>
              <a:defRPr sz="2800" baseline="0"/>
            </a:lvl2pPr>
            <a:lvl3pPr>
              <a:lnSpc>
                <a:spcPts val="3600"/>
              </a:lnSpc>
              <a:spcBef>
                <a:spcPts val="1800"/>
              </a:spcBef>
              <a:defRPr sz="2800" baseline="0"/>
            </a:lvl3pPr>
            <a:lvl4pPr>
              <a:lnSpc>
                <a:spcPts val="3600"/>
              </a:lnSpc>
              <a:spcBef>
                <a:spcPts val="1800"/>
              </a:spcBef>
              <a:defRPr sz="2800" baseline="0"/>
            </a:lvl4pPr>
          </a:lstStyle>
          <a:p>
            <a:pPr lvl="0"/>
            <a:r>
              <a:rPr lang="en-US" dirty="0" smtClean="0"/>
              <a:t>This slide is used for and introduction of lead-in copy. The copy should be limited to a few brief and impactful sentences.</a:t>
            </a:r>
          </a:p>
        </p:txBody>
      </p:sp>
    </p:spTree>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Turquoi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C965D386-BF4B-C343-8A38-794A33909388}" type="datetime1">
              <a:rPr lang="en-US" smtClean="0"/>
              <a:t>4/21/2017</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smtClean="0"/>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76121ABF-634C-DF4C-B924-A01E9EAE166C}" type="datetime1">
              <a:rPr lang="en-US" smtClean="0"/>
              <a:t>4/21/2017</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smtClean="0"/>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C32E57D8-E0DA-DA46-A59E-EF33989F19FB}" type="datetime1">
              <a:rPr lang="en-US" smtClean="0"/>
              <a:t>4/21/2017</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smtClean="0"/>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Orang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3364D84A-AA53-9742-B034-E5E1F0A6E150}" type="datetime1">
              <a:rPr lang="en-US" smtClean="0"/>
              <a:t>4/21/2017</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smtClean="0"/>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Berry">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9331FE66-F728-514C-9912-AC73663D5B2F}" type="datetime1">
              <a:rPr lang="en-US" smtClean="0"/>
              <a:t>4/21/2017</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smtClean="0"/>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Statement">
    <p:spTree>
      <p:nvGrpSpPr>
        <p:cNvPr id="1" name=""/>
        <p:cNvGrpSpPr/>
        <p:nvPr/>
      </p:nvGrpSpPr>
      <p:grpSpPr>
        <a:xfrm>
          <a:off x="0" y="0"/>
          <a:ext cx="0" cy="0"/>
          <a:chOff x="0" y="0"/>
          <a:chExt cx="0" cy="0"/>
        </a:xfrm>
      </p:grpSpPr>
      <p:sp>
        <p:nvSpPr>
          <p:cNvPr id="17" name="Rectangle 16"/>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1028064"/>
            <a:ext cx="8686800" cy="3983904"/>
          </a:xfrm>
          <a:prstGeom prst="rect">
            <a:avLst/>
          </a:prstGeom>
        </p:spPr>
        <p:txBody>
          <a:bodyPr anchor="t" anchorCtr="0"/>
          <a:lstStyle>
            <a:lvl1pPr>
              <a:defRPr b="0" i="0" baseline="0">
                <a:latin typeface="+mj-lt"/>
              </a:defRPr>
            </a:lvl1pPr>
          </a:lstStyle>
          <a:p>
            <a:r>
              <a:rPr lang="en-US" dirty="0" smtClean="0"/>
              <a:t>This slide can be used for a big statement, quote or other impact copy.</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0A3A548D-5BEC-0C4A-A239-AC9952520E49}" type="datetime1">
              <a:rPr lang="en-US" smtClean="0"/>
              <a:t>4/21/2017</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4" name="Text Placeholder 3"/>
          <p:cNvSpPr>
            <a:spLocks noGrp="1"/>
          </p:cNvSpPr>
          <p:nvPr>
            <p:ph type="body" sz="half" idx="11" hasCustomPrompt="1"/>
          </p:nvPr>
        </p:nvSpPr>
        <p:spPr>
          <a:xfrm>
            <a:off x="838200" y="5209788"/>
            <a:ext cx="8686800" cy="834773"/>
          </a:xfrm>
        </p:spPr>
        <p:txBody>
          <a:bodyPr lIns="457200" tIns="137160"/>
          <a:lstStyle>
            <a:lvl1pPr marL="342900" marR="0" indent="-342900" algn="l" defTabSz="914400" rtl="0" eaLnBrk="1" fontAlgn="auto" latinLnBrk="0" hangingPunct="1">
              <a:lnSpc>
                <a:spcPts val="2400"/>
              </a:lnSpc>
              <a:spcBef>
                <a:spcPts val="1000"/>
              </a:spcBef>
              <a:spcAft>
                <a:spcPts val="0"/>
              </a:spcAft>
              <a:buClrTx/>
              <a:buSzTx/>
              <a:buFont typeface="AppleSymbols" charset="0"/>
              <a:buChar char="⎯"/>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400"/>
              </a:lnSpc>
              <a:spcBef>
                <a:spcPts val="1000"/>
              </a:spcBef>
              <a:spcAft>
                <a:spcPts val="0"/>
              </a:spcAft>
              <a:buClrTx/>
              <a:buSzTx/>
              <a:tabLst/>
              <a:defRPr/>
            </a:pPr>
            <a:r>
              <a:rPr lang="en-US" dirty="0" smtClean="0"/>
              <a:t>This is for a credit line or footnote if needed.</a:t>
            </a:r>
          </a:p>
        </p:txBody>
      </p:sp>
    </p:spTree>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Statement without Logo">
    <p:spTree>
      <p:nvGrpSpPr>
        <p:cNvPr id="1" name=""/>
        <p:cNvGrpSpPr/>
        <p:nvPr/>
      </p:nvGrpSpPr>
      <p:grpSpPr>
        <a:xfrm>
          <a:off x="0" y="0"/>
          <a:ext cx="0" cy="0"/>
          <a:chOff x="0" y="0"/>
          <a:chExt cx="0" cy="0"/>
        </a:xfrm>
      </p:grpSpPr>
      <p:sp>
        <p:nvSpPr>
          <p:cNvPr id="17" name="Rectangle 16"/>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1028064"/>
            <a:ext cx="8686800" cy="3983904"/>
          </a:xfrm>
          <a:prstGeom prst="rect">
            <a:avLst/>
          </a:prstGeom>
        </p:spPr>
        <p:txBody>
          <a:bodyPr anchor="t" anchorCtr="0"/>
          <a:lstStyle>
            <a:lvl1pPr>
              <a:defRPr b="0" i="0" baseline="0">
                <a:latin typeface="+mj-lt"/>
              </a:defRPr>
            </a:lvl1pPr>
          </a:lstStyle>
          <a:p>
            <a:r>
              <a:rPr lang="en-US" dirty="0" smtClean="0"/>
              <a:t>This slide can be used for a big statement, quote or other </a:t>
            </a:r>
            <a:r>
              <a:rPr lang="en-US" dirty="0" err="1" smtClean="0"/>
              <a:t>imapact</a:t>
            </a:r>
            <a:r>
              <a:rPr lang="en-US" dirty="0" smtClean="0"/>
              <a:t> copy.</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0A3A548D-5BEC-0C4A-A239-AC9952520E49}" type="datetime1">
              <a:rPr lang="en-US" smtClean="0"/>
              <a:t>4/21/2017</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14" name="Text Placeholder 3"/>
          <p:cNvSpPr>
            <a:spLocks noGrp="1"/>
          </p:cNvSpPr>
          <p:nvPr>
            <p:ph type="body" sz="half" idx="11" hasCustomPrompt="1"/>
          </p:nvPr>
        </p:nvSpPr>
        <p:spPr>
          <a:xfrm>
            <a:off x="838200" y="5209788"/>
            <a:ext cx="8686800" cy="834773"/>
          </a:xfrm>
        </p:spPr>
        <p:txBody>
          <a:bodyPr lIns="457200" tIns="137160"/>
          <a:lstStyle>
            <a:lvl1pPr marL="342900" marR="0" indent="-342900" algn="l" defTabSz="914400" rtl="0" eaLnBrk="1" fontAlgn="auto" latinLnBrk="0" hangingPunct="1">
              <a:lnSpc>
                <a:spcPts val="2400"/>
              </a:lnSpc>
              <a:spcBef>
                <a:spcPts val="1000"/>
              </a:spcBef>
              <a:spcAft>
                <a:spcPts val="0"/>
              </a:spcAft>
              <a:buClrTx/>
              <a:buSzTx/>
              <a:buFont typeface="AppleSymbols" charset="0"/>
              <a:buChar char="⎯"/>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400"/>
              </a:lnSpc>
              <a:spcBef>
                <a:spcPts val="1000"/>
              </a:spcBef>
              <a:spcAft>
                <a:spcPts val="0"/>
              </a:spcAft>
              <a:buClrTx/>
              <a:buSzTx/>
              <a:tabLst/>
              <a:defRPr/>
            </a:pPr>
            <a:r>
              <a:rPr lang="en-US" dirty="0" smtClean="0"/>
              <a:t>This is for a credit line or footnote if needed.</a:t>
            </a:r>
          </a:p>
        </p:txBody>
      </p:sp>
    </p:spTree>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724D5C75-C300-D04F-9133-E294B473BE93}" type="datetime1">
              <a:rPr lang="en-US" smtClean="0"/>
              <a:t>4/21/2017</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2" name="Text Placeholder 2"/>
          <p:cNvSpPr>
            <a:spLocks noGrp="1"/>
          </p:cNvSpPr>
          <p:nvPr>
            <p:ph idx="1"/>
          </p:nvPr>
        </p:nvSpPr>
        <p:spPr>
          <a:xfrm>
            <a:off x="838200" y="1825625"/>
            <a:ext cx="8686800" cy="4203996"/>
          </a:xfrm>
          <a:prstGeom prst="rect">
            <a:avLst/>
          </a:prstGeom>
          <a:noFill/>
        </p:spPr>
        <p:txBody>
          <a:bodyPr vert="horz" lIns="91440" tIns="45720" rIns="91440" bIns="457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sp>
        <p:nvSpPr>
          <p:cNvPr id="3" name="Content Placeholder 2"/>
          <p:cNvSpPr>
            <a:spLocks noGrp="1"/>
          </p:cNvSpPr>
          <p:nvPr>
            <p:ph sz="half" idx="1" hasCustomPrompt="1"/>
          </p:nvPr>
        </p:nvSpPr>
        <p:spPr>
          <a:xfrm>
            <a:off x="838200" y="1825625"/>
            <a:ext cx="5181600" cy="4210685"/>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sp>
        <p:nvSpPr>
          <p:cNvPr id="4" name="Content Placeholder 3"/>
          <p:cNvSpPr>
            <a:spLocks noGrp="1"/>
          </p:cNvSpPr>
          <p:nvPr>
            <p:ph sz="half" idx="2" hasCustomPrompt="1"/>
          </p:nvPr>
        </p:nvSpPr>
        <p:spPr>
          <a:xfrm>
            <a:off x="6172200" y="1825625"/>
            <a:ext cx="5181600" cy="4210685"/>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1"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4C8753E9-363C-5D4A-9BC7-F31BB21FD9FB}" type="datetime1">
              <a:rPr lang="en-US" smtClean="0"/>
              <a:t>4/21/2017</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9788" y="1690688"/>
            <a:ext cx="5157787" cy="814385"/>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a:buNone/>
              <a:tabLst/>
              <a:defRPr sz="2400" b="1"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dirty="0" smtClean="0"/>
              <a:t>Title of Section or Image Below</a:t>
            </a:r>
          </a:p>
        </p:txBody>
      </p:sp>
      <p:sp>
        <p:nvSpPr>
          <p:cNvPr id="5" name="Text Placeholder 4"/>
          <p:cNvSpPr>
            <a:spLocks noGrp="1"/>
          </p:cNvSpPr>
          <p:nvPr>
            <p:ph type="body" sz="quarter" idx="3" hasCustomPrompt="1"/>
          </p:nvPr>
        </p:nvSpPr>
        <p:spPr>
          <a:xfrm>
            <a:off x="6172200" y="1690689"/>
            <a:ext cx="5183188" cy="814386"/>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a:buNone/>
              <a:tabLst/>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dirty="0" smtClean="0"/>
              <a:t>Title of Section or Image Below</a:t>
            </a:r>
          </a:p>
        </p:txBody>
      </p:sp>
      <p:pic>
        <p:nvPicPr>
          <p:cNvPr id="12" name="Picture 11"/>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3"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0236BBEA-67E4-3543-B237-21041C276EA7}" type="datetime1">
              <a:rPr lang="en-US" smtClean="0"/>
              <a:t>4/21/2017</a:t>
            </a:fld>
            <a:endParaRPr lang="en-US" dirty="0"/>
          </a:p>
        </p:txBody>
      </p:sp>
      <p:sp>
        <p:nvSpPr>
          <p:cNvPr id="14" name="Footer Placeholder 4"/>
          <p:cNvSpPr>
            <a:spLocks noGrp="1"/>
          </p:cNvSpPr>
          <p:nvPr>
            <p:ph type="ftr" sz="quarter" idx="11"/>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15" name="Slide Number Placeholder 5"/>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16"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sp>
        <p:nvSpPr>
          <p:cNvPr id="17" name="Content Placeholder 2"/>
          <p:cNvSpPr>
            <a:spLocks noGrp="1"/>
          </p:cNvSpPr>
          <p:nvPr>
            <p:ph sz="half" idx="13" hasCustomPrompt="1"/>
          </p:nvPr>
        </p:nvSpPr>
        <p:spPr>
          <a:xfrm>
            <a:off x="838200" y="2636809"/>
            <a:ext cx="5159375" cy="3399501"/>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sp>
        <p:nvSpPr>
          <p:cNvPr id="19" name="Content Placeholder 2"/>
          <p:cNvSpPr>
            <a:spLocks noGrp="1"/>
          </p:cNvSpPr>
          <p:nvPr>
            <p:ph sz="half" idx="14" hasCustomPrompt="1"/>
          </p:nvPr>
        </p:nvSpPr>
        <p:spPr>
          <a:xfrm>
            <a:off x="6194425" y="2635946"/>
            <a:ext cx="5159375" cy="3399501"/>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825626"/>
            <a:ext cx="7164388" cy="4203996"/>
          </a:xfrm>
        </p:spPr>
        <p:txBody>
          <a:bodyPr/>
          <a:lstStyle>
            <a:lvl1pPr>
              <a:defRPr sz="2800"/>
            </a:lvl1pPr>
            <a:lvl2pPr>
              <a:defRPr sz="2800" baseline="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8"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0"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E841CC44-0741-AC42-9801-5378A15658C4}" type="datetime1">
              <a:rPr lang="en-US" smtClean="0"/>
              <a:t>4/21/2017</a:t>
            </a:fld>
            <a:endParaRPr lang="en-US" dirty="0"/>
          </a:p>
        </p:txBody>
      </p:sp>
      <p:sp>
        <p:nvSpPr>
          <p:cNvPr id="11"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12"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3" name="Text Placeholder 3"/>
          <p:cNvSpPr>
            <a:spLocks noGrp="1"/>
          </p:cNvSpPr>
          <p:nvPr>
            <p:ph type="body" sz="half" idx="11" hasCustomPrompt="1"/>
          </p:nvPr>
        </p:nvSpPr>
        <p:spPr>
          <a:xfrm>
            <a:off x="8153400" y="1825624"/>
            <a:ext cx="3200400" cy="4203997"/>
          </a:xfrm>
        </p:spPr>
        <p:txBody>
          <a:bodyPr tIns="137160"/>
          <a:lstStyle>
            <a:lvl1pPr marL="0" marR="0" indent="0" algn="l" defTabSz="914400" rtl="0" eaLnBrk="1" fontAlgn="auto" latinLnBrk="0" hangingPunct="1">
              <a:lnSpc>
                <a:spcPts val="2400"/>
              </a:lnSpc>
              <a:spcBef>
                <a:spcPts val="1000"/>
              </a:spcBef>
              <a:spcAft>
                <a:spcPts val="0"/>
              </a:spcAft>
              <a:buClrTx/>
              <a:buSzTx/>
              <a:buFont typeface="Arial"/>
              <a:buNone/>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Footnote or other copy related to text </a:t>
            </a:r>
            <a:r>
              <a:rPr lang="en-US" smtClean="0"/>
              <a:t>at left</a:t>
            </a:r>
            <a:endParaRPr lang="en-US" dirty="0" smtClean="0"/>
          </a:p>
        </p:txBody>
      </p:sp>
    </p:spTree>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38200" y="1835200"/>
            <a:ext cx="7164388" cy="41944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6"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C90142B9-A8AC-9F46-9A26-84A031E54A37}" type="datetime1">
              <a:rPr lang="en-US" smtClean="0"/>
              <a:t>4/21/2017</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5" name="Text Placeholder 3"/>
          <p:cNvSpPr>
            <a:spLocks noGrp="1"/>
          </p:cNvSpPr>
          <p:nvPr>
            <p:ph type="body" sz="half" idx="11" hasCustomPrompt="1"/>
          </p:nvPr>
        </p:nvSpPr>
        <p:spPr>
          <a:xfrm>
            <a:off x="8153400" y="1825625"/>
            <a:ext cx="3200400" cy="4203996"/>
          </a:xfrm>
        </p:spPr>
        <p:txBody>
          <a:bodyPr tIns="137160"/>
          <a:lstStyle>
            <a:lvl1pPr marL="0" marR="0" indent="0" algn="l" defTabSz="914400" rtl="0" eaLnBrk="1" fontAlgn="auto" latinLnBrk="0" hangingPunct="1">
              <a:lnSpc>
                <a:spcPts val="2400"/>
              </a:lnSpc>
              <a:spcBef>
                <a:spcPts val="1000"/>
              </a:spcBef>
              <a:spcAft>
                <a:spcPts val="0"/>
              </a:spcAft>
              <a:buClrTx/>
              <a:buSzTx/>
              <a:buFont typeface="Arial"/>
              <a:buNone/>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Footnote or other copy related to text </a:t>
            </a:r>
            <a:r>
              <a:rPr lang="en-US" smtClean="0"/>
              <a:t>at left</a:t>
            </a:r>
            <a:endParaRPr lang="en-US" dirty="0" smtClean="0"/>
          </a:p>
        </p:txBody>
      </p:sp>
    </p:spTree>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Picture Slide">
    <p:spTree>
      <p:nvGrpSpPr>
        <p:cNvPr id="1" name=""/>
        <p:cNvGrpSpPr/>
        <p:nvPr/>
      </p:nvGrpSpPr>
      <p:grpSpPr>
        <a:xfrm>
          <a:off x="0" y="0"/>
          <a:ext cx="0" cy="0"/>
          <a:chOff x="0" y="0"/>
          <a:chExt cx="0" cy="0"/>
        </a:xfrm>
      </p:grpSpPr>
      <p:sp>
        <p:nvSpPr>
          <p:cNvPr id="12" name="Rectangle 11"/>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4F7DB45D-7E93-1D42-BE27-502A9F29FA6D}" type="datetime1">
              <a:rPr lang="en-US" smtClean="0"/>
              <a:t>4/21/2017</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3" name="Picture Placeholder 2"/>
          <p:cNvSpPr>
            <a:spLocks noGrp="1"/>
          </p:cNvSpPr>
          <p:nvPr>
            <p:ph type="pic" idx="1" hasCustomPrompt="1"/>
          </p:nvPr>
        </p:nvSpPr>
        <p:spPr>
          <a:xfrm>
            <a:off x="0" y="433953"/>
            <a:ext cx="12192000" cy="55956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Big Picture Slide</a:t>
            </a:r>
            <a:endParaRPr lang="en-US" dirty="0"/>
          </a:p>
        </p:txBody>
      </p:sp>
    </p:spTree>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7" name="Picture 6"/>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8"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F5FCC5A0-3672-D449-B2F3-3E60326168FC}" type="datetime1">
              <a:rPr lang="en-US" smtClean="0"/>
              <a:t>4/21/2017</a:t>
            </a:fld>
            <a:endParaRPr lang="en-US" dirty="0"/>
          </a:p>
        </p:txBody>
      </p:sp>
      <p:sp>
        <p:nvSpPr>
          <p:cNvPr id="9"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1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6"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ECAD8EBE-05B1-ED49-9677-814BF6C184C1}" type="datetime1">
              <a:rPr lang="en-US" smtClean="0"/>
              <a:t>4/21/2017</a:t>
            </a:fld>
            <a:endParaRPr lang="en-US" dirty="0"/>
          </a:p>
        </p:txBody>
      </p:sp>
      <p:sp>
        <p:nvSpPr>
          <p:cNvPr id="7"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smtClean="0"/>
              <a:t>Introducing Spark</a:t>
            </a:r>
            <a:endParaRPr lang="en-US" dirty="0"/>
          </a:p>
        </p:txBody>
      </p:sp>
      <p:sp>
        <p:nvSpPr>
          <p:cNvPr id="8"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ign-off">
    <p:spTree>
      <p:nvGrpSpPr>
        <p:cNvPr id="1" name=""/>
        <p:cNvGrpSpPr/>
        <p:nvPr/>
      </p:nvGrpSpPr>
      <p:grpSpPr>
        <a:xfrm>
          <a:off x="0" y="0"/>
          <a:ext cx="0" cy="0"/>
          <a:chOff x="0" y="0"/>
          <a:chExt cx="0" cy="0"/>
        </a:xfrm>
      </p:grpSpPr>
      <p:sp>
        <p:nvSpPr>
          <p:cNvPr id="11" name="Rectangle 10"/>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2652651"/>
            <a:ext cx="9144000" cy="1552699"/>
          </a:xfrm>
          <a:prstGeom prst="rect">
            <a:avLst/>
          </a:prstGeom>
        </p:spPr>
        <p:txBody>
          <a:bodyPr anchor="ctr" anchorCtr="0"/>
          <a:lstStyle>
            <a:lvl1pPr algn="ctr">
              <a:lnSpc>
                <a:spcPts val="4400"/>
              </a:lnSpc>
              <a:defRPr sz="4400" spc="-200" baseline="0"/>
            </a:lvl1pPr>
          </a:lstStyle>
          <a:p>
            <a:r>
              <a:rPr lang="en-US" dirty="0" smtClean="0"/>
              <a:t>Sign-off, </a:t>
            </a:r>
            <a:r>
              <a:rPr lang="en-US" dirty="0" err="1" smtClean="0"/>
              <a:t>ie</a:t>
            </a:r>
            <a:r>
              <a:rPr lang="en-US" dirty="0" smtClean="0"/>
              <a:t>. “Thank You.”</a:t>
            </a:r>
            <a:endParaRPr lang="en-US" dirty="0"/>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723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a:noFill/>
        </p:spPr>
        <p:txBody>
          <a:bodyPr vert="horz" lIns="91440" tIns="45720" rIns="91440" bIns="45720" rtlCol="0">
            <a:noAutofit/>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7"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10"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F3231B97-7064-9541-91CE-EEEDF3610C22}" type="datetime1">
              <a:rPr lang="en-US" smtClean="0"/>
              <a:t>4/21/2017</a:t>
            </a:fld>
            <a:endParaRPr lang="en-US" dirty="0"/>
          </a:p>
        </p:txBody>
      </p:sp>
      <p:sp>
        <p:nvSpPr>
          <p:cNvPr id="11"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latin typeface="+mn-lt"/>
              </a:defRPr>
            </a:lvl1pPr>
          </a:lstStyle>
          <a:p>
            <a:r>
              <a:rPr lang="en-US" dirty="0" smtClean="0"/>
              <a:t>Introducing Spark</a:t>
            </a:r>
            <a:endParaRPr lang="en-US" dirty="0"/>
          </a:p>
        </p:txBody>
      </p:sp>
      <p:sp>
        <p:nvSpPr>
          <p:cNvPr id="12"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Tree>
    <p:extLst>
      <p:ext uri="{BB962C8B-B14F-4D97-AF65-F5344CB8AC3E}">
        <p14:creationId xmlns:p14="http://schemas.microsoft.com/office/powerpoint/2010/main" val="111879561"/>
      </p:ext>
    </p:extLst>
  </p:cSld>
  <p:clrMap bg1="lt1" tx1="dk1" bg2="lt2" tx2="dk2" accent1="accent1" accent2="accent2" accent3="accent3" accent4="accent4" accent5="accent5" accent6="accent6" hlink="hlink" folHlink="folHlink"/>
  <p:sldLayoutIdLst>
    <p:sldLayoutId id="2147483729" r:id="rId1"/>
    <p:sldLayoutId id="2147483692" r:id="rId2"/>
    <p:sldLayoutId id="2147483704" r:id="rId3"/>
    <p:sldLayoutId id="2147483694" r:id="rId4"/>
    <p:sldLayoutId id="2147483730" r:id="rId5"/>
    <p:sldLayoutId id="2147483731" r:id="rId6"/>
    <p:sldLayoutId id="2147483732" r:id="rId7"/>
    <p:sldLayoutId id="2147483733" r:id="rId8"/>
    <p:sldLayoutId id="2147483735" r:id="rId9"/>
    <p:sldLayoutId id="2147483738" r:id="rId10"/>
    <p:sldLayoutId id="2147483693" r:id="rId11"/>
    <p:sldLayoutId id="2147483695" r:id="rId12"/>
    <p:sldLayoutId id="2147483696" r:id="rId13"/>
    <p:sldLayoutId id="2147483702" r:id="rId14"/>
    <p:sldLayoutId id="2147483703" r:id="rId15"/>
    <p:sldLayoutId id="2147483737" r:id="rId16"/>
    <p:sldLayoutId id="2147483697" r:id="rId17"/>
    <p:sldLayoutId id="2147483698" r:id="rId18"/>
    <p:sldLayoutId id="2147483734" r:id="rId19"/>
    <p:sldLayoutId id="2147483739" r:id="rId20"/>
  </p:sldLayoutIdLst>
  <p:timing>
    <p:tnLst>
      <p:par>
        <p:cTn id="1" dur="indefinite" restart="never" nodeType="tmRoot"/>
      </p:par>
    </p:tnLst>
  </p:timing>
  <p:hf sldNum="0" hdr="0" ftr="0" dt="0"/>
  <p:txStyles>
    <p:titleStyle>
      <a:lvl1pPr algn="l" defTabSz="914400" rtl="0" eaLnBrk="1" latinLnBrk="0" hangingPunct="1">
        <a:lnSpc>
          <a:spcPts val="4400"/>
        </a:lnSpc>
        <a:spcBef>
          <a:spcPct val="0"/>
        </a:spcBef>
        <a:buNone/>
        <a:defRPr sz="4400" b="1" i="0" kern="800" spc="-200" baseline="0">
          <a:solidFill>
            <a:srgbClr val="6D6B6B"/>
          </a:solidFill>
          <a:latin typeface="+mj-lt"/>
          <a:ea typeface="+mj-ea"/>
          <a:cs typeface="+mj-cs"/>
        </a:defRPr>
      </a:lvl1pPr>
    </p:titleStyle>
    <p:bodyStyle>
      <a:lvl1pPr marL="0" indent="0" algn="l" defTabSz="914400" rtl="0" eaLnBrk="1" latinLnBrk="0" hangingPunct="1">
        <a:lnSpc>
          <a:spcPts val="3600"/>
        </a:lnSpc>
        <a:spcBef>
          <a:spcPts val="1800"/>
        </a:spcBef>
        <a:buFont typeface="Arial"/>
        <a:buNone/>
        <a:defRPr sz="2800" b="0" kern="1200" spc="0" baseline="0">
          <a:solidFill>
            <a:schemeClr val="tx1"/>
          </a:solidFill>
          <a:latin typeface="+mn-lt"/>
          <a:ea typeface="+mn-ea"/>
          <a:cs typeface="+mn-cs"/>
        </a:defRPr>
      </a:lvl1pPr>
      <a:lvl2pPr marL="228600" indent="-228600" algn="l" defTabSz="914400" rtl="0" eaLnBrk="1" latinLnBrk="0" hangingPunct="1">
        <a:lnSpc>
          <a:spcPts val="3200"/>
        </a:lnSpc>
        <a:spcBef>
          <a:spcPts val="1800"/>
        </a:spcBef>
        <a:buFont typeface="Arial"/>
        <a:buChar char="•"/>
        <a:defRPr sz="2800" kern="1200" baseline="0">
          <a:solidFill>
            <a:schemeClr val="tx1"/>
          </a:solidFill>
          <a:latin typeface="+mn-lt"/>
          <a:ea typeface="+mn-ea"/>
          <a:cs typeface="+mn-cs"/>
        </a:defRPr>
      </a:lvl2pPr>
      <a:lvl3pPr marL="685800" indent="-228600" algn="l" defTabSz="914400" rtl="0" eaLnBrk="1" latinLnBrk="0" hangingPunct="1">
        <a:lnSpc>
          <a:spcPct val="100000"/>
        </a:lnSpc>
        <a:spcBef>
          <a:spcPts val="500"/>
        </a:spcBef>
        <a:buFont typeface="Arial"/>
        <a:buChar char="•"/>
        <a:defRPr sz="2400" kern="1200" baseline="0">
          <a:solidFill>
            <a:schemeClr val="tx1"/>
          </a:solidFill>
          <a:latin typeface="+mn-lt"/>
          <a:ea typeface="+mn-ea"/>
          <a:cs typeface="+mn-cs"/>
        </a:defRPr>
      </a:lvl3pPr>
      <a:lvl4pPr marL="1143000" indent="-228600" algn="l" defTabSz="914400" rtl="0" eaLnBrk="1" latinLnBrk="0" hangingPunct="1">
        <a:lnSpc>
          <a:spcPct val="100000"/>
        </a:lnSpc>
        <a:spcBef>
          <a:spcPts val="500"/>
        </a:spcBef>
        <a:buFont typeface="Arial"/>
        <a:buChar char="•"/>
        <a:defRPr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err="1"/>
              <a:t>Honrando</a:t>
            </a:r>
            <a:r>
              <a:rPr lang="en-US" dirty="0"/>
              <a:t> la </a:t>
            </a:r>
            <a:r>
              <a:rPr lang="en-US" dirty="0" err="1"/>
              <a:t>cultura</a:t>
            </a:r>
            <a:r>
              <a:rPr lang="en-US" dirty="0"/>
              <a:t> de </a:t>
            </a:r>
            <a:r>
              <a:rPr lang="en-US" dirty="0" err="1"/>
              <a:t>sus</a:t>
            </a:r>
            <a:r>
              <a:rPr lang="en-US" dirty="0"/>
              <a:t> </a:t>
            </a:r>
            <a:r>
              <a:rPr lang="en-US" dirty="0" err="1"/>
              <a:t>familias</a:t>
            </a:r>
            <a:endParaRPr lang="en-US" dirty="0"/>
          </a:p>
        </p:txBody>
      </p:sp>
      <p:sp>
        <p:nvSpPr>
          <p:cNvPr id="5" name="Subtitle 4"/>
          <p:cNvSpPr>
            <a:spLocks noGrp="1"/>
          </p:cNvSpPr>
          <p:nvPr>
            <p:ph type="subTitle" idx="1"/>
          </p:nvPr>
        </p:nvSpPr>
        <p:spPr/>
        <p:txBody>
          <a:bodyPr/>
          <a:lstStyle/>
          <a:p>
            <a:r>
              <a:rPr lang="en-US" dirty="0" smtClean="0"/>
              <a:t>28 de </a:t>
            </a:r>
            <a:r>
              <a:rPr lang="en-US" dirty="0" err="1" smtClean="0"/>
              <a:t>abril</a:t>
            </a:r>
            <a:r>
              <a:rPr lang="en-US" dirty="0" smtClean="0"/>
              <a:t> de 2017</a:t>
            </a:r>
          </a:p>
          <a:p>
            <a:r>
              <a:rPr lang="en-US" dirty="0" smtClean="0"/>
              <a:t>COC-OAEYC</a:t>
            </a:r>
            <a:endParaRPr lang="en-US" dirty="0"/>
          </a:p>
        </p:txBody>
      </p:sp>
    </p:spTree>
    <p:extLst>
      <p:ext uri="{BB962C8B-B14F-4D97-AF65-F5344CB8AC3E}">
        <p14:creationId xmlns:p14="http://schemas.microsoft.com/office/powerpoint/2010/main" val="1006222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Información sobre nosotros</a:t>
            </a:r>
            <a:endParaRPr lang="en-US" dirty="0"/>
          </a:p>
        </p:txBody>
      </p:sp>
      <p:sp>
        <p:nvSpPr>
          <p:cNvPr id="3" name="Text Placeholder 2"/>
          <p:cNvSpPr>
            <a:spLocks noGrp="1"/>
          </p:cNvSpPr>
          <p:nvPr>
            <p:ph type="body" idx="1"/>
          </p:nvPr>
        </p:nvSpPr>
        <p:spPr/>
        <p:txBody>
          <a:bodyPr/>
          <a:lstStyle/>
          <a:p>
            <a:pPr>
              <a:lnSpc>
                <a:spcPct val="100000"/>
              </a:lnSpc>
            </a:pPr>
            <a:r>
              <a:rPr lang="en-US" dirty="0" smtClean="0"/>
              <a:t>Robyn Lopez Melton</a:t>
            </a:r>
            <a:endParaRPr lang="en-US" dirty="0" smtClean="0"/>
          </a:p>
          <a:p>
            <a:pPr>
              <a:lnSpc>
                <a:spcPct val="100000"/>
              </a:lnSpc>
            </a:pPr>
            <a:r>
              <a:rPr lang="en-US" dirty="0" smtClean="0"/>
              <a:t>Oregon’s QRIS Co-Director</a:t>
            </a:r>
          </a:p>
          <a:p>
            <a:pPr>
              <a:lnSpc>
                <a:spcPct val="100000"/>
              </a:lnSpc>
            </a:pPr>
            <a:r>
              <a:rPr lang="en-US" dirty="0" smtClean="0"/>
              <a:t>The </a:t>
            </a:r>
            <a:r>
              <a:rPr lang="en-US" dirty="0"/>
              <a:t>R</a:t>
            </a:r>
            <a:r>
              <a:rPr lang="en-US" dirty="0" smtClean="0"/>
              <a:t>esearch Institute at Western Oregon University</a:t>
            </a:r>
          </a:p>
          <a:p>
            <a:endParaRPr lang="en-US" dirty="0"/>
          </a:p>
        </p:txBody>
      </p:sp>
    </p:spTree>
    <p:extLst>
      <p:ext uri="{BB962C8B-B14F-4D97-AF65-F5344CB8AC3E}">
        <p14:creationId xmlns:p14="http://schemas.microsoft.com/office/powerpoint/2010/main" val="2610427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s-MX" dirty="0"/>
              <a:t>Cortesía del grupo</a:t>
            </a:r>
            <a:endParaRPr lang="en-US" dirty="0"/>
          </a:p>
        </p:txBody>
      </p:sp>
    </p:spTree>
    <p:extLst>
      <p:ext uri="{BB962C8B-B14F-4D97-AF65-F5344CB8AC3E}">
        <p14:creationId xmlns:p14="http://schemas.microsoft.com/office/powerpoint/2010/main" val="2097124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t>
            </a:r>
            <a:r>
              <a:rPr lang="es-ES" dirty="0" err="1"/>
              <a:t>ntroducción</a:t>
            </a:r>
            <a:r>
              <a:rPr lang="en-US" dirty="0"/>
              <a:t> y </a:t>
            </a:r>
            <a:r>
              <a:rPr lang="en-US" dirty="0" err="1"/>
              <a:t>rompiendo</a:t>
            </a:r>
            <a:r>
              <a:rPr lang="en-US" dirty="0"/>
              <a:t> el </a:t>
            </a:r>
            <a:r>
              <a:rPr lang="en-US" dirty="0" err="1"/>
              <a:t>hielo</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err="1"/>
              <a:t>Describa</a:t>
            </a:r>
            <a:r>
              <a:rPr lang="en-US" dirty="0"/>
              <a:t> la </a:t>
            </a:r>
            <a:r>
              <a:rPr lang="en-US" dirty="0" err="1"/>
              <a:t>historia</a:t>
            </a:r>
            <a:r>
              <a:rPr lang="en-US" dirty="0"/>
              <a:t> del </a:t>
            </a:r>
            <a:r>
              <a:rPr lang="en-US" dirty="0" err="1"/>
              <a:t>significado</a:t>
            </a:r>
            <a:r>
              <a:rPr lang="en-US" dirty="0"/>
              <a:t> de </a:t>
            </a:r>
            <a:r>
              <a:rPr lang="en-US" dirty="0" err="1"/>
              <a:t>su</a:t>
            </a:r>
            <a:r>
              <a:rPr lang="en-US" dirty="0"/>
              <a:t> </a:t>
            </a:r>
            <a:r>
              <a:rPr lang="en-US" dirty="0" err="1" smtClean="0"/>
              <a:t>nombre</a:t>
            </a:r>
            <a:endParaRPr lang="en-US" dirty="0" smtClean="0"/>
          </a:p>
          <a:p>
            <a:pPr marL="457200" indent="-457200">
              <a:buFont typeface="Arial" panose="020B0604020202020204" pitchFamily="34" charset="0"/>
              <a:buChar char="•"/>
            </a:pPr>
            <a:r>
              <a:rPr lang="en-US" dirty="0" err="1"/>
              <a:t>Comparta</a:t>
            </a:r>
            <a:r>
              <a:rPr lang="en-US" dirty="0"/>
              <a:t> la </a:t>
            </a:r>
            <a:r>
              <a:rPr lang="en-US" dirty="0" err="1"/>
              <a:t>motivación</a:t>
            </a:r>
            <a:r>
              <a:rPr lang="en-US" dirty="0"/>
              <a:t> al </a:t>
            </a:r>
            <a:r>
              <a:rPr lang="en-US" dirty="0" err="1"/>
              <a:t>asistir</a:t>
            </a:r>
            <a:r>
              <a:rPr lang="en-US" dirty="0"/>
              <a:t> a </a:t>
            </a:r>
            <a:r>
              <a:rPr lang="en-US" dirty="0" err="1"/>
              <a:t>este</a:t>
            </a:r>
            <a:r>
              <a:rPr lang="en-US" dirty="0"/>
              <a:t> </a:t>
            </a:r>
            <a:r>
              <a:rPr lang="en-US" dirty="0" err="1"/>
              <a:t>entrenamiento</a:t>
            </a:r>
            <a:endParaRPr lang="en-US" dirty="0"/>
          </a:p>
          <a:p>
            <a:endParaRPr lang="en-US" dirty="0"/>
          </a:p>
        </p:txBody>
      </p:sp>
    </p:spTree>
    <p:extLst>
      <p:ext uri="{BB962C8B-B14F-4D97-AF65-F5344CB8AC3E}">
        <p14:creationId xmlns:p14="http://schemas.microsoft.com/office/powerpoint/2010/main" val="3885966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err="1"/>
              <a:t>Repaso</a:t>
            </a:r>
            <a:r>
              <a:rPr lang="en-US" dirty="0"/>
              <a:t> de </a:t>
            </a:r>
            <a:r>
              <a:rPr lang="en-US" dirty="0" err="1"/>
              <a:t>resultados</a:t>
            </a:r>
            <a:r>
              <a:rPr lang="en-US" dirty="0"/>
              <a:t>, </a:t>
            </a:r>
            <a:r>
              <a:rPr lang="en-US" dirty="0" err="1"/>
              <a:t>objetivos</a:t>
            </a:r>
            <a:r>
              <a:rPr lang="en-US" dirty="0"/>
              <a:t>, agenda y </a:t>
            </a:r>
            <a:r>
              <a:rPr lang="en-US" dirty="0" err="1"/>
              <a:t>materiales</a:t>
            </a:r>
            <a:endParaRPr lang="en-US" dirty="0"/>
          </a:p>
        </p:txBody>
      </p:sp>
    </p:spTree>
    <p:extLst>
      <p:ext uri="{BB962C8B-B14F-4D97-AF65-F5344CB8AC3E}">
        <p14:creationId xmlns:p14="http://schemas.microsoft.com/office/powerpoint/2010/main" val="630643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Resultados</a:t>
            </a:r>
            <a:r>
              <a:rPr lang="en-US" dirty="0"/>
              <a:t> de </a:t>
            </a:r>
            <a:r>
              <a:rPr lang="en-US" dirty="0" err="1"/>
              <a:t>esta</a:t>
            </a:r>
            <a:r>
              <a:rPr lang="en-US" dirty="0"/>
              <a:t> </a:t>
            </a:r>
            <a:r>
              <a:rPr lang="en-US" dirty="0" err="1"/>
              <a:t>Sesión</a:t>
            </a:r>
            <a:r>
              <a:rPr lang="en-US" dirty="0"/>
              <a:t> </a:t>
            </a:r>
          </a:p>
        </p:txBody>
      </p:sp>
      <p:sp>
        <p:nvSpPr>
          <p:cNvPr id="3" name="Content Placeholder 2"/>
          <p:cNvSpPr>
            <a:spLocks noGrp="1"/>
          </p:cNvSpPr>
          <p:nvPr>
            <p:ph idx="1"/>
          </p:nvPr>
        </p:nvSpPr>
        <p:spPr/>
        <p:txBody>
          <a:bodyPr/>
          <a:lstStyle/>
          <a:p>
            <a:r>
              <a:rPr lang="en-US" dirty="0"/>
              <a:t>Los </a:t>
            </a:r>
            <a:r>
              <a:rPr lang="en-US" dirty="0" err="1"/>
              <a:t>Participantes</a:t>
            </a:r>
            <a:r>
              <a:rPr lang="en-US" dirty="0"/>
              <a:t> </a:t>
            </a:r>
            <a:r>
              <a:rPr lang="en-US" dirty="0" err="1"/>
              <a:t>podran</a:t>
            </a:r>
            <a:r>
              <a:rPr lang="en-US" dirty="0"/>
              <a:t> </a:t>
            </a:r>
            <a:r>
              <a:rPr lang="en-US" dirty="0" err="1"/>
              <a:t>desarrollar</a:t>
            </a:r>
            <a:r>
              <a:rPr lang="en-US" dirty="0"/>
              <a:t> mas </a:t>
            </a:r>
            <a:r>
              <a:rPr lang="en-US" dirty="0" err="1"/>
              <a:t>sensíblidad</a:t>
            </a:r>
            <a:r>
              <a:rPr lang="en-US" dirty="0"/>
              <a:t> Cultural </a:t>
            </a:r>
            <a:r>
              <a:rPr lang="en-US" dirty="0" err="1"/>
              <a:t>en</a:t>
            </a:r>
            <a:r>
              <a:rPr lang="en-US" dirty="0"/>
              <a:t>  la </a:t>
            </a:r>
            <a:r>
              <a:rPr lang="en-US" dirty="0" err="1"/>
              <a:t>Educación</a:t>
            </a:r>
            <a:r>
              <a:rPr lang="en-US" dirty="0"/>
              <a:t> </a:t>
            </a:r>
            <a:r>
              <a:rPr lang="en-US" dirty="0" err="1"/>
              <a:t>Temprana</a:t>
            </a:r>
            <a:r>
              <a:rPr lang="en-US" dirty="0"/>
              <a:t> &amp; </a:t>
            </a:r>
            <a:r>
              <a:rPr lang="en-US" dirty="0" err="1"/>
              <a:t>Desarrollo</a:t>
            </a:r>
            <a:r>
              <a:rPr lang="en-US" dirty="0"/>
              <a:t> del </a:t>
            </a:r>
            <a:r>
              <a:rPr lang="en-US" dirty="0" err="1"/>
              <a:t>Programa</a:t>
            </a:r>
            <a:endParaRPr lang="en-US" dirty="0"/>
          </a:p>
          <a:p>
            <a:endParaRPr lang="en-US" dirty="0"/>
          </a:p>
        </p:txBody>
      </p:sp>
    </p:spTree>
    <p:extLst>
      <p:ext uri="{BB962C8B-B14F-4D97-AF65-F5344CB8AC3E}">
        <p14:creationId xmlns:p14="http://schemas.microsoft.com/office/powerpoint/2010/main" val="1170936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Objetivos</a:t>
            </a:r>
            <a:r>
              <a:rPr lang="en-US" dirty="0"/>
              <a:t> de </a:t>
            </a:r>
            <a:r>
              <a:rPr lang="en-US" dirty="0" err="1"/>
              <a:t>esta</a:t>
            </a:r>
            <a:r>
              <a:rPr lang="en-US" dirty="0"/>
              <a:t> </a:t>
            </a:r>
            <a:r>
              <a:rPr lang="en-US" dirty="0" err="1"/>
              <a:t>Sesión</a:t>
            </a:r>
            <a:r>
              <a:rPr lang="en-US" dirty="0"/>
              <a:t>:</a:t>
            </a:r>
          </a:p>
        </p:txBody>
      </p:sp>
      <p:sp>
        <p:nvSpPr>
          <p:cNvPr id="3" name="Content Placeholder 2"/>
          <p:cNvSpPr>
            <a:spLocks noGrp="1"/>
          </p:cNvSpPr>
          <p:nvPr>
            <p:ph idx="1"/>
          </p:nvPr>
        </p:nvSpPr>
        <p:spPr/>
        <p:txBody>
          <a:bodyPr/>
          <a:lstStyle/>
          <a:p>
            <a:pPr>
              <a:spcAft>
                <a:spcPts val="1800"/>
              </a:spcAft>
            </a:pPr>
            <a:r>
              <a:rPr lang="en-US" dirty="0"/>
              <a:t>Los </a:t>
            </a:r>
            <a:r>
              <a:rPr lang="en-US" dirty="0" err="1"/>
              <a:t>Participantes</a:t>
            </a:r>
            <a:r>
              <a:rPr lang="en-US" dirty="0"/>
              <a:t> </a:t>
            </a:r>
            <a:r>
              <a:rPr lang="en-US" dirty="0" err="1"/>
              <a:t>podran</a:t>
            </a:r>
            <a:r>
              <a:rPr lang="en-US" dirty="0" smtClean="0"/>
              <a:t>:</a:t>
            </a:r>
          </a:p>
          <a:p>
            <a:pPr lvl="1"/>
            <a:r>
              <a:rPr lang="es-MX" sz="2000" dirty="0"/>
              <a:t>Examinar sus propias creencias y experiencias culturales</a:t>
            </a:r>
            <a:endParaRPr lang="en-US" sz="2000" dirty="0"/>
          </a:p>
          <a:p>
            <a:pPr lvl="1"/>
            <a:r>
              <a:rPr lang="es-MX" sz="2000" dirty="0"/>
              <a:t>Examinar por que es importante proveer sensibilidad cultural en la Educación Temprana y Desarrollo de Programa (ELDP)</a:t>
            </a:r>
            <a:endParaRPr lang="en-US" sz="2000" dirty="0"/>
          </a:p>
          <a:p>
            <a:pPr lvl="1"/>
            <a:r>
              <a:rPr lang="es-MX" sz="2000" dirty="0"/>
              <a:t>Explorar como ser  lingüísticamente sensible con las familias</a:t>
            </a:r>
            <a:endParaRPr lang="en-US" sz="2000" dirty="0"/>
          </a:p>
          <a:p>
            <a:pPr lvl="1"/>
            <a:r>
              <a:rPr lang="es-MX" sz="2000" dirty="0"/>
              <a:t>Explorar y seleccionar estrategias para apoyar la cultura de los niños y el </a:t>
            </a:r>
            <a:r>
              <a:rPr lang="es-MX" sz="2000" dirty="0" err="1"/>
              <a:t>languaje</a:t>
            </a:r>
            <a:r>
              <a:rPr lang="es-MX" sz="2000" dirty="0"/>
              <a:t> en casa</a:t>
            </a:r>
            <a:endParaRPr lang="en-US" sz="2000" dirty="0"/>
          </a:p>
          <a:p>
            <a:pPr>
              <a:spcAft>
                <a:spcPts val="1800"/>
              </a:spcAft>
            </a:pPr>
            <a:endParaRPr lang="en-US" dirty="0"/>
          </a:p>
        </p:txBody>
      </p:sp>
    </p:spTree>
    <p:extLst>
      <p:ext uri="{BB962C8B-B14F-4D97-AF65-F5344CB8AC3E}">
        <p14:creationId xmlns:p14="http://schemas.microsoft.com/office/powerpoint/2010/main" val="559056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a:r>
            <a:br>
              <a:rPr lang="en-US" dirty="0"/>
            </a:br>
            <a:r>
              <a:rPr lang="en-US" dirty="0"/>
              <a:t/>
            </a:r>
            <a:br>
              <a:rPr lang="en-US" dirty="0"/>
            </a:br>
            <a:r>
              <a:rPr lang="es-MX" dirty="0"/>
              <a:t>¿Qué es cultura?</a:t>
            </a:r>
            <a:endParaRPr lang="en-US" dirty="0"/>
          </a:p>
        </p:txBody>
      </p:sp>
    </p:spTree>
    <p:extLst>
      <p:ext uri="{BB962C8B-B14F-4D97-AF65-F5344CB8AC3E}">
        <p14:creationId xmlns:p14="http://schemas.microsoft.com/office/powerpoint/2010/main" val="2706123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a:t>
            </a:r>
            <a:br>
              <a:rPr lang="en-US" dirty="0"/>
            </a:br>
            <a:r>
              <a:rPr lang="en-US" dirty="0"/>
              <a:t>Una </a:t>
            </a:r>
            <a:r>
              <a:rPr lang="en-US" dirty="0" err="1"/>
              <a:t>definición</a:t>
            </a:r>
            <a:r>
              <a:rPr lang="en-US" dirty="0"/>
              <a:t> de </a:t>
            </a:r>
            <a:r>
              <a:rPr lang="en-US" dirty="0" err="1"/>
              <a:t>Cultura</a:t>
            </a:r>
            <a:endParaRPr lang="en-US" dirty="0"/>
          </a:p>
        </p:txBody>
      </p:sp>
      <p:sp>
        <p:nvSpPr>
          <p:cNvPr id="5" name="Content Placeholder 4"/>
          <p:cNvSpPr>
            <a:spLocks noGrp="1"/>
          </p:cNvSpPr>
          <p:nvPr>
            <p:ph idx="1"/>
          </p:nvPr>
        </p:nvSpPr>
        <p:spPr>
          <a:xfrm>
            <a:off x="838200" y="1825625"/>
            <a:ext cx="10719816" cy="4203996"/>
          </a:xfrm>
        </p:spPr>
        <p:txBody>
          <a:bodyPr/>
          <a:lstStyle/>
          <a:p>
            <a:r>
              <a:rPr lang="en-US" sz="2000" dirty="0"/>
              <a:t>“</a:t>
            </a:r>
            <a:r>
              <a:rPr lang="es-ES" sz="2000" dirty="0"/>
              <a:t>Se refiere a cómo los grupos de personas viven particularmente. Es la forma en que comemos, dormimos, hablamos, jugamos, el cuidado de los enfermos, como nos relacionamos el uno con el otro, pensamos en el trabajo, organizamos nuestras cocinas y como recordamos nuestros muertos. Incluye los idiomas que hablamos, la religión o la espiritualidad que practicamos (o ninguna) la vestimenta, la vivienda, los alimentos y los rituales/vacaciones que mas disfrutamos</a:t>
            </a:r>
            <a:r>
              <a:rPr lang="es-ES" sz="2000" dirty="0" smtClean="0"/>
              <a:t>.”</a:t>
            </a:r>
          </a:p>
          <a:p>
            <a:endParaRPr lang="en-US" sz="1400" dirty="0"/>
          </a:p>
          <a:p>
            <a:pPr>
              <a:lnSpc>
                <a:spcPct val="100000"/>
              </a:lnSpc>
            </a:pPr>
            <a:r>
              <a:rPr lang="en-US" sz="1400" dirty="0" err="1"/>
              <a:t>Derman</a:t>
            </a:r>
            <a:r>
              <a:rPr lang="en-US" sz="1400" dirty="0"/>
              <a:t>-Sparks &amp; Edwards. (2010). </a:t>
            </a:r>
            <a:r>
              <a:rPr lang="en-US" sz="1400" i="1" dirty="0"/>
              <a:t>Anti-Bias Education for Young Children and Ourselves.</a:t>
            </a:r>
            <a:r>
              <a:rPr lang="en-US" sz="1400" dirty="0"/>
              <a:t> National Association for the Education of Young Children: Washington, D.C. p. 55</a:t>
            </a:r>
          </a:p>
        </p:txBody>
      </p:sp>
    </p:spTree>
    <p:extLst>
      <p:ext uri="{BB962C8B-B14F-4D97-AF65-F5344CB8AC3E}">
        <p14:creationId xmlns:p14="http://schemas.microsoft.com/office/powerpoint/2010/main" val="1967178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Actividad</a:t>
            </a:r>
            <a:r>
              <a:rPr lang="en-US" dirty="0"/>
              <a:t> </a:t>
            </a:r>
            <a:r>
              <a:rPr lang="en-US" dirty="0" err="1"/>
              <a:t>reflexiva</a:t>
            </a:r>
            <a:endParaRPr lang="en-US" dirty="0"/>
          </a:p>
        </p:txBody>
      </p:sp>
      <p:sp>
        <p:nvSpPr>
          <p:cNvPr id="3" name="Content Placeholder 2"/>
          <p:cNvSpPr>
            <a:spLocks noGrp="1"/>
          </p:cNvSpPr>
          <p:nvPr>
            <p:ph type="body" idx="1"/>
          </p:nvPr>
        </p:nvSpPr>
        <p:spPr/>
        <p:txBody>
          <a:bodyPr/>
          <a:lstStyle/>
          <a:p>
            <a:pPr marL="457200" indent="-457200">
              <a:buFont typeface="Arial" panose="020B0604020202020204" pitchFamily="34" charset="0"/>
              <a:buChar char="•"/>
            </a:pPr>
            <a:r>
              <a:rPr lang="en-US" dirty="0" err="1"/>
              <a:t>Piense</a:t>
            </a:r>
            <a:r>
              <a:rPr lang="en-US" dirty="0"/>
              <a:t> </a:t>
            </a:r>
            <a:r>
              <a:rPr lang="en-US" dirty="0" err="1"/>
              <a:t>acerca</a:t>
            </a:r>
            <a:r>
              <a:rPr lang="en-US" dirty="0"/>
              <a:t> de la </a:t>
            </a:r>
            <a:r>
              <a:rPr lang="en-US" dirty="0" err="1"/>
              <a:t>cultura</a:t>
            </a:r>
            <a:r>
              <a:rPr lang="en-US" dirty="0"/>
              <a:t> de </a:t>
            </a:r>
            <a:r>
              <a:rPr lang="en-US" dirty="0" err="1"/>
              <a:t>su</a:t>
            </a:r>
            <a:r>
              <a:rPr lang="en-US" dirty="0"/>
              <a:t> </a:t>
            </a:r>
            <a:r>
              <a:rPr lang="en-US" dirty="0" err="1"/>
              <a:t>familia</a:t>
            </a:r>
            <a:r>
              <a:rPr lang="en-US" dirty="0"/>
              <a:t>. </a:t>
            </a:r>
            <a:r>
              <a:rPr lang="en-US" dirty="0" err="1"/>
              <a:t>Escriba</a:t>
            </a:r>
            <a:r>
              <a:rPr lang="en-US" dirty="0"/>
              <a:t> o/y </a:t>
            </a:r>
            <a:r>
              <a:rPr lang="en-US" dirty="0" err="1"/>
              <a:t>dibuje</a:t>
            </a:r>
            <a:r>
              <a:rPr lang="en-US" dirty="0"/>
              <a:t> </a:t>
            </a:r>
            <a:r>
              <a:rPr lang="en-US" dirty="0" err="1"/>
              <a:t>algunos</a:t>
            </a:r>
            <a:r>
              <a:rPr lang="en-US" dirty="0"/>
              <a:t> de </a:t>
            </a:r>
            <a:r>
              <a:rPr lang="en-US" dirty="0" err="1"/>
              <a:t>los</a:t>
            </a:r>
            <a:r>
              <a:rPr lang="en-US" dirty="0"/>
              <a:t> </a:t>
            </a:r>
            <a:r>
              <a:rPr lang="en-US" dirty="0" err="1"/>
              <a:t>elementos</a:t>
            </a:r>
            <a:r>
              <a:rPr lang="en-US" dirty="0"/>
              <a:t> mas </a:t>
            </a:r>
            <a:r>
              <a:rPr lang="en-US" dirty="0" err="1"/>
              <a:t>importantes</a:t>
            </a:r>
            <a:r>
              <a:rPr lang="en-US" dirty="0"/>
              <a:t> </a:t>
            </a:r>
            <a:r>
              <a:rPr lang="en-US" dirty="0" err="1"/>
              <a:t>en</a:t>
            </a:r>
            <a:r>
              <a:rPr lang="en-US" dirty="0"/>
              <a:t> la </a:t>
            </a:r>
            <a:r>
              <a:rPr lang="en-US" dirty="0" err="1"/>
              <a:t>cultura</a:t>
            </a:r>
            <a:r>
              <a:rPr lang="en-US" dirty="0"/>
              <a:t> de </a:t>
            </a:r>
            <a:r>
              <a:rPr lang="en-US" dirty="0" err="1"/>
              <a:t>su</a:t>
            </a:r>
            <a:r>
              <a:rPr lang="en-US" dirty="0"/>
              <a:t> </a:t>
            </a:r>
            <a:r>
              <a:rPr lang="en-US" dirty="0" err="1"/>
              <a:t>familia</a:t>
            </a:r>
            <a:r>
              <a:rPr lang="en-US" dirty="0"/>
              <a:t>. </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¿Que </a:t>
            </a:r>
            <a:r>
              <a:rPr lang="en-US" dirty="0" err="1"/>
              <a:t>sentiminetos</a:t>
            </a:r>
            <a:r>
              <a:rPr lang="en-US" dirty="0"/>
              <a:t> </a:t>
            </a:r>
            <a:r>
              <a:rPr lang="en-US" dirty="0" err="1"/>
              <a:t>surgen</a:t>
            </a:r>
            <a:r>
              <a:rPr lang="en-US" dirty="0"/>
              <a:t> al </a:t>
            </a:r>
            <a:r>
              <a:rPr lang="en-US" dirty="0" err="1"/>
              <a:t>referirse</a:t>
            </a:r>
            <a:r>
              <a:rPr lang="en-US" dirty="0"/>
              <a:t> a la </a:t>
            </a:r>
            <a:r>
              <a:rPr lang="en-US" dirty="0" err="1"/>
              <a:t>cultura</a:t>
            </a:r>
            <a:r>
              <a:rPr lang="en-US" dirty="0"/>
              <a:t> de </a:t>
            </a:r>
            <a:r>
              <a:rPr lang="en-US" dirty="0" err="1"/>
              <a:t>su</a:t>
            </a:r>
            <a:r>
              <a:rPr lang="en-US" dirty="0"/>
              <a:t> </a:t>
            </a:r>
            <a:r>
              <a:rPr lang="en-US" dirty="0" err="1"/>
              <a:t>familia</a:t>
            </a:r>
            <a:r>
              <a:rPr lang="en-US" dirty="0" smtClean="0"/>
              <a:t>?</a:t>
            </a:r>
            <a:endParaRPr lang="en-US" dirty="0"/>
          </a:p>
        </p:txBody>
      </p:sp>
    </p:spTree>
    <p:extLst>
      <p:ext uri="{BB962C8B-B14F-4D97-AF65-F5344CB8AC3E}">
        <p14:creationId xmlns:p14="http://schemas.microsoft.com/office/powerpoint/2010/main" val="183847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Educadores</a:t>
            </a:r>
            <a:r>
              <a:rPr lang="en-US" dirty="0"/>
              <a:t> de </a:t>
            </a:r>
            <a:r>
              <a:rPr lang="en-US" dirty="0" err="1"/>
              <a:t>Educación</a:t>
            </a:r>
            <a:r>
              <a:rPr lang="en-US" dirty="0"/>
              <a:t> </a:t>
            </a:r>
            <a:r>
              <a:rPr lang="en-US" dirty="0" err="1"/>
              <a:t>Temprana</a:t>
            </a:r>
            <a:r>
              <a:rPr lang="en-US" dirty="0"/>
              <a:t> y la </a:t>
            </a:r>
            <a:r>
              <a:rPr lang="en-US" dirty="0" err="1"/>
              <a:t>Cultura</a:t>
            </a:r>
            <a:endParaRPr lang="en-US" dirty="0"/>
          </a:p>
        </p:txBody>
      </p:sp>
      <p:sp>
        <p:nvSpPr>
          <p:cNvPr id="3" name="Content Placeholder 2"/>
          <p:cNvSpPr>
            <a:spLocks noGrp="1"/>
          </p:cNvSpPr>
          <p:nvPr>
            <p:ph idx="1"/>
          </p:nvPr>
        </p:nvSpPr>
        <p:spPr/>
        <p:txBody>
          <a:bodyPr/>
          <a:lstStyle/>
          <a:p>
            <a:pPr marL="0" indent="0">
              <a:spcAft>
                <a:spcPts val="1800"/>
              </a:spcAft>
              <a:buNone/>
            </a:pPr>
            <a:r>
              <a:rPr lang="en-US" dirty="0" err="1"/>
              <a:t>Quiere</a:t>
            </a:r>
            <a:r>
              <a:rPr lang="en-US" dirty="0"/>
              <a:t> </a:t>
            </a:r>
            <a:r>
              <a:rPr lang="en-US" dirty="0" err="1"/>
              <a:t>honrar</a:t>
            </a:r>
            <a:r>
              <a:rPr lang="en-US" dirty="0"/>
              <a:t> a </a:t>
            </a:r>
            <a:r>
              <a:rPr lang="en-US" dirty="0" err="1"/>
              <a:t>cada</a:t>
            </a:r>
            <a:r>
              <a:rPr lang="en-US" dirty="0"/>
              <a:t> </a:t>
            </a:r>
            <a:r>
              <a:rPr lang="en-US" dirty="0" err="1"/>
              <a:t>niño</a:t>
            </a:r>
            <a:r>
              <a:rPr lang="en-US" dirty="0"/>
              <a:t> y la </a:t>
            </a:r>
            <a:r>
              <a:rPr lang="en-US" dirty="0" err="1"/>
              <a:t>cultura</a:t>
            </a:r>
            <a:r>
              <a:rPr lang="en-US" dirty="0"/>
              <a:t> de </a:t>
            </a:r>
            <a:r>
              <a:rPr lang="en-US" dirty="0" err="1"/>
              <a:t>sus</a:t>
            </a:r>
            <a:r>
              <a:rPr lang="en-US" dirty="0"/>
              <a:t> </a:t>
            </a:r>
            <a:r>
              <a:rPr lang="en-US" dirty="0" err="1"/>
              <a:t>familias</a:t>
            </a:r>
            <a:r>
              <a:rPr lang="en-US" dirty="0"/>
              <a:t> </a:t>
            </a:r>
            <a:r>
              <a:rPr lang="en-US" dirty="0" err="1"/>
              <a:t>pero</a:t>
            </a:r>
            <a:r>
              <a:rPr lang="en-US" dirty="0"/>
              <a:t> </a:t>
            </a:r>
            <a:r>
              <a:rPr lang="en-US" dirty="0" err="1"/>
              <a:t>usualmente</a:t>
            </a:r>
            <a:r>
              <a:rPr lang="en-US" dirty="0"/>
              <a:t> solo </a:t>
            </a:r>
            <a:r>
              <a:rPr lang="en-US" dirty="0" err="1"/>
              <a:t>observa</a:t>
            </a:r>
            <a:r>
              <a:rPr lang="en-US" dirty="0"/>
              <a:t> </a:t>
            </a:r>
            <a:r>
              <a:rPr lang="en-US" dirty="0" err="1"/>
              <a:t>los</a:t>
            </a:r>
            <a:r>
              <a:rPr lang="en-US" dirty="0"/>
              <a:t> </a:t>
            </a:r>
            <a:r>
              <a:rPr lang="en-US" dirty="0" err="1"/>
              <a:t>elementos</a:t>
            </a:r>
            <a:r>
              <a:rPr lang="en-US" dirty="0"/>
              <a:t> </a:t>
            </a:r>
            <a:r>
              <a:rPr lang="en-US" dirty="0" err="1"/>
              <a:t>superficiales</a:t>
            </a:r>
            <a:r>
              <a:rPr lang="en-US" dirty="0"/>
              <a:t> (i.e., </a:t>
            </a:r>
            <a:r>
              <a:rPr lang="en-US" dirty="0" err="1"/>
              <a:t>trajes</a:t>
            </a:r>
            <a:r>
              <a:rPr lang="en-US" dirty="0"/>
              <a:t> </a:t>
            </a:r>
            <a:r>
              <a:rPr lang="en-US" dirty="0" err="1"/>
              <a:t>típicos</a:t>
            </a:r>
            <a:r>
              <a:rPr lang="en-US" dirty="0"/>
              <a:t>, </a:t>
            </a:r>
            <a:r>
              <a:rPr lang="en-US" dirty="0" err="1"/>
              <a:t>festividades</a:t>
            </a:r>
            <a:r>
              <a:rPr lang="en-US" dirty="0"/>
              <a:t>, comida, etc.)</a:t>
            </a:r>
          </a:p>
        </p:txBody>
      </p:sp>
    </p:spTree>
    <p:extLst>
      <p:ext uri="{BB962C8B-B14F-4D97-AF65-F5344CB8AC3E}">
        <p14:creationId xmlns:p14="http://schemas.microsoft.com/office/powerpoint/2010/main" val="4019405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Tipos</a:t>
            </a:r>
            <a:r>
              <a:rPr lang="en-US" dirty="0"/>
              <a:t> de </a:t>
            </a:r>
            <a:r>
              <a:rPr lang="en-US" dirty="0" err="1"/>
              <a:t>Familias</a:t>
            </a:r>
            <a:endParaRPr lang="en-US" dirty="0"/>
          </a:p>
        </p:txBody>
      </p:sp>
      <p:sp>
        <p:nvSpPr>
          <p:cNvPr id="3" name="Content Placeholder 2"/>
          <p:cNvSpPr>
            <a:spLocks noGrp="1"/>
          </p:cNvSpPr>
          <p:nvPr>
            <p:ph idx="1"/>
          </p:nvPr>
        </p:nvSpPr>
        <p:spPr>
          <a:xfrm>
            <a:off x="838200" y="1825625"/>
            <a:ext cx="10994136" cy="4203996"/>
          </a:xfrm>
        </p:spPr>
        <p:txBody>
          <a:bodyPr/>
          <a:lstStyle/>
          <a:p>
            <a:pPr lvl="0">
              <a:lnSpc>
                <a:spcPct val="100000"/>
              </a:lnSpc>
            </a:pPr>
            <a:r>
              <a:rPr lang="es-MX" sz="2400" dirty="0"/>
              <a:t>¿Cómo se valorarán/compartirán en sus programas los tipos de familias? </a:t>
            </a:r>
            <a:endParaRPr lang="en-US" sz="2400" dirty="0"/>
          </a:p>
          <a:p>
            <a:pPr lvl="0">
              <a:lnSpc>
                <a:spcPct val="100000"/>
              </a:lnSpc>
            </a:pPr>
            <a:r>
              <a:rPr lang="es-MX" sz="2400" dirty="0"/>
              <a:t>¿Los niños de diversas estructures familiares verán su estructura familiar?</a:t>
            </a:r>
            <a:endParaRPr lang="en-US" sz="2400" dirty="0"/>
          </a:p>
          <a:p>
            <a:pPr lvl="2"/>
            <a:r>
              <a:rPr lang="es-MX" dirty="0"/>
              <a:t>Padre soltero</a:t>
            </a:r>
            <a:endParaRPr lang="en-US" dirty="0"/>
          </a:p>
          <a:p>
            <a:pPr lvl="2"/>
            <a:r>
              <a:rPr lang="es-MX" dirty="0"/>
              <a:t>Familia nuclear</a:t>
            </a:r>
            <a:endParaRPr lang="en-US" dirty="0"/>
          </a:p>
          <a:p>
            <a:pPr lvl="2"/>
            <a:r>
              <a:rPr lang="es-MX" dirty="0"/>
              <a:t>Familia nuclear – mismo sexo           </a:t>
            </a:r>
            <a:endParaRPr lang="en-US" dirty="0"/>
          </a:p>
          <a:p>
            <a:pPr lvl="2"/>
            <a:r>
              <a:rPr lang="es-MX" dirty="0"/>
              <a:t>Mezclado</a:t>
            </a:r>
            <a:endParaRPr lang="en-US" dirty="0"/>
          </a:p>
          <a:p>
            <a:pPr lvl="2"/>
            <a:r>
              <a:rPr lang="es-MX" dirty="0"/>
              <a:t>Abuelo (1 en 14 niños en EE.UU)</a:t>
            </a:r>
            <a:endParaRPr lang="en-US" dirty="0"/>
          </a:p>
          <a:p>
            <a:pPr lvl="2"/>
            <a:r>
              <a:rPr lang="es-MX" dirty="0"/>
              <a:t>Extendido</a:t>
            </a:r>
            <a:endParaRPr lang="en-US" dirty="0"/>
          </a:p>
          <a:p>
            <a:endParaRPr lang="en-US" dirty="0"/>
          </a:p>
        </p:txBody>
      </p:sp>
    </p:spTree>
    <p:extLst>
      <p:ext uri="{BB962C8B-B14F-4D97-AF65-F5344CB8AC3E}">
        <p14:creationId xmlns:p14="http://schemas.microsoft.com/office/powerpoint/2010/main" val="4120190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Actividad</a:t>
            </a:r>
            <a:endParaRPr lang="en-US" dirty="0"/>
          </a:p>
        </p:txBody>
      </p:sp>
      <p:sp>
        <p:nvSpPr>
          <p:cNvPr id="7" name="Text Placeholder 6"/>
          <p:cNvSpPr>
            <a:spLocks noGrp="1"/>
          </p:cNvSpPr>
          <p:nvPr>
            <p:ph type="body" idx="1"/>
          </p:nvPr>
        </p:nvSpPr>
        <p:spPr/>
        <p:txBody>
          <a:bodyPr/>
          <a:lstStyle/>
          <a:p>
            <a:r>
              <a:rPr lang="en-US" dirty="0" err="1"/>
              <a:t>Asumir</a:t>
            </a:r>
            <a:r>
              <a:rPr lang="en-US" dirty="0"/>
              <a:t> </a:t>
            </a:r>
            <a:r>
              <a:rPr lang="en-US" dirty="0" err="1"/>
              <a:t>puede</a:t>
            </a:r>
            <a:r>
              <a:rPr lang="en-US" dirty="0"/>
              <a:t> </a:t>
            </a:r>
            <a:r>
              <a:rPr lang="en-US" dirty="0" err="1"/>
              <a:t>llevar</a:t>
            </a:r>
            <a:r>
              <a:rPr lang="en-US" dirty="0"/>
              <a:t> a </a:t>
            </a:r>
            <a:r>
              <a:rPr lang="en-US" dirty="0" err="1"/>
              <a:t>Generalizar</a:t>
            </a:r>
            <a:r>
              <a:rPr lang="en-US" dirty="0"/>
              <a:t> o a </a:t>
            </a:r>
            <a:r>
              <a:rPr lang="en-US" dirty="0" err="1"/>
              <a:t>formar</a:t>
            </a:r>
            <a:r>
              <a:rPr lang="en-US" dirty="0"/>
              <a:t> </a:t>
            </a:r>
            <a:r>
              <a:rPr lang="en-US" dirty="0" err="1"/>
              <a:t>Estereotipos</a:t>
            </a:r>
            <a:endParaRPr lang="en-US" dirty="0"/>
          </a:p>
        </p:txBody>
      </p:sp>
    </p:spTree>
    <p:extLst>
      <p:ext uri="{BB962C8B-B14F-4D97-AF65-F5344CB8AC3E}">
        <p14:creationId xmlns:p14="http://schemas.microsoft.com/office/powerpoint/2010/main" val="3774293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Actividad</a:t>
            </a:r>
            <a:endParaRPr lang="en-US" dirty="0"/>
          </a:p>
        </p:txBody>
      </p:sp>
      <p:sp>
        <p:nvSpPr>
          <p:cNvPr id="3" name="Text Placeholder 2"/>
          <p:cNvSpPr>
            <a:spLocks noGrp="1"/>
          </p:cNvSpPr>
          <p:nvPr>
            <p:ph type="body" idx="1"/>
          </p:nvPr>
        </p:nvSpPr>
        <p:spPr/>
        <p:txBody>
          <a:bodyPr/>
          <a:lstStyle/>
          <a:p>
            <a:pPr>
              <a:buSzPct val="100000"/>
              <a:buFont typeface="Arial" panose="020B0604020202020204" pitchFamily="34" charset="0"/>
              <a:buChar char="•"/>
            </a:pPr>
            <a:r>
              <a:rPr lang="en-US" dirty="0"/>
              <a:t>¿</a:t>
            </a:r>
            <a:r>
              <a:rPr lang="en-US" dirty="0" err="1"/>
              <a:t>Puede</a:t>
            </a:r>
            <a:r>
              <a:rPr lang="en-US" dirty="0"/>
              <a:t> </a:t>
            </a:r>
            <a:r>
              <a:rPr lang="en-US" dirty="0" err="1"/>
              <a:t>nombrar</a:t>
            </a:r>
            <a:r>
              <a:rPr lang="en-US" dirty="0"/>
              <a:t> </a:t>
            </a:r>
            <a:r>
              <a:rPr lang="en-US" dirty="0" err="1"/>
              <a:t>algunos</a:t>
            </a:r>
            <a:r>
              <a:rPr lang="en-US" dirty="0"/>
              <a:t> </a:t>
            </a:r>
            <a:r>
              <a:rPr lang="en-US" dirty="0" err="1"/>
              <a:t>estereotipos</a:t>
            </a:r>
            <a:r>
              <a:rPr lang="en-US" dirty="0"/>
              <a:t> que  </a:t>
            </a:r>
            <a:r>
              <a:rPr lang="en-US" dirty="0" err="1"/>
              <a:t>haya</a:t>
            </a:r>
            <a:r>
              <a:rPr lang="en-US" dirty="0"/>
              <a:t> </a:t>
            </a:r>
            <a:r>
              <a:rPr lang="en-US" dirty="0" err="1"/>
              <a:t>escuchado</a:t>
            </a:r>
            <a:r>
              <a:rPr lang="en-US" dirty="0"/>
              <a:t> </a:t>
            </a:r>
            <a:r>
              <a:rPr lang="en-US" dirty="0" err="1"/>
              <a:t>acerca</a:t>
            </a:r>
            <a:r>
              <a:rPr lang="en-US" dirty="0"/>
              <a:t> de </a:t>
            </a:r>
            <a:r>
              <a:rPr lang="en-US" dirty="0" err="1"/>
              <a:t>algun</a:t>
            </a:r>
            <a:r>
              <a:rPr lang="en-US" dirty="0"/>
              <a:t> </a:t>
            </a:r>
            <a:r>
              <a:rPr lang="en-US" dirty="0" err="1"/>
              <a:t>individuo</a:t>
            </a:r>
            <a:r>
              <a:rPr lang="en-US" dirty="0"/>
              <a:t> o </a:t>
            </a:r>
            <a:r>
              <a:rPr lang="en-US" dirty="0" err="1"/>
              <a:t>cierto</a:t>
            </a:r>
            <a:r>
              <a:rPr lang="en-US" dirty="0"/>
              <a:t> </a:t>
            </a:r>
            <a:r>
              <a:rPr lang="en-US" dirty="0" err="1"/>
              <a:t>grupo</a:t>
            </a:r>
            <a:r>
              <a:rPr lang="en-US" dirty="0"/>
              <a:t> o de </a:t>
            </a:r>
            <a:r>
              <a:rPr lang="en-US" dirty="0" err="1"/>
              <a:t>usted</a:t>
            </a:r>
            <a:r>
              <a:rPr lang="en-US" dirty="0"/>
              <a:t> </a:t>
            </a:r>
            <a:r>
              <a:rPr lang="en-US" dirty="0" err="1"/>
              <a:t>mismo</a:t>
            </a:r>
            <a:r>
              <a:rPr lang="en-US" dirty="0"/>
              <a:t>?</a:t>
            </a:r>
            <a:endParaRPr lang="en-US" sz="1200" dirty="0"/>
          </a:p>
          <a:p>
            <a:r>
              <a:rPr lang="en-US" dirty="0"/>
              <a:t>¿Como </a:t>
            </a:r>
            <a:r>
              <a:rPr lang="en-US" dirty="0" err="1"/>
              <a:t>estos</a:t>
            </a:r>
            <a:r>
              <a:rPr lang="en-US" dirty="0"/>
              <a:t> </a:t>
            </a:r>
            <a:r>
              <a:rPr lang="en-US" dirty="0" err="1"/>
              <a:t>pensamientos</a:t>
            </a:r>
            <a:r>
              <a:rPr lang="en-US" dirty="0"/>
              <a:t>/</a:t>
            </a:r>
            <a:r>
              <a:rPr lang="en-US" dirty="0" err="1"/>
              <a:t>creencias</a:t>
            </a:r>
            <a:r>
              <a:rPr lang="en-US" dirty="0"/>
              <a:t> </a:t>
            </a:r>
            <a:r>
              <a:rPr lang="en-US" dirty="0" err="1"/>
              <a:t>influyen</a:t>
            </a:r>
            <a:r>
              <a:rPr lang="en-US" dirty="0"/>
              <a:t>                       </a:t>
            </a:r>
            <a:r>
              <a:rPr lang="en-US" dirty="0" err="1"/>
              <a:t>en</a:t>
            </a:r>
            <a:r>
              <a:rPr lang="en-US" dirty="0"/>
              <a:t> </a:t>
            </a:r>
            <a:r>
              <a:rPr lang="en-US" dirty="0" err="1"/>
              <a:t>su</a:t>
            </a:r>
            <a:r>
              <a:rPr lang="en-US" dirty="0"/>
              <a:t> </a:t>
            </a:r>
            <a:r>
              <a:rPr lang="en-US" dirty="0" err="1"/>
              <a:t>vida</a:t>
            </a:r>
            <a:r>
              <a:rPr lang="en-US" dirty="0"/>
              <a:t> y </a:t>
            </a:r>
            <a:r>
              <a:rPr lang="en-US" dirty="0" err="1"/>
              <a:t>trabajo</a:t>
            </a:r>
            <a:r>
              <a:rPr lang="en-US" dirty="0"/>
              <a:t> con </a:t>
            </a:r>
            <a:r>
              <a:rPr lang="en-US" dirty="0" err="1"/>
              <a:t>los</a:t>
            </a:r>
            <a:r>
              <a:rPr lang="en-US" dirty="0"/>
              <a:t> </a:t>
            </a:r>
            <a:r>
              <a:rPr lang="en-US" dirty="0" err="1"/>
              <a:t>niños</a:t>
            </a:r>
            <a:r>
              <a:rPr lang="en-US" dirty="0"/>
              <a:t> y </a:t>
            </a:r>
            <a:r>
              <a:rPr lang="en-US" dirty="0" err="1"/>
              <a:t>sus</a:t>
            </a:r>
            <a:r>
              <a:rPr lang="en-US" dirty="0"/>
              <a:t> </a:t>
            </a:r>
            <a:r>
              <a:rPr lang="en-US" dirty="0" err="1"/>
              <a:t>familias</a:t>
            </a:r>
            <a:r>
              <a:rPr lang="en-US" dirty="0"/>
              <a:t>?</a:t>
            </a:r>
          </a:p>
          <a:p>
            <a:r>
              <a:rPr lang="en-US" dirty="0" err="1"/>
              <a:t>Actividad</a:t>
            </a:r>
            <a:r>
              <a:rPr lang="en-US" dirty="0"/>
              <a:t> del </a:t>
            </a:r>
            <a:r>
              <a:rPr lang="en-US" dirty="0" err="1"/>
              <a:t>grupo</a:t>
            </a:r>
            <a:endParaRPr lang="en-US" dirty="0"/>
          </a:p>
          <a:p>
            <a:endParaRPr lang="en-US" dirty="0"/>
          </a:p>
        </p:txBody>
      </p:sp>
    </p:spTree>
    <p:extLst>
      <p:ext uri="{BB962C8B-B14F-4D97-AF65-F5344CB8AC3E}">
        <p14:creationId xmlns:p14="http://schemas.microsoft.com/office/powerpoint/2010/main" val="1075827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solidFill>
                  <a:schemeClr val="tx2"/>
                </a:solidFill>
              </a:rPr>
              <a:t>Influencias</a:t>
            </a:r>
            <a:r>
              <a:rPr lang="en-US" dirty="0">
                <a:solidFill>
                  <a:schemeClr val="tx2"/>
                </a:solidFill>
              </a:rPr>
              <a:t> de la </a:t>
            </a:r>
            <a:r>
              <a:rPr lang="en-US" dirty="0" err="1">
                <a:solidFill>
                  <a:schemeClr val="tx2"/>
                </a:solidFill>
              </a:rPr>
              <a:t>cultura</a:t>
            </a:r>
            <a:r>
              <a:rPr lang="en-US" dirty="0">
                <a:solidFill>
                  <a:schemeClr val="tx2"/>
                </a:solidFill>
              </a:rPr>
              <a:t> </a:t>
            </a:r>
            <a:r>
              <a:rPr lang="en-US" dirty="0" err="1">
                <a:solidFill>
                  <a:schemeClr val="tx2"/>
                </a:solidFill>
              </a:rPr>
              <a:t>en</a:t>
            </a:r>
            <a:r>
              <a:rPr lang="en-US" dirty="0">
                <a:solidFill>
                  <a:schemeClr val="tx2"/>
                </a:solidFill>
              </a:rPr>
              <a:t> </a:t>
            </a:r>
            <a:r>
              <a:rPr lang="en-US" dirty="0" err="1">
                <a:solidFill>
                  <a:schemeClr val="tx2"/>
                </a:solidFill>
              </a:rPr>
              <a:t>su</a:t>
            </a:r>
            <a:r>
              <a:rPr lang="en-US" dirty="0">
                <a:solidFill>
                  <a:schemeClr val="tx2"/>
                </a:solidFill>
              </a:rPr>
              <a:t> </a:t>
            </a:r>
            <a:r>
              <a:rPr lang="en-US" dirty="0" err="1">
                <a:solidFill>
                  <a:schemeClr val="tx2"/>
                </a:solidFill>
              </a:rPr>
              <a:t>salón</a:t>
            </a:r>
            <a:r>
              <a:rPr lang="en-US" dirty="0">
                <a:solidFill>
                  <a:schemeClr val="tx2"/>
                </a:solidFill>
              </a:rPr>
              <a:t> </a:t>
            </a:r>
          </a:p>
        </p:txBody>
      </p:sp>
      <p:sp>
        <p:nvSpPr>
          <p:cNvPr id="6" name="Oval 5"/>
          <p:cNvSpPr/>
          <p:nvPr/>
        </p:nvSpPr>
        <p:spPr>
          <a:xfrm>
            <a:off x="5866479" y="2300288"/>
            <a:ext cx="2438400" cy="2362200"/>
          </a:xfrm>
          <a:prstGeom prst="ellipse">
            <a:avLst/>
          </a:prstGeom>
          <a:solidFill>
            <a:srgbClr val="F8B890">
              <a:alpha val="50196"/>
            </a:srgbClr>
          </a:solidFill>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7" name="Oval 6"/>
          <p:cNvSpPr/>
          <p:nvPr/>
        </p:nvSpPr>
        <p:spPr>
          <a:xfrm>
            <a:off x="4872831" y="3214688"/>
            <a:ext cx="2438400" cy="2362200"/>
          </a:xfrm>
          <a:prstGeom prst="ellipse">
            <a:avLst/>
          </a:prstGeom>
          <a:solidFill>
            <a:srgbClr val="6ADCE8">
              <a:alpha val="50196"/>
            </a:srgbClr>
          </a:solidFill>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8" name="Oval 7"/>
          <p:cNvSpPr/>
          <p:nvPr/>
        </p:nvSpPr>
        <p:spPr>
          <a:xfrm>
            <a:off x="4872831" y="1281113"/>
            <a:ext cx="2438400" cy="2362200"/>
          </a:xfrm>
          <a:prstGeom prst="ellipse">
            <a:avLst/>
          </a:prstGeom>
          <a:solidFill>
            <a:srgbClr val="FAFCB2">
              <a:alpha val="50196"/>
            </a:srgbClr>
          </a:solidFill>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9" name="Oval 8"/>
          <p:cNvSpPr/>
          <p:nvPr/>
        </p:nvSpPr>
        <p:spPr>
          <a:xfrm>
            <a:off x="3790950" y="2300288"/>
            <a:ext cx="2438400" cy="2362200"/>
          </a:xfrm>
          <a:prstGeom prst="ellipse">
            <a:avLst/>
          </a:prstGeom>
          <a:solidFill>
            <a:srgbClr val="F074F0">
              <a:alpha val="50196"/>
            </a:srgbClr>
          </a:solidFill>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10" name="TextBox 8"/>
          <p:cNvSpPr txBox="1"/>
          <p:nvPr/>
        </p:nvSpPr>
        <p:spPr>
          <a:xfrm>
            <a:off x="5180680" y="1930956"/>
            <a:ext cx="1888394"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dirty="0"/>
              <a:t>Niños y familias</a:t>
            </a:r>
            <a:endParaRPr lang="en-US" dirty="0"/>
          </a:p>
        </p:txBody>
      </p:sp>
      <p:sp>
        <p:nvSpPr>
          <p:cNvPr id="11" name="TextBox 10"/>
          <p:cNvSpPr txBox="1"/>
          <p:nvPr/>
        </p:nvSpPr>
        <p:spPr>
          <a:xfrm>
            <a:off x="6953250" y="3273981"/>
            <a:ext cx="1447799"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a:t>Comunidad</a:t>
            </a:r>
            <a:endParaRPr lang="en-US"/>
          </a:p>
        </p:txBody>
      </p:sp>
      <p:sp>
        <p:nvSpPr>
          <p:cNvPr id="12" name="TextBox 11"/>
          <p:cNvSpPr txBox="1"/>
          <p:nvPr/>
        </p:nvSpPr>
        <p:spPr>
          <a:xfrm>
            <a:off x="4872831" y="4642130"/>
            <a:ext cx="2574195"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a:t>La cultural dominante</a:t>
            </a:r>
            <a:endParaRPr lang="en-US"/>
          </a:p>
        </p:txBody>
      </p:sp>
      <p:sp>
        <p:nvSpPr>
          <p:cNvPr id="13" name="TextBox 9"/>
          <p:cNvSpPr txBox="1"/>
          <p:nvPr/>
        </p:nvSpPr>
        <p:spPr>
          <a:xfrm>
            <a:off x="4017264" y="3105835"/>
            <a:ext cx="1304544"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dirty="0"/>
              <a:t>Personal del </a:t>
            </a:r>
            <a:r>
              <a:rPr lang="es-MX" dirty="0" smtClean="0"/>
              <a:t>ELDP</a:t>
            </a:r>
            <a:endParaRPr lang="en-US" dirty="0"/>
          </a:p>
        </p:txBody>
      </p:sp>
    </p:spTree>
    <p:extLst>
      <p:ext uri="{BB962C8B-B14F-4D97-AF65-F5344CB8AC3E}">
        <p14:creationId xmlns:p14="http://schemas.microsoft.com/office/powerpoint/2010/main" val="4143284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621156"/>
            <a:ext cx="8686800" cy="1325880"/>
          </a:xfrm>
        </p:spPr>
        <p:txBody>
          <a:bodyPr/>
          <a:lstStyle/>
          <a:p>
            <a:r>
              <a:rPr lang="en-US" dirty="0"/>
              <a:t>¿</a:t>
            </a:r>
            <a:r>
              <a:rPr lang="en-US" dirty="0" err="1"/>
              <a:t>Por</a:t>
            </a:r>
            <a:r>
              <a:rPr lang="en-US" dirty="0"/>
              <a:t> que </a:t>
            </a:r>
            <a:r>
              <a:rPr lang="en-US" dirty="0" err="1"/>
              <a:t>honar</a:t>
            </a:r>
            <a:r>
              <a:rPr lang="en-US" dirty="0"/>
              <a:t> y </a:t>
            </a:r>
            <a:r>
              <a:rPr lang="en-US" dirty="0" err="1"/>
              <a:t>reflexionar</a:t>
            </a:r>
            <a:r>
              <a:rPr lang="en-US" dirty="0"/>
              <a:t> </a:t>
            </a:r>
            <a:r>
              <a:rPr lang="en-US" dirty="0" err="1"/>
              <a:t>acerca</a:t>
            </a:r>
            <a:r>
              <a:rPr lang="en-US" dirty="0"/>
              <a:t> de la </a:t>
            </a:r>
            <a:r>
              <a:rPr lang="en-US" dirty="0" err="1"/>
              <a:t>cultura</a:t>
            </a:r>
            <a:r>
              <a:rPr lang="en-US" dirty="0"/>
              <a:t> de </a:t>
            </a:r>
            <a:r>
              <a:rPr lang="en-US" dirty="0" err="1"/>
              <a:t>los</a:t>
            </a:r>
            <a:r>
              <a:rPr lang="en-US" dirty="0"/>
              <a:t> </a:t>
            </a:r>
            <a:r>
              <a:rPr lang="en-US" dirty="0" err="1"/>
              <a:t>niños</a:t>
            </a:r>
            <a:r>
              <a:rPr lang="en-US" dirty="0"/>
              <a:t>? </a:t>
            </a:r>
          </a:p>
        </p:txBody>
      </p:sp>
      <p:sp>
        <p:nvSpPr>
          <p:cNvPr id="5" name="Content Placeholder 4"/>
          <p:cNvSpPr>
            <a:spLocks noGrp="1"/>
          </p:cNvSpPr>
          <p:nvPr>
            <p:ph idx="1"/>
          </p:nvPr>
        </p:nvSpPr>
        <p:spPr>
          <a:xfrm>
            <a:off x="838200" y="1971929"/>
            <a:ext cx="11067288" cy="4203996"/>
          </a:xfrm>
        </p:spPr>
        <p:txBody>
          <a:bodyPr/>
          <a:lstStyle/>
          <a:p>
            <a:r>
              <a:rPr lang="en-US" dirty="0" smtClean="0"/>
              <a:t>A </a:t>
            </a:r>
            <a:r>
              <a:rPr lang="en-US" dirty="0" err="1"/>
              <a:t>menos</a:t>
            </a:r>
            <a:r>
              <a:rPr lang="en-US" dirty="0"/>
              <a:t> que </a:t>
            </a:r>
            <a:r>
              <a:rPr lang="en-US" dirty="0" err="1"/>
              <a:t>los</a:t>
            </a:r>
            <a:r>
              <a:rPr lang="en-US" dirty="0"/>
              <a:t> </a:t>
            </a:r>
            <a:r>
              <a:rPr lang="en-US" dirty="0" err="1"/>
              <a:t>adultos</a:t>
            </a:r>
            <a:r>
              <a:rPr lang="en-US" dirty="0"/>
              <a:t> </a:t>
            </a:r>
            <a:r>
              <a:rPr lang="en-US" dirty="0" err="1"/>
              <a:t>apoyen</a:t>
            </a:r>
            <a:r>
              <a:rPr lang="en-US" dirty="0"/>
              <a:t> y </a:t>
            </a:r>
            <a:r>
              <a:rPr lang="en-US" dirty="0" err="1"/>
              <a:t>guien</a:t>
            </a:r>
            <a:r>
              <a:rPr lang="en-US" dirty="0"/>
              <a:t> </a:t>
            </a:r>
            <a:r>
              <a:rPr lang="en-US" dirty="0" err="1"/>
              <a:t>los</a:t>
            </a:r>
            <a:r>
              <a:rPr lang="en-US" dirty="0"/>
              <a:t> </a:t>
            </a:r>
            <a:r>
              <a:rPr lang="en-US" dirty="0" err="1"/>
              <a:t>niños</a:t>
            </a:r>
            <a:r>
              <a:rPr lang="en-US" dirty="0"/>
              <a:t> </a:t>
            </a:r>
            <a:r>
              <a:rPr lang="en-US" dirty="0" err="1"/>
              <a:t>en</a:t>
            </a:r>
            <a:r>
              <a:rPr lang="en-US" dirty="0"/>
              <a:t> casa y </a:t>
            </a:r>
            <a:r>
              <a:rPr lang="en-US" dirty="0" err="1"/>
              <a:t>en</a:t>
            </a:r>
            <a:r>
              <a:rPr lang="en-US" dirty="0"/>
              <a:t> </a:t>
            </a:r>
            <a:r>
              <a:rPr lang="en-US" dirty="0" err="1"/>
              <a:t>otros</a:t>
            </a:r>
            <a:r>
              <a:rPr lang="en-US" dirty="0"/>
              <a:t> </a:t>
            </a:r>
            <a:r>
              <a:rPr lang="en-US" dirty="0" err="1"/>
              <a:t>lugares</a:t>
            </a:r>
            <a:r>
              <a:rPr lang="en-US" dirty="0"/>
              <a:t>, </a:t>
            </a:r>
            <a:r>
              <a:rPr lang="en-US" dirty="0" err="1"/>
              <a:t>los</a:t>
            </a:r>
            <a:r>
              <a:rPr lang="en-US" dirty="0"/>
              <a:t> </a:t>
            </a:r>
            <a:r>
              <a:rPr lang="en-US" dirty="0" err="1"/>
              <a:t>niños</a:t>
            </a:r>
            <a:r>
              <a:rPr lang="en-US" dirty="0"/>
              <a:t> </a:t>
            </a:r>
            <a:r>
              <a:rPr lang="en-US" dirty="0" err="1"/>
              <a:t>podrían</a:t>
            </a:r>
            <a:r>
              <a:rPr lang="en-US" dirty="0"/>
              <a:t> </a:t>
            </a:r>
            <a:r>
              <a:rPr lang="en-US" dirty="0" err="1"/>
              <a:t>internalizar</a:t>
            </a:r>
            <a:r>
              <a:rPr lang="en-US" dirty="0"/>
              <a:t> </a:t>
            </a:r>
            <a:r>
              <a:rPr lang="en-US" dirty="0" err="1"/>
              <a:t>como</a:t>
            </a:r>
            <a:r>
              <a:rPr lang="en-US" dirty="0"/>
              <a:t> </a:t>
            </a:r>
            <a:r>
              <a:rPr lang="en-US" dirty="0" err="1"/>
              <a:t>ellos</a:t>
            </a:r>
            <a:r>
              <a:rPr lang="en-US" dirty="0"/>
              <a:t> </a:t>
            </a:r>
            <a:r>
              <a:rPr lang="en-US" dirty="0" err="1"/>
              <a:t>interpretan</a:t>
            </a:r>
            <a:r>
              <a:rPr lang="en-US" dirty="0"/>
              <a:t> </a:t>
            </a:r>
            <a:r>
              <a:rPr lang="en-US" dirty="0" err="1"/>
              <a:t>los</a:t>
            </a:r>
            <a:r>
              <a:rPr lang="en-US" dirty="0"/>
              <a:t> que </a:t>
            </a:r>
            <a:r>
              <a:rPr lang="en-US" dirty="0" err="1"/>
              <a:t>esta“bien</a:t>
            </a:r>
            <a:r>
              <a:rPr lang="en-US" dirty="0"/>
              <a:t>” y “mal.” </a:t>
            </a:r>
            <a:r>
              <a:rPr lang="en-US" dirty="0" err="1"/>
              <a:t>Acerca</a:t>
            </a:r>
            <a:r>
              <a:rPr lang="en-US" dirty="0"/>
              <a:t> de </a:t>
            </a:r>
            <a:r>
              <a:rPr lang="en-US" dirty="0" err="1"/>
              <a:t>como</a:t>
            </a:r>
            <a:r>
              <a:rPr lang="en-US" dirty="0"/>
              <a:t> </a:t>
            </a:r>
            <a:r>
              <a:rPr lang="en-US" dirty="0" err="1"/>
              <a:t>ellos</a:t>
            </a:r>
            <a:r>
              <a:rPr lang="en-US" dirty="0"/>
              <a:t> </a:t>
            </a:r>
            <a:r>
              <a:rPr lang="en-US" dirty="0" err="1"/>
              <a:t>viven</a:t>
            </a:r>
            <a:r>
              <a:rPr lang="en-US" dirty="0"/>
              <a:t>, </a:t>
            </a:r>
            <a:r>
              <a:rPr lang="en-US" dirty="0" err="1"/>
              <a:t>posiblemente</a:t>
            </a:r>
            <a:r>
              <a:rPr lang="en-US" dirty="0"/>
              <a:t> </a:t>
            </a:r>
            <a:r>
              <a:rPr lang="en-US" dirty="0" err="1"/>
              <a:t>los</a:t>
            </a:r>
            <a:r>
              <a:rPr lang="en-US" dirty="0"/>
              <a:t> </a:t>
            </a:r>
            <a:r>
              <a:rPr lang="en-US" dirty="0" err="1"/>
              <a:t>lleve</a:t>
            </a:r>
            <a:r>
              <a:rPr lang="en-US" dirty="0"/>
              <a:t> a </a:t>
            </a:r>
            <a:r>
              <a:rPr lang="en-US" dirty="0" err="1"/>
              <a:t>discriminar</a:t>
            </a:r>
            <a:r>
              <a:rPr lang="en-US" dirty="0"/>
              <a:t> (Su </a:t>
            </a:r>
            <a:r>
              <a:rPr lang="en-US" dirty="0" err="1"/>
              <a:t>manera</a:t>
            </a:r>
            <a:r>
              <a:rPr lang="en-US" dirty="0"/>
              <a:t> </a:t>
            </a:r>
            <a:r>
              <a:rPr lang="en-US" dirty="0" err="1"/>
              <a:t>puede</a:t>
            </a:r>
            <a:r>
              <a:rPr lang="en-US" dirty="0"/>
              <a:t> </a:t>
            </a:r>
            <a:r>
              <a:rPr lang="en-US" dirty="0" err="1"/>
              <a:t>ser</a:t>
            </a:r>
            <a:r>
              <a:rPr lang="en-US" dirty="0"/>
              <a:t> “</a:t>
            </a:r>
            <a:r>
              <a:rPr lang="en-US" dirty="0" err="1"/>
              <a:t>correcta</a:t>
            </a:r>
            <a:r>
              <a:rPr lang="en-US" dirty="0"/>
              <a:t>”) o a </a:t>
            </a:r>
            <a:r>
              <a:rPr lang="en-US" dirty="0" err="1"/>
              <a:t>sentir</a:t>
            </a:r>
            <a:r>
              <a:rPr lang="en-US" dirty="0"/>
              <a:t> </a:t>
            </a:r>
            <a:r>
              <a:rPr lang="en-US" dirty="0" err="1"/>
              <a:t>sentimientos</a:t>
            </a:r>
            <a:r>
              <a:rPr lang="en-US" dirty="0"/>
              <a:t> de </a:t>
            </a:r>
            <a:r>
              <a:rPr lang="en-US" dirty="0" smtClean="0"/>
              <a:t>no-</a:t>
            </a:r>
            <a:r>
              <a:rPr lang="en-US" dirty="0" err="1" smtClean="0"/>
              <a:t>pertenencia</a:t>
            </a:r>
            <a:r>
              <a:rPr lang="en-US" dirty="0" smtClean="0"/>
              <a:t> </a:t>
            </a:r>
            <a:r>
              <a:rPr lang="en-US" dirty="0"/>
              <a:t>(Su </a:t>
            </a:r>
            <a:r>
              <a:rPr lang="en-US" dirty="0" err="1"/>
              <a:t>manera</a:t>
            </a:r>
            <a:r>
              <a:rPr lang="en-US" dirty="0"/>
              <a:t> </a:t>
            </a:r>
            <a:r>
              <a:rPr lang="en-US" dirty="0" err="1" smtClean="0"/>
              <a:t>puede</a:t>
            </a:r>
            <a:r>
              <a:rPr lang="en-US" dirty="0" smtClean="0"/>
              <a:t> </a:t>
            </a:r>
            <a:r>
              <a:rPr lang="en-US" dirty="0" err="1" smtClean="0"/>
              <a:t>ser</a:t>
            </a:r>
            <a:r>
              <a:rPr lang="en-US" dirty="0" smtClean="0"/>
              <a:t>  </a:t>
            </a:r>
            <a:r>
              <a:rPr lang="en-US" dirty="0"/>
              <a:t>“</a:t>
            </a:r>
            <a:r>
              <a:rPr lang="en-US" dirty="0" err="1"/>
              <a:t>equivocada</a:t>
            </a:r>
            <a:r>
              <a:rPr lang="en-US" dirty="0"/>
              <a:t>”) </a:t>
            </a:r>
          </a:p>
        </p:txBody>
      </p:sp>
    </p:spTree>
    <p:extLst>
      <p:ext uri="{BB962C8B-B14F-4D97-AF65-F5344CB8AC3E}">
        <p14:creationId xmlns:p14="http://schemas.microsoft.com/office/powerpoint/2010/main" val="1981371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Recursos</a:t>
            </a:r>
            <a:endParaRPr lang="en-US" dirty="0"/>
          </a:p>
        </p:txBody>
      </p:sp>
      <p:sp>
        <p:nvSpPr>
          <p:cNvPr id="5" name="Text Placeholder 4"/>
          <p:cNvSpPr>
            <a:spLocks noGrp="1"/>
          </p:cNvSpPr>
          <p:nvPr>
            <p:ph idx="1"/>
          </p:nvPr>
        </p:nvSpPr>
        <p:spPr/>
        <p:txBody>
          <a:bodyPr/>
          <a:lstStyle/>
          <a:p>
            <a:pPr lvl="1"/>
            <a:r>
              <a:rPr lang="en-US" sz="2400" u="sng" dirty="0">
                <a:solidFill>
                  <a:schemeClr val="tx1"/>
                </a:solidFill>
              </a:rPr>
              <a:t>Anti-Bias Education for Young Children and Ourselves </a:t>
            </a:r>
          </a:p>
          <a:p>
            <a:pPr marL="594360" lvl="2"/>
            <a:r>
              <a:rPr lang="en-US" sz="2400" dirty="0"/>
              <a:t>     Louise </a:t>
            </a:r>
            <a:r>
              <a:rPr lang="en-US" sz="2400" dirty="0" err="1"/>
              <a:t>Derman</a:t>
            </a:r>
            <a:r>
              <a:rPr lang="en-US" sz="2400" dirty="0"/>
              <a:t>-Sparks and Julie Olsen Edwards,    	 	 2010</a:t>
            </a:r>
          </a:p>
          <a:p>
            <a:pPr lvl="1"/>
            <a:r>
              <a:rPr lang="en-US" sz="2400" u="sng" dirty="0">
                <a:solidFill>
                  <a:schemeClr val="tx1"/>
                </a:solidFill>
              </a:rPr>
              <a:t>Developmentally Appropriate Practice</a:t>
            </a:r>
          </a:p>
          <a:p>
            <a:pPr marL="594360" lvl="2"/>
            <a:r>
              <a:rPr lang="en-US" sz="2400" dirty="0"/>
              <a:t>    Carol </a:t>
            </a:r>
            <a:r>
              <a:rPr lang="en-US" sz="2400" dirty="0" err="1"/>
              <a:t>Copple</a:t>
            </a:r>
            <a:r>
              <a:rPr lang="en-US" sz="2400" dirty="0"/>
              <a:t> and Sue </a:t>
            </a:r>
            <a:r>
              <a:rPr lang="en-US" sz="2400" dirty="0" err="1"/>
              <a:t>Bredekamp</a:t>
            </a:r>
            <a:r>
              <a:rPr lang="en-US" sz="2400" dirty="0"/>
              <a:t>, editors, third 	edition, 2009</a:t>
            </a:r>
          </a:p>
          <a:p>
            <a:endParaRPr lang="en-US" dirty="0"/>
          </a:p>
        </p:txBody>
      </p:sp>
    </p:spTree>
    <p:extLst>
      <p:ext uri="{BB962C8B-B14F-4D97-AF65-F5344CB8AC3E}">
        <p14:creationId xmlns:p14="http://schemas.microsoft.com/office/powerpoint/2010/main" val="685336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Descanso</a:t>
            </a:r>
          </a:p>
        </p:txBody>
      </p:sp>
    </p:spTree>
    <p:extLst>
      <p:ext uri="{BB962C8B-B14F-4D97-AF65-F5344CB8AC3E}">
        <p14:creationId xmlns:p14="http://schemas.microsoft.com/office/powerpoint/2010/main" val="2691984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MX" dirty="0"/>
              <a:t>Moviéndose del  “por qué” a “cómo”</a:t>
            </a:r>
            <a:endParaRPr lang="en-US" dirty="0"/>
          </a:p>
        </p:txBody>
      </p:sp>
      <p:sp>
        <p:nvSpPr>
          <p:cNvPr id="5" name="Content Placeholder 4"/>
          <p:cNvSpPr>
            <a:spLocks noGrp="1"/>
          </p:cNvSpPr>
          <p:nvPr>
            <p:ph idx="1"/>
          </p:nvPr>
        </p:nvSpPr>
        <p:spPr/>
        <p:txBody>
          <a:bodyPr/>
          <a:lstStyle/>
          <a:p>
            <a:r>
              <a:rPr lang="es-MX" dirty="0"/>
              <a:t>Cómo</a:t>
            </a:r>
            <a:r>
              <a:rPr lang="en-US" dirty="0"/>
              <a:t> </a:t>
            </a:r>
            <a:r>
              <a:rPr lang="en-US" dirty="0" err="1"/>
              <a:t>podemos</a:t>
            </a:r>
            <a:r>
              <a:rPr lang="en-US" dirty="0"/>
              <a:t> </a:t>
            </a:r>
            <a:r>
              <a:rPr lang="en-US" dirty="0" err="1"/>
              <a:t>ser</a:t>
            </a:r>
            <a:r>
              <a:rPr lang="en-US" dirty="0"/>
              <a:t> </a:t>
            </a:r>
            <a:r>
              <a:rPr lang="en-US" dirty="0" err="1"/>
              <a:t>intencionales</a:t>
            </a:r>
            <a:r>
              <a:rPr lang="en-US" dirty="0"/>
              <a:t> y </a:t>
            </a:r>
            <a:r>
              <a:rPr lang="en-US" dirty="0" err="1"/>
              <a:t>ser</a:t>
            </a:r>
            <a:r>
              <a:rPr lang="en-US" dirty="0"/>
              <a:t> </a:t>
            </a:r>
            <a:r>
              <a:rPr lang="en-US" dirty="0" err="1"/>
              <a:t>linguísticamente</a:t>
            </a:r>
            <a:r>
              <a:rPr lang="en-US" dirty="0"/>
              <a:t> </a:t>
            </a:r>
            <a:r>
              <a:rPr lang="en-US" dirty="0" err="1"/>
              <a:t>sensibles</a:t>
            </a:r>
            <a:r>
              <a:rPr lang="en-US" dirty="0"/>
              <a:t> ELDP</a:t>
            </a:r>
          </a:p>
        </p:txBody>
      </p:sp>
    </p:spTree>
    <p:extLst>
      <p:ext uri="{BB962C8B-B14F-4D97-AF65-F5344CB8AC3E}">
        <p14:creationId xmlns:p14="http://schemas.microsoft.com/office/powerpoint/2010/main" val="2554429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Actividad</a:t>
            </a:r>
            <a:endParaRPr lang="en-US" dirty="0"/>
          </a:p>
        </p:txBody>
      </p:sp>
      <p:sp>
        <p:nvSpPr>
          <p:cNvPr id="5" name="Text Placeholder 4"/>
          <p:cNvSpPr>
            <a:spLocks noGrp="1"/>
          </p:cNvSpPr>
          <p:nvPr>
            <p:ph type="body" idx="1"/>
          </p:nvPr>
        </p:nvSpPr>
        <p:spPr/>
        <p:txBody>
          <a:bodyPr/>
          <a:lstStyle/>
          <a:p>
            <a:pPr marL="342900" indent="-342900">
              <a:buFont typeface="Arial" panose="020B0604020202020204" pitchFamily="34" charset="0"/>
              <a:buChar char="•"/>
            </a:pPr>
            <a:r>
              <a:rPr lang="es-MX" dirty="0"/>
              <a:t>En sus grupos crea una lista de cómo pueden ser lingüísticamente sensibles los ELDP con las familias y sus </a:t>
            </a:r>
            <a:r>
              <a:rPr lang="es-MX" dirty="0" smtClean="0"/>
              <a:t>niños</a:t>
            </a:r>
            <a:endParaRPr lang="en-US" dirty="0"/>
          </a:p>
          <a:p>
            <a:pPr marL="342900" lvl="0" indent="-342900">
              <a:buFont typeface="Arial" panose="020B0604020202020204" pitchFamily="34" charset="0"/>
              <a:buChar char="•"/>
            </a:pPr>
            <a:r>
              <a:rPr lang="es-MX" dirty="0"/>
              <a:t>¿Qué más compartieron en su grupos que podríamos añadir en nuestra </a:t>
            </a:r>
            <a:r>
              <a:rPr lang="es-MX" dirty="0" smtClean="0"/>
              <a:t>lista?</a:t>
            </a:r>
          </a:p>
          <a:p>
            <a:pPr marL="342900" lvl="0" indent="-342900">
              <a:buFont typeface="Arial" panose="020B0604020202020204" pitchFamily="34" charset="0"/>
              <a:buChar char="•"/>
            </a:pPr>
            <a:r>
              <a:rPr lang="en-US" dirty="0" err="1" smtClean="0">
                <a:solidFill>
                  <a:schemeClr val="bg1"/>
                </a:solidFill>
              </a:rPr>
              <a:t>Comparta</a:t>
            </a:r>
            <a:r>
              <a:rPr lang="en-US" dirty="0" smtClean="0">
                <a:solidFill>
                  <a:schemeClr val="bg1"/>
                </a:solidFill>
              </a:rPr>
              <a:t>/</a:t>
            </a:r>
            <a:r>
              <a:rPr lang="en-US" dirty="0" err="1" smtClean="0">
                <a:solidFill>
                  <a:schemeClr val="bg1"/>
                </a:solidFill>
              </a:rPr>
              <a:t>Añada</a:t>
            </a:r>
            <a:r>
              <a:rPr lang="en-US" dirty="0" smtClean="0">
                <a:solidFill>
                  <a:schemeClr val="bg1"/>
                </a:solidFill>
              </a:rPr>
              <a:t> </a:t>
            </a:r>
            <a:r>
              <a:rPr lang="en-US" dirty="0">
                <a:solidFill>
                  <a:schemeClr val="bg1"/>
                </a:solidFill>
              </a:rPr>
              <a:t>a </a:t>
            </a:r>
            <a:r>
              <a:rPr lang="en-US" dirty="0" err="1">
                <a:solidFill>
                  <a:schemeClr val="bg1"/>
                </a:solidFill>
              </a:rPr>
              <a:t>su</a:t>
            </a:r>
            <a:r>
              <a:rPr lang="en-US" dirty="0">
                <a:solidFill>
                  <a:schemeClr val="bg1"/>
                </a:solidFill>
              </a:rPr>
              <a:t> </a:t>
            </a:r>
            <a:r>
              <a:rPr lang="en-US" dirty="0" err="1">
                <a:solidFill>
                  <a:schemeClr val="bg1"/>
                </a:solidFill>
              </a:rPr>
              <a:t>lista</a:t>
            </a:r>
            <a:endParaRPr lang="en-US" dirty="0">
              <a:solidFill>
                <a:schemeClr val="bg1"/>
              </a:solidFill>
            </a:endParaRPr>
          </a:p>
        </p:txBody>
      </p:sp>
    </p:spTree>
    <p:extLst>
      <p:ext uri="{BB962C8B-B14F-4D97-AF65-F5344CB8AC3E}">
        <p14:creationId xmlns:p14="http://schemas.microsoft.com/office/powerpoint/2010/main" val="3609403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Excursion al </a:t>
            </a:r>
            <a:r>
              <a:rPr lang="en-US" dirty="0" err="1"/>
              <a:t>Salón</a:t>
            </a:r>
            <a:r>
              <a:rPr lang="en-US" dirty="0"/>
              <a:t> con </a:t>
            </a:r>
            <a:r>
              <a:rPr lang="en-US" dirty="0" err="1"/>
              <a:t>ojos</a:t>
            </a:r>
            <a:r>
              <a:rPr lang="en-US" dirty="0"/>
              <a:t> frescos</a:t>
            </a:r>
          </a:p>
        </p:txBody>
      </p:sp>
      <p:sp>
        <p:nvSpPr>
          <p:cNvPr id="5" name="Content Placeholder 4"/>
          <p:cNvSpPr>
            <a:spLocks noGrp="1"/>
          </p:cNvSpPr>
          <p:nvPr>
            <p:ph idx="1"/>
          </p:nvPr>
        </p:nvSpPr>
        <p:spPr/>
        <p:txBody>
          <a:bodyPr/>
          <a:lstStyle/>
          <a:p>
            <a:pPr marL="457200" indent="-457200">
              <a:spcAft>
                <a:spcPts val="600"/>
              </a:spcAft>
              <a:buFont typeface="Arial" panose="020B0604020202020204" pitchFamily="34" charset="0"/>
              <a:buChar char="•"/>
            </a:pPr>
            <a:r>
              <a:rPr lang="en-US" dirty="0"/>
              <a:t>Tome 5 </a:t>
            </a:r>
            <a:r>
              <a:rPr lang="en-US" dirty="0" err="1"/>
              <a:t>minutos</a:t>
            </a:r>
            <a:r>
              <a:rPr lang="en-US" dirty="0"/>
              <a:t> </a:t>
            </a:r>
            <a:r>
              <a:rPr lang="en-US" dirty="0" err="1"/>
              <a:t>en</a:t>
            </a:r>
            <a:r>
              <a:rPr lang="en-US" dirty="0"/>
              <a:t> </a:t>
            </a:r>
            <a:r>
              <a:rPr lang="en-US" dirty="0" err="1"/>
              <a:t>silencio</a:t>
            </a:r>
            <a:r>
              <a:rPr lang="en-US" dirty="0"/>
              <a:t> para </a:t>
            </a:r>
            <a:r>
              <a:rPr lang="en-US" dirty="0" err="1"/>
              <a:t>pensar</a:t>
            </a:r>
            <a:r>
              <a:rPr lang="en-US" dirty="0"/>
              <a:t> </a:t>
            </a:r>
            <a:r>
              <a:rPr lang="en-US" dirty="0" err="1"/>
              <a:t>en</a:t>
            </a:r>
            <a:r>
              <a:rPr lang="en-US" dirty="0"/>
              <a:t> </a:t>
            </a:r>
            <a:r>
              <a:rPr lang="en-US" dirty="0" err="1"/>
              <a:t>su</a:t>
            </a:r>
            <a:r>
              <a:rPr lang="en-US" dirty="0"/>
              <a:t> </a:t>
            </a:r>
            <a:r>
              <a:rPr lang="en-US" dirty="0" err="1"/>
              <a:t>programa</a:t>
            </a:r>
            <a:r>
              <a:rPr lang="en-US" dirty="0"/>
              <a:t>.  </a:t>
            </a:r>
          </a:p>
          <a:p>
            <a:pPr marL="457200" indent="-457200">
              <a:spcAft>
                <a:spcPts val="600"/>
              </a:spcAft>
              <a:buFont typeface="Arial" panose="020B0604020202020204" pitchFamily="34" charset="0"/>
              <a:buChar char="•"/>
            </a:pPr>
            <a:r>
              <a:rPr lang="en-US" dirty="0"/>
              <a:t>Observe/</a:t>
            </a:r>
            <a:r>
              <a:rPr lang="en-US" dirty="0" err="1"/>
              <a:t>documente</a:t>
            </a:r>
            <a:r>
              <a:rPr lang="en-US" dirty="0"/>
              <a:t> </a:t>
            </a:r>
            <a:r>
              <a:rPr lang="en-US" dirty="0" err="1"/>
              <a:t>como</a:t>
            </a:r>
            <a:r>
              <a:rPr lang="en-US" dirty="0"/>
              <a:t> </a:t>
            </a:r>
            <a:r>
              <a:rPr lang="en-US" dirty="0" err="1"/>
              <a:t>los</a:t>
            </a:r>
            <a:r>
              <a:rPr lang="en-US" dirty="0"/>
              <a:t> maestros, </a:t>
            </a:r>
            <a:r>
              <a:rPr lang="en-US" dirty="0" err="1"/>
              <a:t>niños</a:t>
            </a:r>
            <a:r>
              <a:rPr lang="en-US" dirty="0"/>
              <a:t> y las </a:t>
            </a:r>
            <a:r>
              <a:rPr lang="en-US" dirty="0" err="1"/>
              <a:t>familias</a:t>
            </a:r>
            <a:r>
              <a:rPr lang="en-US" dirty="0"/>
              <a:t> se </a:t>
            </a:r>
            <a:r>
              <a:rPr lang="en-US" dirty="0" err="1"/>
              <a:t>ven</a:t>
            </a:r>
            <a:r>
              <a:rPr lang="en-US" dirty="0"/>
              <a:t> </a:t>
            </a:r>
            <a:r>
              <a:rPr lang="en-US" dirty="0" err="1"/>
              <a:t>reflejadas</a:t>
            </a:r>
            <a:r>
              <a:rPr lang="en-US" dirty="0"/>
              <a:t>.  </a:t>
            </a:r>
          </a:p>
          <a:p>
            <a:pPr marL="457200" indent="-457200">
              <a:spcAft>
                <a:spcPts val="600"/>
              </a:spcAft>
              <a:buFont typeface="Arial" panose="020B0604020202020204" pitchFamily="34" charset="0"/>
              <a:buChar char="•"/>
            </a:pPr>
            <a:r>
              <a:rPr lang="en-US" dirty="0"/>
              <a:t>¿Que </a:t>
            </a:r>
            <a:r>
              <a:rPr lang="en-US" dirty="0" err="1"/>
              <a:t>es</a:t>
            </a:r>
            <a:r>
              <a:rPr lang="en-US" dirty="0"/>
              <a:t> lo invisible/de </a:t>
            </a:r>
            <a:r>
              <a:rPr lang="en-US" dirty="0" err="1"/>
              <a:t>alguna</a:t>
            </a:r>
            <a:r>
              <a:rPr lang="en-US" dirty="0"/>
              <a:t> </a:t>
            </a:r>
            <a:r>
              <a:rPr lang="en-US" dirty="0" err="1"/>
              <a:t>manera</a:t>
            </a:r>
            <a:r>
              <a:rPr lang="en-US" dirty="0"/>
              <a:t> se </a:t>
            </a:r>
            <a:r>
              <a:rPr lang="en-US" dirty="0" err="1"/>
              <a:t>ignora</a:t>
            </a:r>
            <a:r>
              <a:rPr lang="en-US" dirty="0"/>
              <a:t> el valor de las </a:t>
            </a:r>
            <a:r>
              <a:rPr lang="en-US" dirty="0" err="1"/>
              <a:t>culturas</a:t>
            </a:r>
            <a:r>
              <a:rPr lang="en-US" dirty="0"/>
              <a:t>?</a:t>
            </a:r>
          </a:p>
          <a:p>
            <a:endParaRPr lang="en-US" dirty="0"/>
          </a:p>
        </p:txBody>
      </p:sp>
    </p:spTree>
    <p:extLst>
      <p:ext uri="{BB962C8B-B14F-4D97-AF65-F5344CB8AC3E}">
        <p14:creationId xmlns:p14="http://schemas.microsoft.com/office/powerpoint/2010/main" val="3777757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Sistema de </a:t>
            </a:r>
            <a:r>
              <a:rPr lang="en-US" dirty="0" err="1"/>
              <a:t>Clasificación</a:t>
            </a:r>
            <a:r>
              <a:rPr lang="en-US" dirty="0"/>
              <a:t> y </a:t>
            </a:r>
            <a:r>
              <a:rPr lang="en-US" dirty="0" err="1"/>
              <a:t>Mejora</a:t>
            </a:r>
            <a:r>
              <a:rPr lang="en-US" dirty="0"/>
              <a:t> de la </a:t>
            </a:r>
            <a:r>
              <a:rPr lang="en-US" dirty="0" err="1"/>
              <a:t>Calidad</a:t>
            </a:r>
            <a:endParaRPr lang="en-US" dirty="0"/>
          </a:p>
        </p:txBody>
      </p:sp>
      <p:sp>
        <p:nvSpPr>
          <p:cNvPr id="3" name="Content Placeholder 2"/>
          <p:cNvSpPr>
            <a:spLocks noGrp="1"/>
          </p:cNvSpPr>
          <p:nvPr>
            <p:ph idx="1"/>
          </p:nvPr>
        </p:nvSpPr>
        <p:spPr>
          <a:xfrm>
            <a:off x="838200" y="1825625"/>
            <a:ext cx="10829544" cy="4203996"/>
          </a:xfrm>
        </p:spPr>
        <p:txBody>
          <a:bodyPr/>
          <a:lstStyle/>
          <a:p>
            <a:r>
              <a:rPr lang="en-US" sz="2400" dirty="0" err="1" smtClean="0"/>
              <a:t>En</a:t>
            </a:r>
            <a:r>
              <a:rPr lang="en-US" sz="2400" dirty="0" smtClean="0"/>
              <a:t> </a:t>
            </a:r>
            <a:r>
              <a:rPr lang="en-US" sz="2400" dirty="0" err="1"/>
              <a:t>algunos</a:t>
            </a:r>
            <a:r>
              <a:rPr lang="en-US" sz="2400" dirty="0"/>
              <a:t> </a:t>
            </a:r>
            <a:r>
              <a:rPr lang="en-US" sz="2400" dirty="0" err="1"/>
              <a:t>Dominios</a:t>
            </a:r>
            <a:r>
              <a:rPr lang="en-US" sz="2400" dirty="0"/>
              <a:t> de </a:t>
            </a:r>
            <a:r>
              <a:rPr lang="en-US" sz="2400" dirty="0" err="1"/>
              <a:t>Desarrollo</a:t>
            </a:r>
            <a:r>
              <a:rPr lang="en-US" sz="2400" dirty="0"/>
              <a:t> y </a:t>
            </a:r>
            <a:r>
              <a:rPr lang="en-US" sz="2400" dirty="0" err="1"/>
              <a:t>Aprendizaje</a:t>
            </a:r>
            <a:r>
              <a:rPr lang="en-US" sz="2400" dirty="0"/>
              <a:t> </a:t>
            </a:r>
            <a:r>
              <a:rPr lang="en-US" sz="2400" dirty="0" err="1"/>
              <a:t>muchos</a:t>
            </a:r>
            <a:r>
              <a:rPr lang="en-US" sz="2400" dirty="0"/>
              <a:t> de </a:t>
            </a:r>
            <a:r>
              <a:rPr lang="en-US" sz="2400" dirty="0" err="1"/>
              <a:t>estos</a:t>
            </a:r>
            <a:r>
              <a:rPr lang="en-US" sz="2400" dirty="0"/>
              <a:t> </a:t>
            </a:r>
            <a:r>
              <a:rPr lang="en-US" sz="2400" dirty="0" err="1"/>
              <a:t>Estandares</a:t>
            </a:r>
            <a:r>
              <a:rPr lang="en-US" sz="2400" dirty="0"/>
              <a:t> </a:t>
            </a:r>
            <a:r>
              <a:rPr lang="en-US" sz="2400" dirty="0" err="1"/>
              <a:t>estan</a:t>
            </a:r>
            <a:r>
              <a:rPr lang="en-US" sz="2400" dirty="0"/>
              <a:t> </a:t>
            </a:r>
            <a:r>
              <a:rPr lang="en-US" sz="2400" dirty="0" err="1"/>
              <a:t>enfocados</a:t>
            </a:r>
            <a:r>
              <a:rPr lang="en-US" sz="2400" dirty="0"/>
              <a:t> </a:t>
            </a:r>
            <a:r>
              <a:rPr lang="en-US" sz="2400" dirty="0" err="1"/>
              <a:t>en</a:t>
            </a:r>
            <a:r>
              <a:rPr lang="en-US" sz="2400" dirty="0"/>
              <a:t> la </a:t>
            </a:r>
            <a:r>
              <a:rPr lang="en-US" sz="2400" dirty="0" err="1"/>
              <a:t>Inclusíon</a:t>
            </a:r>
            <a:r>
              <a:rPr lang="en-US" sz="2400" dirty="0"/>
              <a:t> y </a:t>
            </a:r>
            <a:r>
              <a:rPr lang="en-US" sz="2400" dirty="0" err="1"/>
              <a:t>Cultura</a:t>
            </a:r>
            <a:r>
              <a:rPr lang="en-US" sz="2400" dirty="0"/>
              <a:t>.</a:t>
            </a:r>
          </a:p>
          <a:p>
            <a:r>
              <a:rPr lang="en-US" sz="2400" dirty="0" err="1"/>
              <a:t>Algunos</a:t>
            </a:r>
            <a:r>
              <a:rPr lang="en-US" sz="2400" dirty="0"/>
              <a:t> </a:t>
            </a:r>
            <a:r>
              <a:rPr lang="en-US" sz="2400" dirty="0" err="1"/>
              <a:t>exemplos</a:t>
            </a:r>
            <a:r>
              <a:rPr lang="en-US" sz="2400" dirty="0"/>
              <a:t>:</a:t>
            </a:r>
          </a:p>
          <a:p>
            <a:pPr lvl="1">
              <a:spcAft>
                <a:spcPts val="600"/>
              </a:spcAft>
            </a:pPr>
            <a:r>
              <a:rPr lang="en-US" sz="2400" dirty="0"/>
              <a:t>“</a:t>
            </a:r>
            <a:r>
              <a:rPr lang="en-US" sz="2400" dirty="0" err="1"/>
              <a:t>Repisas</a:t>
            </a:r>
            <a:r>
              <a:rPr lang="en-US" sz="2400" dirty="0"/>
              <a:t> y </a:t>
            </a:r>
            <a:r>
              <a:rPr lang="en-US" sz="2400" dirty="0" err="1"/>
              <a:t>contenedores</a:t>
            </a:r>
            <a:r>
              <a:rPr lang="en-US" sz="2400" dirty="0"/>
              <a:t> con </a:t>
            </a:r>
            <a:r>
              <a:rPr lang="en-US" sz="2400" dirty="0" err="1"/>
              <a:t>jugetes</a:t>
            </a:r>
            <a:r>
              <a:rPr lang="en-US" sz="2400" dirty="0"/>
              <a:t>, </a:t>
            </a:r>
            <a:r>
              <a:rPr lang="en-US" sz="2400" dirty="0" err="1"/>
              <a:t>libros</a:t>
            </a:r>
            <a:r>
              <a:rPr lang="en-US" sz="2400" dirty="0"/>
              <a:t>, etc., con </a:t>
            </a:r>
            <a:r>
              <a:rPr lang="en-US" sz="2400" dirty="0" err="1"/>
              <a:t>los</a:t>
            </a:r>
            <a:r>
              <a:rPr lang="en-US" sz="2400" dirty="0"/>
              <a:t> </a:t>
            </a:r>
            <a:r>
              <a:rPr lang="en-US" sz="2400" dirty="0" err="1"/>
              <a:t>nombres</a:t>
            </a:r>
            <a:r>
              <a:rPr lang="en-US" sz="2400" dirty="0"/>
              <a:t> </a:t>
            </a:r>
            <a:r>
              <a:rPr lang="en-US" sz="2400" dirty="0" err="1"/>
              <a:t>escritos</a:t>
            </a:r>
            <a:r>
              <a:rPr lang="en-US" sz="2400" dirty="0"/>
              <a:t> </a:t>
            </a:r>
            <a:r>
              <a:rPr lang="en-US" sz="2400" dirty="0" err="1"/>
              <a:t>en</a:t>
            </a:r>
            <a:r>
              <a:rPr lang="en-US" sz="2400" dirty="0"/>
              <a:t> el </a:t>
            </a:r>
            <a:r>
              <a:rPr lang="en-US" sz="2400" dirty="0" err="1"/>
              <a:t>lenguage</a:t>
            </a:r>
            <a:r>
              <a:rPr lang="en-US" sz="2400" dirty="0"/>
              <a:t> de </a:t>
            </a:r>
            <a:r>
              <a:rPr lang="en-US" sz="2400" dirty="0" err="1"/>
              <a:t>todos</a:t>
            </a:r>
            <a:r>
              <a:rPr lang="en-US" sz="2400" dirty="0"/>
              <a:t> </a:t>
            </a:r>
            <a:r>
              <a:rPr lang="en-US" sz="2400" dirty="0" err="1"/>
              <a:t>los</a:t>
            </a:r>
            <a:r>
              <a:rPr lang="en-US" sz="2400" dirty="0"/>
              <a:t> </a:t>
            </a:r>
            <a:r>
              <a:rPr lang="en-US" sz="2400" dirty="0" err="1"/>
              <a:t>niños</a:t>
            </a:r>
            <a:r>
              <a:rPr lang="en-US" sz="2400" dirty="0"/>
              <a:t> </a:t>
            </a:r>
            <a:r>
              <a:rPr lang="en-US" sz="2400" dirty="0" err="1"/>
              <a:t>en</a:t>
            </a:r>
            <a:r>
              <a:rPr lang="en-US" sz="2400" dirty="0"/>
              <a:t> el </a:t>
            </a:r>
            <a:r>
              <a:rPr lang="en-US" sz="2400" dirty="0" err="1"/>
              <a:t>programa</a:t>
            </a:r>
            <a:endParaRPr lang="en-US" sz="2400" dirty="0"/>
          </a:p>
          <a:p>
            <a:pPr lvl="1">
              <a:spcAft>
                <a:spcPts val="600"/>
              </a:spcAft>
            </a:pPr>
            <a:r>
              <a:rPr lang="en-US" sz="2400" dirty="0"/>
              <a:t>“</a:t>
            </a:r>
            <a:r>
              <a:rPr lang="en-US" sz="2400" dirty="0" err="1"/>
              <a:t>Representa</a:t>
            </a:r>
            <a:r>
              <a:rPr lang="en-US" sz="2400" dirty="0"/>
              <a:t> la </a:t>
            </a:r>
            <a:r>
              <a:rPr lang="en-US" sz="2400" dirty="0" err="1"/>
              <a:t>Cultura</a:t>
            </a:r>
            <a:r>
              <a:rPr lang="en-US" sz="2400" dirty="0"/>
              <a:t> de la </a:t>
            </a:r>
            <a:r>
              <a:rPr lang="en-US" sz="2400" dirty="0" err="1"/>
              <a:t>Comunidad</a:t>
            </a:r>
            <a:r>
              <a:rPr lang="en-US" sz="2400" dirty="0"/>
              <a:t>”</a:t>
            </a:r>
          </a:p>
          <a:p>
            <a:pPr lvl="1">
              <a:spcAft>
                <a:spcPts val="600"/>
              </a:spcAft>
            </a:pPr>
            <a:r>
              <a:rPr lang="en-US" sz="2400" dirty="0"/>
              <a:t>“</a:t>
            </a:r>
            <a:r>
              <a:rPr lang="en-US" sz="2400" dirty="0" err="1"/>
              <a:t>Incluye</a:t>
            </a:r>
            <a:r>
              <a:rPr lang="en-US" sz="2400" dirty="0"/>
              <a:t> </a:t>
            </a:r>
            <a:r>
              <a:rPr lang="en-US" sz="2400" dirty="0" err="1"/>
              <a:t>algun</a:t>
            </a:r>
            <a:r>
              <a:rPr lang="en-US" sz="2400" dirty="0"/>
              <a:t> material </a:t>
            </a:r>
            <a:r>
              <a:rPr lang="en-US" sz="2400" dirty="0" err="1"/>
              <a:t>escrito</a:t>
            </a:r>
            <a:r>
              <a:rPr lang="en-US" sz="2400" dirty="0"/>
              <a:t> </a:t>
            </a:r>
            <a:r>
              <a:rPr lang="en-US" sz="2400" dirty="0" err="1"/>
              <a:t>en</a:t>
            </a:r>
            <a:r>
              <a:rPr lang="en-US" sz="2400" dirty="0"/>
              <a:t> el </a:t>
            </a:r>
            <a:r>
              <a:rPr lang="en-US" sz="2400" dirty="0" err="1"/>
              <a:t>idioma</a:t>
            </a:r>
            <a:r>
              <a:rPr lang="en-US" sz="2400" dirty="0"/>
              <a:t> </a:t>
            </a:r>
            <a:r>
              <a:rPr lang="en-US" sz="2400" dirty="0" err="1"/>
              <a:t>hablado</a:t>
            </a:r>
            <a:r>
              <a:rPr lang="en-US" sz="2400" dirty="0"/>
              <a:t> </a:t>
            </a:r>
            <a:r>
              <a:rPr lang="en-US" sz="2400" dirty="0" err="1"/>
              <a:t>en</a:t>
            </a:r>
            <a:r>
              <a:rPr lang="en-US" sz="2400" dirty="0"/>
              <a:t> casa de </a:t>
            </a:r>
            <a:r>
              <a:rPr lang="en-US" sz="2400" dirty="0" err="1"/>
              <a:t>los</a:t>
            </a:r>
            <a:r>
              <a:rPr lang="en-US" sz="2400" dirty="0"/>
              <a:t> </a:t>
            </a:r>
            <a:r>
              <a:rPr lang="en-US" sz="2400" dirty="0" err="1"/>
              <a:t>niños</a:t>
            </a:r>
            <a:r>
              <a:rPr lang="en-US" sz="2400" dirty="0"/>
              <a:t>”</a:t>
            </a:r>
          </a:p>
        </p:txBody>
      </p:sp>
    </p:spTree>
    <p:extLst>
      <p:ext uri="{BB962C8B-B14F-4D97-AF65-F5344CB8AC3E}">
        <p14:creationId xmlns:p14="http://schemas.microsoft.com/office/powerpoint/2010/main" val="3178904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Continuando</a:t>
            </a:r>
            <a:r>
              <a:rPr lang="en-US" dirty="0"/>
              <a:t> </a:t>
            </a:r>
          </a:p>
        </p:txBody>
      </p:sp>
      <p:sp>
        <p:nvSpPr>
          <p:cNvPr id="3" name="Content Placeholder 2"/>
          <p:cNvSpPr>
            <a:spLocks noGrp="1"/>
          </p:cNvSpPr>
          <p:nvPr>
            <p:ph idx="1"/>
          </p:nvPr>
        </p:nvSpPr>
        <p:spPr>
          <a:xfrm>
            <a:off x="838200" y="1825625"/>
            <a:ext cx="11086322" cy="4203996"/>
          </a:xfrm>
        </p:spPr>
        <p:txBody>
          <a:bodyPr/>
          <a:lstStyle/>
          <a:p>
            <a:pPr lvl="1">
              <a:spcAft>
                <a:spcPts val="600"/>
              </a:spcAft>
            </a:pPr>
            <a:r>
              <a:rPr lang="en-US" dirty="0"/>
              <a:t>“</a:t>
            </a:r>
            <a:r>
              <a:rPr lang="en-US" dirty="0" err="1"/>
              <a:t>Actividades</a:t>
            </a:r>
            <a:r>
              <a:rPr lang="en-US" dirty="0"/>
              <a:t> </a:t>
            </a:r>
            <a:r>
              <a:rPr lang="en-US" dirty="0" err="1"/>
              <a:t>designadas</a:t>
            </a:r>
            <a:r>
              <a:rPr lang="en-US" dirty="0"/>
              <a:t> a </a:t>
            </a:r>
            <a:r>
              <a:rPr lang="en-US" dirty="0" err="1"/>
              <a:t>promover</a:t>
            </a:r>
            <a:r>
              <a:rPr lang="en-US" dirty="0"/>
              <a:t> el </a:t>
            </a:r>
            <a:r>
              <a:rPr lang="en-US" dirty="0" err="1"/>
              <a:t>entendiminento</a:t>
            </a:r>
            <a:r>
              <a:rPr lang="en-US" dirty="0"/>
              <a:t> de las </a:t>
            </a:r>
            <a:r>
              <a:rPr lang="en-US" dirty="0" err="1"/>
              <a:t>culturas</a:t>
            </a:r>
            <a:r>
              <a:rPr lang="en-US" dirty="0"/>
              <a:t> que </a:t>
            </a:r>
            <a:r>
              <a:rPr lang="en-US" dirty="0" err="1"/>
              <a:t>representan</a:t>
            </a:r>
            <a:r>
              <a:rPr lang="en-US" dirty="0"/>
              <a:t> el </a:t>
            </a:r>
            <a:r>
              <a:rPr lang="en-US" dirty="0" err="1"/>
              <a:t>programa</a:t>
            </a:r>
            <a:r>
              <a:rPr lang="en-US" dirty="0"/>
              <a:t>”</a:t>
            </a:r>
          </a:p>
          <a:p>
            <a:pPr lvl="1">
              <a:spcAft>
                <a:spcPts val="600"/>
              </a:spcAft>
            </a:pPr>
            <a:r>
              <a:rPr lang="en-US" dirty="0"/>
              <a:t>“</a:t>
            </a:r>
            <a:r>
              <a:rPr lang="en-US" dirty="0" err="1"/>
              <a:t>Actividades</a:t>
            </a:r>
            <a:r>
              <a:rPr lang="en-US" dirty="0"/>
              <a:t> </a:t>
            </a:r>
            <a:r>
              <a:rPr lang="en-US" dirty="0" err="1"/>
              <a:t>designadas</a:t>
            </a:r>
            <a:r>
              <a:rPr lang="en-US" dirty="0"/>
              <a:t> a </a:t>
            </a:r>
            <a:r>
              <a:rPr lang="en-US" dirty="0" err="1"/>
              <a:t>promover</a:t>
            </a:r>
            <a:r>
              <a:rPr lang="en-US" dirty="0"/>
              <a:t> el </a:t>
            </a:r>
            <a:r>
              <a:rPr lang="en-US" dirty="0" err="1"/>
              <a:t>entendimiento</a:t>
            </a:r>
            <a:r>
              <a:rPr lang="en-US" dirty="0"/>
              <a:t>  de las </a:t>
            </a:r>
            <a:r>
              <a:rPr lang="en-US" dirty="0" err="1"/>
              <a:t>culturas</a:t>
            </a:r>
            <a:r>
              <a:rPr lang="en-US" dirty="0"/>
              <a:t> mas </a:t>
            </a:r>
            <a:r>
              <a:rPr lang="en-US" dirty="0" err="1"/>
              <a:t>allá</a:t>
            </a:r>
            <a:r>
              <a:rPr lang="en-US" dirty="0"/>
              <a:t> de lo que </a:t>
            </a:r>
            <a:r>
              <a:rPr lang="en-US" dirty="0" err="1"/>
              <a:t>representa</a:t>
            </a:r>
            <a:r>
              <a:rPr lang="en-US" dirty="0"/>
              <a:t> el </a:t>
            </a:r>
            <a:r>
              <a:rPr lang="en-US" dirty="0" err="1"/>
              <a:t>programa</a:t>
            </a:r>
            <a:r>
              <a:rPr lang="en-US" dirty="0"/>
              <a:t>”</a:t>
            </a:r>
          </a:p>
          <a:p>
            <a:pPr lvl="1">
              <a:spcAft>
                <a:spcPts val="600"/>
              </a:spcAft>
            </a:pPr>
            <a:r>
              <a:rPr lang="en-US" dirty="0"/>
              <a:t>“</a:t>
            </a:r>
            <a:r>
              <a:rPr lang="en-US" dirty="0" err="1"/>
              <a:t>Interaciones</a:t>
            </a:r>
            <a:r>
              <a:rPr lang="en-US" dirty="0"/>
              <a:t> con personas que son </a:t>
            </a:r>
            <a:r>
              <a:rPr lang="en-US" dirty="0" err="1"/>
              <a:t>culturalmente</a:t>
            </a:r>
            <a:r>
              <a:rPr lang="en-US" dirty="0"/>
              <a:t> y </a:t>
            </a:r>
            <a:r>
              <a:rPr lang="en-US" dirty="0" err="1"/>
              <a:t>lisguísticamente</a:t>
            </a:r>
            <a:r>
              <a:rPr lang="en-US" dirty="0"/>
              <a:t> </a:t>
            </a:r>
            <a:r>
              <a:rPr lang="en-US" dirty="0" err="1"/>
              <a:t>diversas</a:t>
            </a:r>
            <a:r>
              <a:rPr lang="en-US" dirty="0"/>
              <a:t>”</a:t>
            </a:r>
          </a:p>
          <a:p>
            <a:pPr lvl="1">
              <a:spcAft>
                <a:spcPts val="600"/>
              </a:spcAft>
            </a:pPr>
            <a:r>
              <a:rPr lang="en-US" dirty="0"/>
              <a:t>“</a:t>
            </a:r>
            <a:r>
              <a:rPr lang="en-US" dirty="0" err="1"/>
              <a:t>Algunas</a:t>
            </a:r>
            <a:r>
              <a:rPr lang="en-US" dirty="0"/>
              <a:t> </a:t>
            </a:r>
            <a:r>
              <a:rPr lang="en-US" dirty="0" err="1"/>
              <a:t>actividades</a:t>
            </a:r>
            <a:r>
              <a:rPr lang="en-US" dirty="0"/>
              <a:t> </a:t>
            </a:r>
            <a:r>
              <a:rPr lang="en-US" dirty="0" err="1"/>
              <a:t>en</a:t>
            </a:r>
            <a:r>
              <a:rPr lang="en-US" dirty="0"/>
              <a:t> el </a:t>
            </a:r>
            <a:r>
              <a:rPr lang="en-US" dirty="0" err="1"/>
              <a:t>idioma</a:t>
            </a:r>
            <a:r>
              <a:rPr lang="en-US" dirty="0"/>
              <a:t> </a:t>
            </a:r>
            <a:r>
              <a:rPr lang="en-US" dirty="0" err="1"/>
              <a:t>hablado</a:t>
            </a:r>
            <a:r>
              <a:rPr lang="en-US" dirty="0"/>
              <a:t> </a:t>
            </a:r>
            <a:r>
              <a:rPr lang="en-US" dirty="0" err="1"/>
              <a:t>en</a:t>
            </a:r>
            <a:r>
              <a:rPr lang="en-US" dirty="0"/>
              <a:t> casa </a:t>
            </a:r>
            <a:r>
              <a:rPr lang="en-US" dirty="0" err="1"/>
              <a:t>como</a:t>
            </a:r>
            <a:r>
              <a:rPr lang="en-US" dirty="0"/>
              <a:t> lo son </a:t>
            </a:r>
            <a:r>
              <a:rPr lang="en-US" dirty="0" err="1"/>
              <a:t>los</a:t>
            </a:r>
            <a:r>
              <a:rPr lang="en-US" dirty="0"/>
              <a:t> </a:t>
            </a:r>
            <a:r>
              <a:rPr lang="en-US" dirty="0" err="1"/>
              <a:t>cuentos</a:t>
            </a:r>
            <a:r>
              <a:rPr lang="en-US" dirty="0"/>
              <a:t> o las </a:t>
            </a:r>
            <a:r>
              <a:rPr lang="en-US" dirty="0" err="1"/>
              <a:t>canciones</a:t>
            </a:r>
            <a:r>
              <a:rPr lang="en-US" dirty="0"/>
              <a:t>”</a:t>
            </a:r>
          </a:p>
        </p:txBody>
      </p:sp>
    </p:spTree>
    <p:extLst>
      <p:ext uri="{BB962C8B-B14F-4D97-AF65-F5344CB8AC3E}">
        <p14:creationId xmlns:p14="http://schemas.microsoft.com/office/powerpoint/2010/main" val="1149201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r>
              <a:rPr lang="en-US" dirty="0" err="1"/>
              <a:t>Por</a:t>
            </a:r>
            <a:r>
              <a:rPr lang="en-US" dirty="0"/>
              <a:t> que el QRIS </a:t>
            </a:r>
            <a:r>
              <a:rPr lang="en-US" dirty="0" err="1"/>
              <a:t>incluye</a:t>
            </a:r>
            <a:r>
              <a:rPr lang="en-US" dirty="0"/>
              <a:t> </a:t>
            </a:r>
            <a:r>
              <a:rPr lang="en-US" dirty="0" err="1"/>
              <a:t>este</a:t>
            </a:r>
            <a:r>
              <a:rPr lang="en-US" dirty="0"/>
              <a:t> </a:t>
            </a:r>
            <a:r>
              <a:rPr lang="en-US" dirty="0" err="1"/>
              <a:t>Criterio</a:t>
            </a:r>
            <a:r>
              <a:rPr lang="en-US" dirty="0"/>
              <a:t>?</a:t>
            </a:r>
          </a:p>
        </p:txBody>
      </p:sp>
      <p:sp>
        <p:nvSpPr>
          <p:cNvPr id="3" name="Content Placeholder 2"/>
          <p:cNvSpPr>
            <a:spLocks noGrp="1"/>
          </p:cNvSpPr>
          <p:nvPr>
            <p:ph idx="1"/>
          </p:nvPr>
        </p:nvSpPr>
        <p:spPr/>
        <p:txBody>
          <a:bodyPr/>
          <a:lstStyle/>
          <a:p>
            <a:pPr>
              <a:spcAft>
                <a:spcPts val="1200"/>
              </a:spcAft>
            </a:pPr>
            <a:r>
              <a:rPr lang="en-US" dirty="0" err="1"/>
              <a:t>Algunos</a:t>
            </a:r>
            <a:r>
              <a:rPr lang="en-US" dirty="0"/>
              <a:t> </a:t>
            </a:r>
            <a:r>
              <a:rPr lang="en-US" dirty="0" err="1"/>
              <a:t>niños</a:t>
            </a:r>
            <a:r>
              <a:rPr lang="en-US" dirty="0"/>
              <a:t> se </a:t>
            </a:r>
            <a:r>
              <a:rPr lang="en-US" dirty="0" err="1"/>
              <a:t>sienten</a:t>
            </a:r>
            <a:r>
              <a:rPr lang="en-US" dirty="0"/>
              <a:t> </a:t>
            </a:r>
            <a:r>
              <a:rPr lang="en-US" dirty="0" err="1"/>
              <a:t>orgullosos</a:t>
            </a:r>
            <a:r>
              <a:rPr lang="en-US" dirty="0"/>
              <a:t> de la </a:t>
            </a:r>
            <a:r>
              <a:rPr lang="en-US" dirty="0" err="1"/>
              <a:t>Cultura</a:t>
            </a:r>
            <a:r>
              <a:rPr lang="en-US" dirty="0"/>
              <a:t> </a:t>
            </a:r>
            <a:r>
              <a:rPr lang="en-US" dirty="0" err="1"/>
              <a:t>en</a:t>
            </a:r>
            <a:r>
              <a:rPr lang="en-US" dirty="0"/>
              <a:t> </a:t>
            </a:r>
            <a:r>
              <a:rPr lang="en-US" dirty="0" err="1"/>
              <a:t>sus</a:t>
            </a:r>
            <a:r>
              <a:rPr lang="en-US" dirty="0"/>
              <a:t> </a:t>
            </a:r>
            <a:r>
              <a:rPr lang="en-US" dirty="0" err="1"/>
              <a:t>familias</a:t>
            </a:r>
            <a:r>
              <a:rPr lang="en-US" dirty="0"/>
              <a:t>.</a:t>
            </a:r>
          </a:p>
          <a:p>
            <a:pPr>
              <a:spcAft>
                <a:spcPts val="1200"/>
              </a:spcAft>
            </a:pPr>
            <a:r>
              <a:rPr lang="en-US" dirty="0"/>
              <a:t>Los </a:t>
            </a:r>
            <a:r>
              <a:rPr lang="en-US" dirty="0" err="1"/>
              <a:t>niños</a:t>
            </a:r>
            <a:r>
              <a:rPr lang="en-US" dirty="0"/>
              <a:t> y </a:t>
            </a:r>
            <a:r>
              <a:rPr lang="en-US" dirty="0" err="1"/>
              <a:t>sus</a:t>
            </a:r>
            <a:r>
              <a:rPr lang="en-US" dirty="0"/>
              <a:t> </a:t>
            </a:r>
            <a:r>
              <a:rPr lang="en-US" dirty="0" err="1"/>
              <a:t>familias</a:t>
            </a:r>
            <a:r>
              <a:rPr lang="en-US" dirty="0"/>
              <a:t> se </a:t>
            </a:r>
            <a:r>
              <a:rPr lang="en-US" dirty="0" err="1"/>
              <a:t>sienten</a:t>
            </a:r>
            <a:r>
              <a:rPr lang="en-US" dirty="0"/>
              <a:t> mas </a:t>
            </a:r>
            <a:r>
              <a:rPr lang="en-US" dirty="0" err="1"/>
              <a:t>comodos</a:t>
            </a:r>
            <a:r>
              <a:rPr lang="en-US" dirty="0"/>
              <a:t> y </a:t>
            </a:r>
            <a:r>
              <a:rPr lang="en-US" dirty="0" err="1"/>
              <a:t>valorados</a:t>
            </a:r>
            <a:r>
              <a:rPr lang="en-US" dirty="0"/>
              <a:t> </a:t>
            </a:r>
            <a:r>
              <a:rPr lang="en-US" dirty="0" err="1"/>
              <a:t>en</a:t>
            </a:r>
            <a:r>
              <a:rPr lang="en-US" dirty="0"/>
              <a:t> </a:t>
            </a:r>
            <a:r>
              <a:rPr lang="en-US" dirty="0" err="1"/>
              <a:t>su</a:t>
            </a:r>
            <a:r>
              <a:rPr lang="en-US" dirty="0"/>
              <a:t> </a:t>
            </a:r>
            <a:r>
              <a:rPr lang="en-US" dirty="0" err="1"/>
              <a:t>programa</a:t>
            </a:r>
            <a:r>
              <a:rPr lang="en-US" dirty="0"/>
              <a:t>.</a:t>
            </a:r>
          </a:p>
        </p:txBody>
      </p:sp>
    </p:spTree>
    <p:extLst>
      <p:ext uri="{BB962C8B-B14F-4D97-AF65-F5344CB8AC3E}">
        <p14:creationId xmlns:p14="http://schemas.microsoft.com/office/powerpoint/2010/main" val="2401337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93310" y="2207866"/>
            <a:ext cx="11167317" cy="1376522"/>
          </a:xfrm>
        </p:spPr>
        <p:txBody>
          <a:bodyPr/>
          <a:lstStyle/>
          <a:p>
            <a:r>
              <a:rPr lang="en-US" dirty="0" err="1"/>
              <a:t>Actividad</a:t>
            </a:r>
            <a:r>
              <a:rPr lang="en-US" dirty="0"/>
              <a:t>: </a:t>
            </a:r>
            <a:r>
              <a:rPr lang="en-US" dirty="0" err="1"/>
              <a:t>Estrategias</a:t>
            </a:r>
            <a:r>
              <a:rPr lang="en-US" dirty="0"/>
              <a:t> </a:t>
            </a:r>
            <a:r>
              <a:rPr lang="en-US" dirty="0" err="1"/>
              <a:t>en</a:t>
            </a:r>
            <a:r>
              <a:rPr lang="en-US" dirty="0"/>
              <a:t> las </a:t>
            </a:r>
            <a:r>
              <a:rPr lang="en-US" dirty="0" err="1"/>
              <a:t>cuales</a:t>
            </a:r>
            <a:r>
              <a:rPr lang="en-US" dirty="0"/>
              <a:t>                                  se </a:t>
            </a:r>
            <a:r>
              <a:rPr lang="en-US" dirty="0" err="1"/>
              <a:t>Honran</a:t>
            </a:r>
            <a:r>
              <a:rPr lang="en-US" dirty="0"/>
              <a:t> las </a:t>
            </a:r>
            <a:r>
              <a:rPr lang="en-US" dirty="0" err="1"/>
              <a:t>Culturas</a:t>
            </a:r>
            <a:r>
              <a:rPr lang="en-US" dirty="0"/>
              <a:t> de las </a:t>
            </a:r>
            <a:r>
              <a:rPr lang="en-US" dirty="0" err="1"/>
              <a:t>familias</a:t>
            </a:r>
            <a:endParaRPr lang="en-US" dirty="0"/>
          </a:p>
        </p:txBody>
      </p:sp>
      <p:sp>
        <p:nvSpPr>
          <p:cNvPr id="5" name="Text Placeholder 4"/>
          <p:cNvSpPr>
            <a:spLocks noGrp="1"/>
          </p:cNvSpPr>
          <p:nvPr>
            <p:ph type="body" idx="1"/>
          </p:nvPr>
        </p:nvSpPr>
        <p:spPr>
          <a:xfrm>
            <a:off x="838200" y="3650158"/>
            <a:ext cx="8686800" cy="2737392"/>
          </a:xfrm>
        </p:spPr>
        <p:txBody>
          <a:bodyPr/>
          <a:lstStyle/>
          <a:p>
            <a:pPr marL="342900" indent="-342900">
              <a:buFont typeface="Arial" panose="020B0604020202020204" pitchFamily="34" charset="0"/>
              <a:buChar char="•"/>
            </a:pPr>
            <a:r>
              <a:rPr lang="en-US" dirty="0" err="1"/>
              <a:t>Llene</a:t>
            </a:r>
            <a:r>
              <a:rPr lang="en-US" dirty="0"/>
              <a:t> la </a:t>
            </a:r>
            <a:r>
              <a:rPr lang="en-US" dirty="0" err="1" smtClean="0"/>
              <a:t>Autoevaluación</a:t>
            </a:r>
            <a:endParaRPr lang="en-US" dirty="0"/>
          </a:p>
          <a:p>
            <a:pPr marL="342900" indent="-342900">
              <a:buFont typeface="Arial" panose="020B0604020202020204" pitchFamily="34" charset="0"/>
              <a:buChar char="•"/>
            </a:pPr>
            <a:r>
              <a:rPr lang="en-US" dirty="0" err="1"/>
              <a:t>Compartan</a:t>
            </a:r>
            <a:r>
              <a:rPr lang="en-US" dirty="0"/>
              <a:t> </a:t>
            </a:r>
            <a:r>
              <a:rPr lang="en-US" dirty="0" err="1"/>
              <a:t>en</a:t>
            </a:r>
            <a:r>
              <a:rPr lang="en-US" dirty="0"/>
              <a:t> </a:t>
            </a:r>
            <a:r>
              <a:rPr lang="en-US" dirty="0" err="1"/>
              <a:t>sus</a:t>
            </a:r>
            <a:r>
              <a:rPr lang="en-US" dirty="0"/>
              <a:t> </a:t>
            </a:r>
            <a:r>
              <a:rPr lang="en-US" dirty="0" err="1"/>
              <a:t>grupos</a:t>
            </a:r>
            <a:r>
              <a:rPr lang="en-US" dirty="0"/>
              <a:t> </a:t>
            </a:r>
            <a:r>
              <a:rPr lang="en-US" dirty="0" err="1"/>
              <a:t>alguna</a:t>
            </a:r>
            <a:r>
              <a:rPr lang="en-US" dirty="0"/>
              <a:t> </a:t>
            </a:r>
            <a:r>
              <a:rPr lang="en-US" dirty="0" err="1"/>
              <a:t>otra</a:t>
            </a:r>
            <a:r>
              <a:rPr lang="en-US" dirty="0"/>
              <a:t> </a:t>
            </a:r>
            <a:r>
              <a:rPr lang="en-US" dirty="0" err="1"/>
              <a:t>estrategia</a:t>
            </a:r>
            <a:r>
              <a:rPr lang="en-US" dirty="0"/>
              <a:t> no </a:t>
            </a:r>
            <a:r>
              <a:rPr lang="en-US" dirty="0" err="1"/>
              <a:t>incluida</a:t>
            </a:r>
            <a:r>
              <a:rPr lang="en-US" dirty="0"/>
              <a:t> </a:t>
            </a:r>
            <a:r>
              <a:rPr lang="en-US" dirty="0" err="1"/>
              <a:t>en</a:t>
            </a:r>
            <a:r>
              <a:rPr lang="en-US" dirty="0"/>
              <a:t> la </a:t>
            </a:r>
            <a:r>
              <a:rPr lang="en-US" dirty="0" err="1" smtClean="0"/>
              <a:t>autoevaluación</a:t>
            </a:r>
            <a:endParaRPr lang="en-US" dirty="0"/>
          </a:p>
          <a:p>
            <a:pPr marL="342900" indent="-342900">
              <a:buFont typeface="Arial" panose="020B0604020202020204" pitchFamily="34" charset="0"/>
              <a:buChar char="•"/>
            </a:pPr>
            <a:r>
              <a:rPr lang="en-US" dirty="0" err="1"/>
              <a:t>Compartir</a:t>
            </a:r>
            <a:r>
              <a:rPr lang="en-US" dirty="0"/>
              <a:t> </a:t>
            </a:r>
            <a:r>
              <a:rPr lang="en-US" dirty="0" err="1"/>
              <a:t>en</a:t>
            </a:r>
            <a:r>
              <a:rPr lang="en-US" dirty="0"/>
              <a:t> </a:t>
            </a:r>
            <a:r>
              <a:rPr lang="en-US" dirty="0" err="1"/>
              <a:t>grupos</a:t>
            </a:r>
            <a:r>
              <a:rPr lang="en-US" dirty="0"/>
              <a:t>/</a:t>
            </a:r>
            <a:r>
              <a:rPr lang="en-US" dirty="0" err="1"/>
              <a:t>añadir</a:t>
            </a:r>
            <a:r>
              <a:rPr lang="en-US" dirty="0"/>
              <a:t> ideas </a:t>
            </a:r>
            <a:r>
              <a:rPr lang="en-US" dirty="0" err="1"/>
              <a:t>adicionales</a:t>
            </a:r>
            <a:endParaRPr lang="en-US" dirty="0"/>
          </a:p>
          <a:p>
            <a:endParaRPr lang="en-US" dirty="0"/>
          </a:p>
        </p:txBody>
      </p:sp>
    </p:spTree>
    <p:extLst>
      <p:ext uri="{BB962C8B-B14F-4D97-AF65-F5344CB8AC3E}">
        <p14:creationId xmlns:p14="http://schemas.microsoft.com/office/powerpoint/2010/main" val="2626977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t>
            </a:r>
            <a:r>
              <a:rPr lang="en-US" dirty="0" err="1"/>
              <a:t>Ahora</a:t>
            </a:r>
            <a:r>
              <a:rPr lang="en-US" dirty="0"/>
              <a:t> que? </a:t>
            </a:r>
            <a:r>
              <a:rPr lang="en-US" dirty="0" err="1"/>
              <a:t>Herramientas</a:t>
            </a:r>
            <a:r>
              <a:rPr lang="en-US" dirty="0"/>
              <a:t> de </a:t>
            </a:r>
            <a:r>
              <a:rPr lang="en-US" dirty="0" err="1"/>
              <a:t>planeación</a:t>
            </a:r>
            <a:endParaRPr lang="en-US" dirty="0"/>
          </a:p>
        </p:txBody>
      </p:sp>
      <p:sp>
        <p:nvSpPr>
          <p:cNvPr id="5" name="Content Placeholder 4"/>
          <p:cNvSpPr>
            <a:spLocks noGrp="1"/>
          </p:cNvSpPr>
          <p:nvPr>
            <p:ph idx="1"/>
          </p:nvPr>
        </p:nvSpPr>
        <p:spPr/>
        <p:txBody>
          <a:bodyPr/>
          <a:lstStyle/>
          <a:p>
            <a:pPr marL="457200" indent="-457200">
              <a:buFont typeface="Arial" panose="020B0604020202020204" pitchFamily="34" charset="0"/>
              <a:buChar char="•"/>
            </a:pPr>
            <a:r>
              <a:rPr lang="en-US" dirty="0" err="1"/>
              <a:t>Comienze</a:t>
            </a:r>
            <a:r>
              <a:rPr lang="en-US" dirty="0"/>
              <a:t> con </a:t>
            </a:r>
            <a:r>
              <a:rPr lang="en-US" dirty="0" err="1"/>
              <a:t>poco</a:t>
            </a:r>
            <a:r>
              <a:rPr lang="en-US" dirty="0"/>
              <a:t>! </a:t>
            </a:r>
          </a:p>
          <a:p>
            <a:pPr marL="457200" indent="-457200">
              <a:buFont typeface="Arial" panose="020B0604020202020204" pitchFamily="34" charset="0"/>
              <a:buChar char="•"/>
            </a:pPr>
            <a:r>
              <a:rPr lang="en-US" dirty="0" err="1"/>
              <a:t>Identifique</a:t>
            </a:r>
            <a:r>
              <a:rPr lang="en-US" dirty="0"/>
              <a:t> </a:t>
            </a:r>
            <a:r>
              <a:rPr lang="en-US" dirty="0" err="1"/>
              <a:t>una</a:t>
            </a:r>
            <a:r>
              <a:rPr lang="en-US" dirty="0"/>
              <a:t> meta (</a:t>
            </a:r>
            <a:r>
              <a:rPr lang="en-US" dirty="0" err="1"/>
              <a:t>podria</a:t>
            </a:r>
            <a:r>
              <a:rPr lang="en-US" dirty="0"/>
              <a:t> o no </a:t>
            </a:r>
            <a:r>
              <a:rPr lang="en-US" dirty="0" err="1"/>
              <a:t>podria</a:t>
            </a:r>
            <a:r>
              <a:rPr lang="en-US" dirty="0"/>
              <a:t> </a:t>
            </a:r>
            <a:r>
              <a:rPr lang="en-US" dirty="0" err="1"/>
              <a:t>estar</a:t>
            </a:r>
            <a:r>
              <a:rPr lang="en-US" dirty="0"/>
              <a:t> </a:t>
            </a:r>
            <a:r>
              <a:rPr lang="en-US" dirty="0" err="1"/>
              <a:t>basada</a:t>
            </a:r>
            <a:r>
              <a:rPr lang="en-US" dirty="0"/>
              <a:t> </a:t>
            </a:r>
            <a:r>
              <a:rPr lang="en-US" dirty="0" err="1"/>
              <a:t>en</a:t>
            </a:r>
            <a:r>
              <a:rPr lang="en-US" dirty="0"/>
              <a:t> la </a:t>
            </a:r>
            <a:r>
              <a:rPr lang="en-US" dirty="0" err="1"/>
              <a:t>autoevaluacion</a:t>
            </a:r>
            <a:r>
              <a:rPr lang="en-US" dirty="0"/>
              <a:t>)</a:t>
            </a:r>
          </a:p>
          <a:p>
            <a:pPr lvl="2"/>
            <a:r>
              <a:rPr lang="en-US" sz="2000" dirty="0"/>
              <a:t>Sea </a:t>
            </a:r>
            <a:r>
              <a:rPr lang="en-US" sz="2000" dirty="0" err="1"/>
              <a:t>específico</a:t>
            </a:r>
            <a:r>
              <a:rPr lang="en-US" sz="2000" dirty="0"/>
              <a:t> y </a:t>
            </a:r>
            <a:r>
              <a:rPr lang="en-US" sz="2000" dirty="0" err="1"/>
              <a:t>realista</a:t>
            </a:r>
            <a:r>
              <a:rPr lang="en-US" sz="2000" dirty="0"/>
              <a:t>   </a:t>
            </a:r>
          </a:p>
          <a:p>
            <a:pPr lvl="2"/>
            <a:r>
              <a:rPr lang="en-US" sz="2000" dirty="0" err="1"/>
              <a:t>Ponga</a:t>
            </a:r>
            <a:r>
              <a:rPr lang="en-US" sz="2000" dirty="0"/>
              <a:t> un </a:t>
            </a:r>
            <a:r>
              <a:rPr lang="en-US" sz="2000" dirty="0" err="1"/>
              <a:t>tiempo</a:t>
            </a:r>
            <a:r>
              <a:rPr lang="en-US" sz="2000" dirty="0"/>
              <a:t> </a:t>
            </a:r>
            <a:r>
              <a:rPr lang="en-US" sz="2000" dirty="0" err="1"/>
              <a:t>limite</a:t>
            </a:r>
            <a:endParaRPr lang="en-US" sz="2000" dirty="0"/>
          </a:p>
          <a:p>
            <a:pPr lvl="2"/>
            <a:r>
              <a:rPr lang="en-US" sz="2000" dirty="0"/>
              <a:t>¿Como </a:t>
            </a:r>
            <a:r>
              <a:rPr lang="en-US" sz="2000" dirty="0" err="1"/>
              <a:t>pordría</a:t>
            </a:r>
            <a:r>
              <a:rPr lang="en-US" sz="2000" dirty="0"/>
              <a:t> </a:t>
            </a:r>
            <a:r>
              <a:rPr lang="en-US" sz="2000" dirty="0" err="1"/>
              <a:t>celebrar</a:t>
            </a:r>
            <a:r>
              <a:rPr lang="en-US" sz="2000" dirty="0"/>
              <a:t> </a:t>
            </a:r>
            <a:r>
              <a:rPr lang="en-US" sz="2000" dirty="0" err="1"/>
              <a:t>una</a:t>
            </a:r>
            <a:r>
              <a:rPr lang="en-US" sz="2000" dirty="0"/>
              <a:t> </a:t>
            </a:r>
            <a:r>
              <a:rPr lang="en-US" sz="2000" dirty="0" err="1"/>
              <a:t>vez</a:t>
            </a:r>
            <a:r>
              <a:rPr lang="en-US" sz="2000" dirty="0"/>
              <a:t> que </a:t>
            </a:r>
            <a:r>
              <a:rPr lang="en-US" sz="2000" dirty="0" err="1"/>
              <a:t>alcanze</a:t>
            </a:r>
            <a:r>
              <a:rPr lang="en-US" sz="2000" dirty="0"/>
              <a:t> </a:t>
            </a:r>
            <a:r>
              <a:rPr lang="en-US" sz="2000" dirty="0" err="1"/>
              <a:t>su</a:t>
            </a:r>
            <a:r>
              <a:rPr lang="en-US" sz="2000" dirty="0"/>
              <a:t> meta?</a:t>
            </a:r>
          </a:p>
        </p:txBody>
      </p:sp>
    </p:spTree>
    <p:extLst>
      <p:ext uri="{BB962C8B-B14F-4D97-AF65-F5344CB8AC3E}">
        <p14:creationId xmlns:p14="http://schemas.microsoft.com/office/powerpoint/2010/main" val="1779018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Planee</a:t>
            </a:r>
            <a:r>
              <a:rPr lang="en-US" dirty="0"/>
              <a:t> </a:t>
            </a:r>
            <a:r>
              <a:rPr lang="en-US" dirty="0" err="1"/>
              <a:t>como</a:t>
            </a:r>
            <a:r>
              <a:rPr lang="en-US" dirty="0"/>
              <a:t> </a:t>
            </a:r>
            <a:r>
              <a:rPr lang="en-US" dirty="0" err="1"/>
              <a:t>alcanzará</a:t>
            </a:r>
            <a:r>
              <a:rPr lang="en-US" dirty="0"/>
              <a:t> </a:t>
            </a:r>
            <a:r>
              <a:rPr lang="en-US" dirty="0" err="1"/>
              <a:t>su</a:t>
            </a:r>
            <a:r>
              <a:rPr lang="en-US" dirty="0"/>
              <a:t> Meta</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s-ES" sz="2400" dirty="0"/>
              <a:t>Puede añadir a su autoevaluación cualquier otra meta que desee </a:t>
            </a:r>
            <a:r>
              <a:rPr lang="es-ES" sz="2400" dirty="0" smtClean="0"/>
              <a:t>implementar</a:t>
            </a:r>
            <a:endParaRPr lang="en-US" sz="2400" dirty="0"/>
          </a:p>
          <a:p>
            <a:pPr marL="457200" indent="-457200">
              <a:buFont typeface="Arial" panose="020B0604020202020204" pitchFamily="34" charset="0"/>
              <a:buChar char="•"/>
            </a:pPr>
            <a:r>
              <a:rPr lang="en-US" sz="2400" dirty="0" err="1"/>
              <a:t>Comparta</a:t>
            </a:r>
            <a:r>
              <a:rPr lang="en-US" sz="2400" dirty="0"/>
              <a:t> con </a:t>
            </a:r>
            <a:r>
              <a:rPr lang="en-US" sz="2400" dirty="0" err="1"/>
              <a:t>otros</a:t>
            </a:r>
            <a:r>
              <a:rPr lang="en-US" sz="2400" dirty="0"/>
              <a:t> </a:t>
            </a:r>
            <a:r>
              <a:rPr lang="en-US" sz="2400" dirty="0" err="1"/>
              <a:t>en</a:t>
            </a:r>
            <a:r>
              <a:rPr lang="en-US" sz="2400" dirty="0"/>
              <a:t> el </a:t>
            </a:r>
            <a:r>
              <a:rPr lang="en-US" sz="2400" dirty="0" err="1"/>
              <a:t>grupo</a:t>
            </a:r>
            <a:r>
              <a:rPr lang="en-US" sz="2400" dirty="0"/>
              <a:t> de </a:t>
            </a:r>
            <a:r>
              <a:rPr lang="en-US" sz="2400" dirty="0" err="1"/>
              <a:t>su</a:t>
            </a:r>
            <a:r>
              <a:rPr lang="en-US" sz="2400" dirty="0"/>
              <a:t> mesa</a:t>
            </a:r>
          </a:p>
        </p:txBody>
      </p:sp>
    </p:spTree>
    <p:extLst>
      <p:ext uri="{BB962C8B-B14F-4D97-AF65-F5344CB8AC3E}">
        <p14:creationId xmlns:p14="http://schemas.microsoft.com/office/powerpoint/2010/main" val="1846837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Evaluación</a:t>
            </a:r>
            <a:r>
              <a:rPr lang="en-US" dirty="0"/>
              <a:t>/</a:t>
            </a:r>
            <a:r>
              <a:rPr lang="en-US" dirty="0" err="1"/>
              <a:t>Certificado</a:t>
            </a:r>
            <a:r>
              <a:rPr lang="en-US" dirty="0"/>
              <a:t>/Final</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Hay </a:t>
            </a:r>
            <a:r>
              <a:rPr lang="en-US" dirty="0" err="1"/>
              <a:t>muchas</a:t>
            </a:r>
            <a:r>
              <a:rPr lang="en-US" dirty="0"/>
              <a:t> </a:t>
            </a:r>
            <a:r>
              <a:rPr lang="en-US" dirty="0" err="1"/>
              <a:t>maneras</a:t>
            </a:r>
            <a:r>
              <a:rPr lang="en-US" dirty="0"/>
              <a:t> de </a:t>
            </a:r>
            <a:r>
              <a:rPr lang="en-US" dirty="0" err="1"/>
              <a:t>enseñar</a:t>
            </a:r>
            <a:r>
              <a:rPr lang="en-US" dirty="0"/>
              <a:t> las </a:t>
            </a:r>
            <a:r>
              <a:rPr lang="en-US" dirty="0" err="1"/>
              <a:t>diferencias</a:t>
            </a:r>
            <a:r>
              <a:rPr lang="en-US" dirty="0"/>
              <a:t> </a:t>
            </a:r>
            <a:r>
              <a:rPr lang="en-US" dirty="0" err="1"/>
              <a:t>culturales</a:t>
            </a:r>
            <a:r>
              <a:rPr lang="en-US" dirty="0"/>
              <a:t> a </a:t>
            </a:r>
            <a:r>
              <a:rPr lang="en-US" dirty="0" err="1"/>
              <a:t>los</a:t>
            </a:r>
            <a:r>
              <a:rPr lang="en-US" dirty="0"/>
              <a:t> </a:t>
            </a:r>
            <a:r>
              <a:rPr lang="en-US" dirty="0" err="1"/>
              <a:t>niños</a:t>
            </a:r>
            <a:r>
              <a:rPr lang="en-US" dirty="0"/>
              <a:t>. </a:t>
            </a:r>
          </a:p>
          <a:p>
            <a:pPr marL="457200" indent="-457200">
              <a:buFont typeface="Arial" panose="020B0604020202020204" pitchFamily="34" charset="0"/>
              <a:buChar char="•"/>
            </a:pPr>
            <a:r>
              <a:rPr lang="en-US" dirty="0" err="1"/>
              <a:t>Ellos</a:t>
            </a:r>
            <a:r>
              <a:rPr lang="en-US" dirty="0"/>
              <a:t> </a:t>
            </a:r>
            <a:r>
              <a:rPr lang="en-US" dirty="0" err="1"/>
              <a:t>aprenden</a:t>
            </a:r>
            <a:r>
              <a:rPr lang="en-US" dirty="0"/>
              <a:t> </a:t>
            </a:r>
            <a:r>
              <a:rPr lang="en-US" b="1" dirty="0" err="1" smtClean="0"/>
              <a:t>todo</a:t>
            </a:r>
            <a:r>
              <a:rPr lang="en-US" dirty="0" smtClean="0"/>
              <a:t> </a:t>
            </a:r>
            <a:r>
              <a:rPr lang="en-US" dirty="0"/>
              <a:t>lo que </a:t>
            </a:r>
            <a:r>
              <a:rPr lang="en-US" dirty="0" err="1"/>
              <a:t>nosotros</a:t>
            </a:r>
            <a:r>
              <a:rPr lang="en-US" dirty="0"/>
              <a:t> les </a:t>
            </a:r>
            <a:r>
              <a:rPr lang="en-US" dirty="0" err="1"/>
              <a:t>hablamos</a:t>
            </a:r>
            <a:r>
              <a:rPr lang="en-US" dirty="0"/>
              <a:t> </a:t>
            </a:r>
            <a:r>
              <a:rPr lang="en-US" dirty="0" err="1"/>
              <a:t>acerca</a:t>
            </a:r>
            <a:r>
              <a:rPr lang="en-US" dirty="0"/>
              <a:t> de </a:t>
            </a:r>
            <a:r>
              <a:rPr lang="en-US" dirty="0" err="1"/>
              <a:t>como</a:t>
            </a:r>
            <a:r>
              <a:rPr lang="en-US" dirty="0"/>
              <a:t> </a:t>
            </a:r>
            <a:r>
              <a:rPr lang="en-US" dirty="0" err="1"/>
              <a:t>vemos</a:t>
            </a:r>
            <a:r>
              <a:rPr lang="en-US" dirty="0"/>
              <a:t> el </a:t>
            </a:r>
            <a:r>
              <a:rPr lang="en-US" dirty="0" err="1" smtClean="0"/>
              <a:t>mundo</a:t>
            </a:r>
            <a:r>
              <a:rPr lang="en-US" dirty="0" smtClean="0"/>
              <a:t> </a:t>
            </a:r>
            <a:r>
              <a:rPr lang="en-US" dirty="0"/>
              <a:t>y</a:t>
            </a:r>
            <a:r>
              <a:rPr lang="en-US" dirty="0" smtClean="0"/>
              <a:t> </a:t>
            </a:r>
            <a:r>
              <a:rPr lang="en-US" dirty="0"/>
              <a:t>de lo que </a:t>
            </a:r>
            <a:r>
              <a:rPr lang="en-US" dirty="0" err="1"/>
              <a:t>pensamos</a:t>
            </a:r>
            <a:r>
              <a:rPr lang="en-US" dirty="0"/>
              <a:t> </a:t>
            </a:r>
            <a:r>
              <a:rPr lang="en-US" dirty="0" err="1"/>
              <a:t>acerca</a:t>
            </a:r>
            <a:r>
              <a:rPr lang="en-US" dirty="0"/>
              <a:t> de </a:t>
            </a:r>
            <a:r>
              <a:rPr lang="en-US" dirty="0" err="1"/>
              <a:t>otros</a:t>
            </a:r>
            <a:r>
              <a:rPr lang="en-US" dirty="0" smtClean="0"/>
              <a:t>.</a:t>
            </a:r>
            <a:endParaRPr lang="en-US" i="1" dirty="0"/>
          </a:p>
        </p:txBody>
      </p:sp>
    </p:spTree>
    <p:extLst>
      <p:ext uri="{BB962C8B-B14F-4D97-AF65-F5344CB8AC3E}">
        <p14:creationId xmlns:p14="http://schemas.microsoft.com/office/powerpoint/2010/main" val="1501306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Gracias </a:t>
            </a:r>
            <a:r>
              <a:rPr lang="en-US" dirty="0" err="1"/>
              <a:t>por</a:t>
            </a:r>
            <a:r>
              <a:rPr lang="en-US" dirty="0"/>
              <a:t> </a:t>
            </a:r>
            <a:r>
              <a:rPr lang="en-US" dirty="0" err="1"/>
              <a:t>su</a:t>
            </a:r>
            <a:r>
              <a:rPr lang="en-US" dirty="0"/>
              <a:t> </a:t>
            </a:r>
            <a:r>
              <a:rPr lang="en-US" dirty="0" err="1"/>
              <a:t>p</a:t>
            </a:r>
            <a:r>
              <a:rPr lang="en-US" dirty="0" err="1" smtClean="0"/>
              <a:t>articipación</a:t>
            </a:r>
            <a:r>
              <a:rPr lang="en-US" dirty="0"/>
              <a:t>! </a:t>
            </a:r>
          </a:p>
        </p:txBody>
      </p:sp>
    </p:spTree>
    <p:extLst>
      <p:ext uri="{BB962C8B-B14F-4D97-AF65-F5344CB8AC3E}">
        <p14:creationId xmlns:p14="http://schemas.microsoft.com/office/powerpoint/2010/main" val="3253903767"/>
      </p:ext>
    </p:extLst>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rk Powerpoint Template" id="{3F8AFE8A-8090-4318-925D-D14097DFB783}" vid="{95585E95-47D9-4B0E-ADCD-66E372E4BA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Spark Powerpoint Template</Template>
  <TotalTime>43</TotalTime>
  <Words>2611</Words>
  <Application>Microsoft Office PowerPoint</Application>
  <PresentationFormat>Widescreen</PresentationFormat>
  <Paragraphs>180</Paragraphs>
  <Slides>29</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AppleSymbols</vt:lpstr>
      <vt:lpstr>Arial</vt:lpstr>
      <vt:lpstr>Arial Black</vt:lpstr>
      <vt:lpstr>Calibri</vt:lpstr>
      <vt:lpstr>Wingdings</vt:lpstr>
      <vt:lpstr>Spark Presentation Classic</vt:lpstr>
      <vt:lpstr>Honrando la cultura de sus familias</vt:lpstr>
      <vt:lpstr>Información sobre nosotros</vt:lpstr>
      <vt:lpstr>Cortesía del grupo</vt:lpstr>
      <vt:lpstr>Introducción y rompiendo el hielo</vt:lpstr>
      <vt:lpstr>Repaso de resultados, objetivos, agenda y materiales</vt:lpstr>
      <vt:lpstr>Resultados de esta Sesión </vt:lpstr>
      <vt:lpstr>Objetivos de esta Sesión:</vt:lpstr>
      <vt:lpstr>  ¿Qué es cultura?</vt:lpstr>
      <vt:lpstr>  Una definición de Cultura</vt:lpstr>
      <vt:lpstr>Actividad reflexiva</vt:lpstr>
      <vt:lpstr>Educadores de Educación Temprana y la Cultura</vt:lpstr>
      <vt:lpstr>Tipos de Familias</vt:lpstr>
      <vt:lpstr>Actividad</vt:lpstr>
      <vt:lpstr>Actividad</vt:lpstr>
      <vt:lpstr>Influencias de la cultura en su salón </vt:lpstr>
      <vt:lpstr>¿Por que honar y reflexionar acerca de la cultura de los niños? </vt:lpstr>
      <vt:lpstr>Recursos</vt:lpstr>
      <vt:lpstr>Descanso</vt:lpstr>
      <vt:lpstr>Moviéndose del  “por qué” a “cómo”</vt:lpstr>
      <vt:lpstr>Actividad</vt:lpstr>
      <vt:lpstr>Excursion al Salón con ojos frescos</vt:lpstr>
      <vt:lpstr>Sistema de Clasificación y Mejora de la Calidad</vt:lpstr>
      <vt:lpstr>Continuando </vt:lpstr>
      <vt:lpstr>¿Por que el QRIS incluye este Criterio?</vt:lpstr>
      <vt:lpstr>Actividad: Estrategias en las cuales                                  se Honran las Culturas de las familias</vt:lpstr>
      <vt:lpstr>¿Ahora que? Herramientas de planeación</vt:lpstr>
      <vt:lpstr>Planee como alcanzará su Meta</vt:lpstr>
      <vt:lpstr>Evaluación/Certificado/Final</vt:lpstr>
      <vt:lpstr>Gracias por su participación!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Honrando la cultura de sus familias</dc:title>
  <dc:creator>Amy Rizo</dc:creator>
  <cp:lastModifiedBy>Amy Rizo</cp:lastModifiedBy>
  <cp:revision>7</cp:revision>
  <cp:lastPrinted>2016-12-05T07:30:18Z</cp:lastPrinted>
  <dcterms:created xsi:type="dcterms:W3CDTF">2017-04-20T21:57:01Z</dcterms:created>
  <dcterms:modified xsi:type="dcterms:W3CDTF">2017-04-21T20:39:23Z</dcterms:modified>
</cp:coreProperties>
</file>