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handoutMasterIdLst>
    <p:handoutMasterId r:id="rId28"/>
  </p:handoutMasterIdLst>
  <p:sldIdLst>
    <p:sldId id="256" r:id="rId2"/>
    <p:sldId id="303" r:id="rId3"/>
    <p:sldId id="289" r:id="rId4"/>
    <p:sldId id="292" r:id="rId5"/>
    <p:sldId id="257" r:id="rId6"/>
    <p:sldId id="258" r:id="rId7"/>
    <p:sldId id="259" r:id="rId8"/>
    <p:sldId id="260" r:id="rId9"/>
    <p:sldId id="301" r:id="rId10"/>
    <p:sldId id="304" r:id="rId11"/>
    <p:sldId id="313" r:id="rId12"/>
    <p:sldId id="265" r:id="rId13"/>
    <p:sldId id="311" r:id="rId14"/>
    <p:sldId id="266" r:id="rId15"/>
    <p:sldId id="299" r:id="rId16"/>
    <p:sldId id="283" r:id="rId17"/>
    <p:sldId id="294" r:id="rId18"/>
    <p:sldId id="295" r:id="rId19"/>
    <p:sldId id="277" r:id="rId20"/>
    <p:sldId id="275" r:id="rId21"/>
    <p:sldId id="287" r:id="rId22"/>
    <p:sldId id="312" r:id="rId23"/>
    <p:sldId id="298" r:id="rId24"/>
    <p:sldId id="285" r:id="rId25"/>
    <p:sldId id="278" r:id="rId26"/>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than Winegardner" initials="NW" lastIdx="1" clrIdx="0">
    <p:extLst>
      <p:ext uri="{19B8F6BF-5375-455C-9EA6-DF929625EA0E}">
        <p15:presenceInfo xmlns:p15="http://schemas.microsoft.com/office/powerpoint/2012/main" userId="S-1-5-21-2161550645-8252473-3133604535-9851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21" autoAdjust="0"/>
    <p:restoredTop sz="77662" autoAdjust="0"/>
  </p:normalViewPr>
  <p:slideViewPr>
    <p:cSldViewPr>
      <p:cViewPr varScale="1">
        <p:scale>
          <a:sx n="72" d="100"/>
          <a:sy n="72" d="100"/>
        </p:scale>
        <p:origin x="1997" y="62"/>
      </p:cViewPr>
      <p:guideLst>
        <p:guide orient="horz" pos="2160"/>
        <p:guide pos="2880"/>
      </p:guideLst>
    </p:cSldViewPr>
  </p:slideViewPr>
  <p:notesTextViewPr>
    <p:cViewPr>
      <p:scale>
        <a:sx n="1" d="1"/>
        <a:sy n="1" d="1"/>
      </p:scale>
      <p:origin x="0" y="0"/>
    </p:cViewPr>
  </p:notesTextViewPr>
  <p:sorterViewPr>
    <p:cViewPr>
      <p:scale>
        <a:sx n="100" d="100"/>
        <a:sy n="100" d="100"/>
      </p:scale>
      <p:origin x="0" y="1560"/>
    </p:cViewPr>
  </p:sorterViewPr>
  <p:notesViewPr>
    <p:cSldViewPr>
      <p:cViewPr varScale="1">
        <p:scale>
          <a:sx n="55" d="100"/>
          <a:sy n="55" d="100"/>
        </p:scale>
        <p:origin x="-2640" y="-91"/>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5C7133-CC5D-4E2A-AACB-3A25E582A27E}"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US"/>
        </a:p>
      </dgm:t>
    </dgm:pt>
    <dgm:pt modelId="{75A0E42F-EEEC-48A9-8763-A3D2407C670F}" type="pres">
      <dgm:prSet presAssocID="{E55C7133-CC5D-4E2A-AACB-3A25E582A27E}" presName="cycle" presStyleCnt="0">
        <dgm:presLayoutVars>
          <dgm:chMax val="1"/>
          <dgm:dir/>
          <dgm:animLvl val="ctr"/>
          <dgm:resizeHandles val="exact"/>
        </dgm:presLayoutVars>
      </dgm:prSet>
      <dgm:spPr/>
      <dgm:t>
        <a:bodyPr/>
        <a:lstStyle/>
        <a:p>
          <a:endParaRPr lang="en-US"/>
        </a:p>
      </dgm:t>
    </dgm:pt>
  </dgm:ptLst>
  <dgm:cxnLst>
    <dgm:cxn modelId="{16775D20-BE85-4E38-9AFA-75763DEBC863}" type="presOf" srcId="{E55C7133-CC5D-4E2A-AACB-3A25E582A27E}" destId="{75A0E42F-EEEC-48A9-8763-A3D2407C670F}" srcOrd="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FC049BCA-A62B-42B6-B7E4-04CA80CD4E43}" type="datetimeFigureOut">
              <a:rPr lang="en-US" smtClean="0"/>
              <a:t>5/9/2019</a:t>
            </a:fld>
            <a:endParaRPr lang="en-US" dirty="0"/>
          </a:p>
        </p:txBody>
      </p:sp>
      <p:sp>
        <p:nvSpPr>
          <p:cNvPr id="4" name="Footer Placeholder 3"/>
          <p:cNvSpPr>
            <a:spLocks noGrp="1"/>
          </p:cNvSpPr>
          <p:nvPr>
            <p:ph type="ftr" sz="quarter" idx="2"/>
          </p:nvPr>
        </p:nvSpPr>
        <p:spPr>
          <a:xfrm>
            <a:off x="0" y="8829676"/>
            <a:ext cx="2971800"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829676"/>
            <a:ext cx="2971800" cy="465138"/>
          </a:xfrm>
          <a:prstGeom prst="rect">
            <a:avLst/>
          </a:prstGeom>
        </p:spPr>
        <p:txBody>
          <a:bodyPr vert="horz" lIns="91440" tIns="45720" rIns="91440" bIns="45720" rtlCol="0" anchor="b"/>
          <a:lstStyle>
            <a:lvl1pPr algn="r">
              <a:defRPr sz="1200"/>
            </a:lvl1pPr>
          </a:lstStyle>
          <a:p>
            <a:fld id="{47AF824F-9105-4BEC-9B85-841837B3EA3B}" type="slidenum">
              <a:rPr lang="en-US" smtClean="0"/>
              <a:t>‹#›</a:t>
            </a:fld>
            <a:endParaRPr lang="en-US" dirty="0"/>
          </a:p>
        </p:txBody>
      </p:sp>
    </p:spTree>
    <p:extLst>
      <p:ext uri="{BB962C8B-B14F-4D97-AF65-F5344CB8AC3E}">
        <p14:creationId xmlns:p14="http://schemas.microsoft.com/office/powerpoint/2010/main" val="6929332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2B471D83-E88C-724E-89A4-6AFB3D28DABC}" type="datetimeFigureOut">
              <a:rPr lang="en-US" smtClean="0"/>
              <a:t>5/9/2019</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0BF64520-CFAD-B24B-9771-238529B4109D}" type="slidenum">
              <a:rPr lang="en-US" smtClean="0"/>
              <a:t>‹#›</a:t>
            </a:fld>
            <a:endParaRPr lang="en-US" dirty="0"/>
          </a:p>
        </p:txBody>
      </p:sp>
    </p:spTree>
    <p:extLst>
      <p:ext uri="{BB962C8B-B14F-4D97-AF65-F5344CB8AC3E}">
        <p14:creationId xmlns:p14="http://schemas.microsoft.com/office/powerpoint/2010/main" val="308143427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a:t>
            </a:fld>
            <a:endParaRPr lang="en-US" dirty="0"/>
          </a:p>
        </p:txBody>
      </p:sp>
    </p:spTree>
    <p:extLst>
      <p:ext uri="{BB962C8B-B14F-4D97-AF65-F5344CB8AC3E}">
        <p14:creationId xmlns:p14="http://schemas.microsoft.com/office/powerpoint/2010/main" val="2900213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start off</a:t>
            </a:r>
            <a:r>
              <a:rPr lang="en-US" baseline="0" dirty="0" smtClean="0"/>
              <a:t> the training with an inclusive feel, ask the participants what they want for participant guidelines and write them down on a large post-it or whiteboard they can see throughout the training.  They often come up with things like “turn off cell phones”  and “no side conversations”.  I always add, “all responses are valid” and then explain that we don’t have to agree with everyone, but we need to allow everyone the chance to voice their ideas.  </a:t>
            </a:r>
          </a:p>
          <a:p>
            <a:endParaRPr lang="en-US" baseline="0" dirty="0" smtClean="0"/>
          </a:p>
          <a:p>
            <a:r>
              <a:rPr lang="en-US" baseline="0" dirty="0" smtClean="0"/>
              <a:t>Not written down but we (trainers) always let the group know that some of the discussions may trigger past trauma and/or strong emotions and to do whatever they need to take care of themselves.  Sharing is always optional.</a:t>
            </a:r>
          </a:p>
          <a:p>
            <a:endParaRPr lang="en-US" baseline="0" dirty="0" smtClean="0"/>
          </a:p>
          <a:p>
            <a:r>
              <a:rPr lang="en-US" baseline="0" dirty="0" smtClean="0"/>
              <a:t>Lastly, we say that “We are all teachers, and we are all learners”.  Add what you want to make this point.</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2</a:t>
            </a:fld>
            <a:endParaRPr lang="en-US" dirty="0"/>
          </a:p>
        </p:txBody>
      </p:sp>
    </p:spTree>
    <p:extLst>
      <p:ext uri="{BB962C8B-B14F-4D97-AF65-F5344CB8AC3E}">
        <p14:creationId xmlns:p14="http://schemas.microsoft.com/office/powerpoint/2010/main" val="2521449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that</a:t>
            </a:r>
            <a:r>
              <a:rPr lang="en-US" baseline="0" dirty="0" smtClean="0"/>
              <a:t> everyone has a story behind their name (an inclusive activity).  Please share with your table partners the </a:t>
            </a:r>
            <a:r>
              <a:rPr lang="en-US" dirty="0" smtClean="0"/>
              <a:t>story of your name and your motivation for attending this workshop.  It’s okay to share about any</a:t>
            </a:r>
            <a:r>
              <a:rPr lang="en-US" baseline="0" dirty="0" smtClean="0"/>
              <a:t> of their names: first, middle, last, married, etc. </a:t>
            </a:r>
            <a:r>
              <a:rPr lang="en-US" dirty="0" smtClean="0"/>
              <a:t>If this is</a:t>
            </a:r>
            <a:r>
              <a:rPr lang="en-US" baseline="0" dirty="0" smtClean="0"/>
              <a:t> a small group, you can ask each participant to share with the whole group.</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3</a:t>
            </a:fld>
            <a:endParaRPr lang="en-US" dirty="0"/>
          </a:p>
        </p:txBody>
      </p:sp>
    </p:spTree>
    <p:extLst>
      <p:ext uri="{BB962C8B-B14F-4D97-AF65-F5344CB8AC3E}">
        <p14:creationId xmlns:p14="http://schemas.microsoft.com/office/powerpoint/2010/main" val="3825654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 any materials available to the participants and point</a:t>
            </a:r>
            <a:r>
              <a:rPr lang="en-US" baseline="0" dirty="0" smtClean="0"/>
              <a:t> out the participant agenda.</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4</a:t>
            </a:fld>
            <a:endParaRPr lang="en-US" dirty="0"/>
          </a:p>
        </p:txBody>
      </p:sp>
    </p:spTree>
    <p:extLst>
      <p:ext uri="{BB962C8B-B14F-4D97-AF65-F5344CB8AC3E}">
        <p14:creationId xmlns:p14="http://schemas.microsoft.com/office/powerpoint/2010/main" val="1407207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program is likely already “culturally responsive” in many ways; this training may inspire you to become even more purposeful in how you are culturally responsive to every child and every family.</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5</a:t>
            </a:fld>
            <a:endParaRPr lang="en-US" dirty="0"/>
          </a:p>
        </p:txBody>
      </p:sp>
    </p:spTree>
    <p:extLst>
      <p:ext uri="{BB962C8B-B14F-4D97-AF65-F5344CB8AC3E}">
        <p14:creationId xmlns:p14="http://schemas.microsoft.com/office/powerpoint/2010/main" val="3210134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Assure participants we will review</a:t>
            </a:r>
            <a:r>
              <a:rPr lang="en-US" baseline="0" dirty="0" smtClean="0"/>
              <a:t> what “linguistically responsive” means when we get to that part of the training.</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6</a:t>
            </a:fld>
            <a:endParaRPr lang="en-US" dirty="0"/>
          </a:p>
        </p:txBody>
      </p:sp>
    </p:spTree>
    <p:extLst>
      <p:ext uri="{BB962C8B-B14F-4D97-AF65-F5344CB8AC3E}">
        <p14:creationId xmlns:p14="http://schemas.microsoft.com/office/powerpoint/2010/main" val="783298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Draw a circle on a large poster paper and post on the wall in the front of the group.</a:t>
            </a:r>
            <a:r>
              <a:rPr lang="en-US" baseline="0" dirty="0" smtClean="0"/>
              <a:t>  In the circle, write the word “Culture”.  Ask “What comes to mind when you hear the term ‘culture’?”   Draw lines out from the circle and write (as best as you can) exactly what the participant says or ask permission to paraphrase long responses.  Give time for the answers to start coming.  Generally you will get a thorough flow of responses.  Point out to participants that they know what culture means and that the collective answers really capture the concept, if appropriate. (Just as an aside, in the 15 times the original trainers have presented this training across Oregon, not one time have the words “race” or “ethnicity” been suggested to complete the idea “Culture is . . . “)</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7</a:t>
            </a:fld>
            <a:endParaRPr lang="en-US" dirty="0"/>
          </a:p>
        </p:txBody>
      </p:sp>
    </p:spTree>
    <p:extLst>
      <p:ext uri="{BB962C8B-B14F-4D97-AF65-F5344CB8AC3E}">
        <p14:creationId xmlns:p14="http://schemas.microsoft.com/office/powerpoint/2010/main" val="1882157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 out that this</a:t>
            </a:r>
            <a:r>
              <a:rPr lang="en-US" baseline="0" dirty="0" smtClean="0"/>
              <a:t> is just one definition of culture that incorporates many of the participants’ responses from the “What is Culture?” activity which was just completed. If time, ask participants if there are any words or phrases from this definition which are of particular interest/importance to them.</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8</a:t>
            </a:fld>
            <a:endParaRPr lang="en-US" dirty="0"/>
          </a:p>
        </p:txBody>
      </p:sp>
    </p:spTree>
    <p:extLst>
      <p:ext uri="{BB962C8B-B14F-4D97-AF65-F5344CB8AC3E}">
        <p14:creationId xmlns:p14="http://schemas.microsoft.com/office/powerpoint/2010/main" val="1488513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a:t>
            </a:r>
            <a:r>
              <a:rPr lang="en-US" baseline="0" dirty="0" smtClean="0"/>
              <a:t> that it is important to take time to reflect on our own experiences so we can be prepared in our work with children and families.  For example, if you’re serving children that are in foster care and you’ve had a traumatic experience in foster care yourself, it’s important that you know your triggers and what how to manage those feelings so they don’t interfere with your professionalism.</a:t>
            </a:r>
            <a:endParaRPr lang="en-US" dirty="0" smtClean="0"/>
          </a:p>
          <a:p>
            <a:endParaRPr lang="en-US" dirty="0" smtClean="0"/>
          </a:p>
          <a:p>
            <a:endParaRPr lang="en-US" dirty="0" smtClean="0"/>
          </a:p>
          <a:p>
            <a:r>
              <a:rPr lang="en-US" dirty="0" smtClean="0"/>
              <a:t>Give</a:t>
            </a:r>
            <a:r>
              <a:rPr lang="en-US" baseline="0" dirty="0" smtClean="0"/>
              <a:t> at least five minutes of time for this activity. When finished, a</a:t>
            </a:r>
            <a:r>
              <a:rPr lang="en-US" dirty="0" smtClean="0"/>
              <a:t>sk for volunteers to share their stories</a:t>
            </a:r>
            <a:r>
              <a:rPr lang="en-US" baseline="0" dirty="0" smtClean="0"/>
              <a:t> with the whole group.   </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9</a:t>
            </a:fld>
            <a:endParaRPr lang="en-US" dirty="0"/>
          </a:p>
        </p:txBody>
      </p:sp>
    </p:spTree>
    <p:extLst>
      <p:ext uri="{BB962C8B-B14F-4D97-AF65-F5344CB8AC3E}">
        <p14:creationId xmlns:p14="http://schemas.microsoft.com/office/powerpoint/2010/main" val="1277501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must avoid the "tourist approach". This is an anti-bias curriculum</a:t>
            </a:r>
            <a:r>
              <a:rPr lang="en-US" sz="1200" kern="1200" baseline="0" dirty="0" smtClean="0">
                <a:solidFill>
                  <a:schemeClr val="tx1"/>
                </a:solidFill>
                <a:effectLst/>
                <a:latin typeface="+mn-lt"/>
                <a:ea typeface="+mn-ea"/>
                <a:cs typeface="+mn-cs"/>
              </a:rPr>
              <a:t> term.  This </a:t>
            </a:r>
            <a:r>
              <a:rPr lang="en-US" sz="1200" kern="1200" dirty="0" smtClean="0">
                <a:solidFill>
                  <a:schemeClr val="tx1"/>
                </a:solidFill>
                <a:effectLst/>
                <a:latin typeface="+mn-lt"/>
                <a:ea typeface="+mn-ea"/>
                <a:cs typeface="+mn-cs"/>
              </a:rPr>
              <a:t>approach trivializes differences</a:t>
            </a:r>
            <a:r>
              <a:rPr lang="en-US" sz="1200" kern="1200" baseline="0" dirty="0" smtClean="0">
                <a:solidFill>
                  <a:schemeClr val="tx1"/>
                </a:solidFill>
                <a:effectLst/>
                <a:latin typeface="+mn-lt"/>
                <a:ea typeface="+mn-ea"/>
                <a:cs typeface="+mn-cs"/>
              </a:rPr>
              <a:t> instead of </a:t>
            </a:r>
            <a:r>
              <a:rPr lang="en-US" sz="1200" kern="1200" dirty="0" smtClean="0">
                <a:solidFill>
                  <a:schemeClr val="tx1"/>
                </a:solidFill>
                <a:effectLst/>
                <a:latin typeface="+mn-lt"/>
                <a:ea typeface="+mn-ea"/>
                <a:cs typeface="+mn-cs"/>
              </a:rPr>
              <a:t>dealing with the real-life </a:t>
            </a:r>
          </a:p>
          <a:p>
            <a:r>
              <a:rPr lang="en-US" sz="1200" kern="1200" dirty="0" smtClean="0">
                <a:solidFill>
                  <a:schemeClr val="tx1"/>
                </a:solidFill>
                <a:effectLst/>
                <a:latin typeface="+mn-lt"/>
                <a:ea typeface="+mn-ea"/>
                <a:cs typeface="+mn-cs"/>
              </a:rPr>
              <a:t>experiences of different people.</a:t>
            </a:r>
            <a:r>
              <a:rPr lang="en-US" sz="1200" kern="1200" baseline="0" dirty="0" smtClean="0">
                <a:solidFill>
                  <a:schemeClr val="tx1"/>
                </a:solidFill>
                <a:effectLst/>
                <a:latin typeface="+mn-lt"/>
                <a:ea typeface="+mn-ea"/>
                <a:cs typeface="+mn-cs"/>
              </a:rPr>
              <a:t>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Examples:</a:t>
            </a:r>
          </a:p>
          <a:p>
            <a:r>
              <a:rPr lang="en-US" sz="1200" kern="1200" dirty="0" smtClean="0">
                <a:solidFill>
                  <a:schemeClr val="tx1"/>
                </a:solidFill>
                <a:effectLst/>
                <a:latin typeface="+mn-lt"/>
                <a:ea typeface="+mn-ea"/>
                <a:cs typeface="+mn-cs"/>
              </a:rPr>
              <a:t>Trivializing: Only</a:t>
            </a:r>
            <a:r>
              <a:rPr lang="en-US" sz="1200" kern="1200" baseline="0" dirty="0" smtClean="0">
                <a:solidFill>
                  <a:schemeClr val="tx1"/>
                </a:solidFill>
                <a:effectLst/>
                <a:latin typeface="+mn-lt"/>
                <a:ea typeface="+mn-ea"/>
                <a:cs typeface="+mn-cs"/>
              </a:rPr>
              <a:t> having a</a:t>
            </a:r>
            <a:r>
              <a:rPr lang="en-US" sz="1200" kern="1200" dirty="0" smtClean="0">
                <a:solidFill>
                  <a:schemeClr val="tx1"/>
                </a:solidFill>
                <a:effectLst/>
                <a:latin typeface="+mn-lt"/>
                <a:ea typeface="+mn-ea"/>
                <a:cs typeface="+mn-cs"/>
              </a:rPr>
              <a:t>ctivities around holidays or foods.</a:t>
            </a:r>
          </a:p>
          <a:p>
            <a:r>
              <a:rPr lang="en-US" sz="1200" kern="1200" dirty="0" smtClean="0">
                <a:solidFill>
                  <a:schemeClr val="tx1"/>
                </a:solidFill>
                <a:effectLst/>
                <a:latin typeface="+mn-lt"/>
                <a:ea typeface="+mn-ea"/>
                <a:cs typeface="+mn-cs"/>
              </a:rPr>
              <a:t>Tokenism: One person of color in</a:t>
            </a:r>
            <a:r>
              <a:rPr lang="en-US" sz="1200" kern="1200" baseline="0" dirty="0" smtClean="0">
                <a:solidFill>
                  <a:schemeClr val="tx1"/>
                </a:solidFill>
                <a:effectLst/>
                <a:latin typeface="+mn-lt"/>
                <a:ea typeface="+mn-ea"/>
                <a:cs typeface="+mn-cs"/>
              </a:rPr>
              <a:t> a story</a:t>
            </a:r>
            <a:r>
              <a:rPr lang="en-US" sz="1200" kern="1200" dirty="0" smtClean="0">
                <a:solidFill>
                  <a:schemeClr val="tx1"/>
                </a:solidFill>
                <a:effectLst/>
                <a:latin typeface="+mn-lt"/>
                <a:ea typeface="+mn-ea"/>
                <a:cs typeface="+mn-cs"/>
              </a:rPr>
              <a:t>book among many white characters.</a:t>
            </a:r>
          </a:p>
          <a:p>
            <a:r>
              <a:rPr lang="en-US" sz="1200" kern="1200" dirty="0" smtClean="0">
                <a:solidFill>
                  <a:schemeClr val="tx1"/>
                </a:solidFill>
                <a:effectLst/>
                <a:latin typeface="+mn-lt"/>
                <a:ea typeface="+mn-ea"/>
                <a:cs typeface="+mn-cs"/>
              </a:rPr>
              <a:t>Stereotyping: Images of Native Americans in</a:t>
            </a:r>
            <a:r>
              <a:rPr lang="en-US" sz="1200" kern="1200" baseline="0" dirty="0" smtClean="0">
                <a:solidFill>
                  <a:schemeClr val="tx1"/>
                </a:solidFill>
                <a:effectLst/>
                <a:latin typeface="+mn-lt"/>
                <a:ea typeface="+mn-ea"/>
                <a:cs typeface="+mn-cs"/>
              </a:rPr>
              <a:t> traditional dress or posters of children around the world in their country’s traditional dress.</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It may be important to point out the “positive intent” of early educators who may be unintentionally doing any of the above.</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F64520-CFAD-B24B-9771-238529B4109D}" type="slidenum">
              <a:rPr lang="en-US" smtClean="0"/>
              <a:t>10</a:t>
            </a:fld>
            <a:endParaRPr lang="en-US" dirty="0"/>
          </a:p>
        </p:txBody>
      </p:sp>
    </p:spTree>
    <p:extLst>
      <p:ext uri="{BB962C8B-B14F-4D97-AF65-F5344CB8AC3E}">
        <p14:creationId xmlns:p14="http://schemas.microsoft.com/office/powerpoint/2010/main" val="2907076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BF64520-CFAD-B24B-9771-238529B4109D}" type="slidenum">
              <a:rPr lang="en-US" smtClean="0"/>
              <a:t>11</a:t>
            </a:fld>
            <a:endParaRPr lang="en-US" dirty="0"/>
          </a:p>
        </p:txBody>
      </p:sp>
    </p:spTree>
    <p:extLst>
      <p:ext uri="{BB962C8B-B14F-4D97-AF65-F5344CB8AC3E}">
        <p14:creationId xmlns:p14="http://schemas.microsoft.com/office/powerpoint/2010/main" val="1532424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Briefly discuss the</a:t>
            </a:r>
            <a:r>
              <a:rPr lang="en-US" baseline="0" dirty="0" smtClean="0"/>
              <a:t> terms stereotype and generalization.  Then share that </a:t>
            </a:r>
            <a:r>
              <a:rPr lang="en-US" dirty="0" smtClean="0"/>
              <a:t>it’s essential to learn how each person defines her or his cultural identity</a:t>
            </a:r>
            <a:r>
              <a:rPr lang="en-US" baseline="0" dirty="0" smtClean="0"/>
              <a:t> rather than generalize from societal attitudes.  Otherwise, this leads to self-fulfilling prophecies….you see what you assume about a group or individual.  </a:t>
            </a:r>
          </a:p>
          <a:p>
            <a:endParaRPr lang="en-US" baseline="0" dirty="0" smtClean="0"/>
          </a:p>
          <a:p>
            <a:r>
              <a:rPr lang="en-US" baseline="0" dirty="0" smtClean="0"/>
              <a:t>Example:  Statistics say children raised in poor families do not get as much exposure to language.  What if I assume this is true of all of the families?  What might I miss?  How might this negatively affect my relationship with a child/family?</a:t>
            </a:r>
          </a:p>
          <a:p>
            <a:endParaRPr lang="en-US" baseline="0" dirty="0" smtClean="0"/>
          </a:p>
          <a:p>
            <a:r>
              <a:rPr lang="en-US" sz="1200" baseline="0" dirty="0" smtClean="0"/>
              <a:t>Have groups of 4-5 participants complete the Cooperative Activity: Assumptions can lead to generalizing or stereotyping</a:t>
            </a:r>
          </a:p>
          <a:p>
            <a:endParaRPr lang="en-US" sz="1200" dirty="0" smtClean="0"/>
          </a:p>
          <a:p>
            <a:pPr marL="0" indent="0">
              <a:buNone/>
            </a:pPr>
            <a:r>
              <a:rPr lang="en-US" sz="1200" dirty="0" smtClean="0"/>
              <a:t>Give groups 10-15 minutes to answer the questions on the slide.  Have each</a:t>
            </a:r>
            <a:r>
              <a:rPr lang="en-US" sz="1200" baseline="0" dirty="0" smtClean="0"/>
              <a:t> group report out to the larger group.</a:t>
            </a:r>
          </a:p>
          <a:p>
            <a:pPr marL="0" indent="0">
              <a:buNone/>
            </a:pPr>
            <a:endParaRPr lang="en-US" sz="1200" baseline="0" dirty="0" smtClean="0"/>
          </a:p>
          <a:p>
            <a:pPr marL="0" indent="0">
              <a:buNone/>
            </a:pPr>
            <a:r>
              <a:rPr lang="en-US" sz="1200" baseline="0" dirty="0" smtClean="0"/>
              <a:t>Play the Poetry Slam video or Alex Dang. Share the importance of ensuring our current and future generations of children will grow up in a world free of hurtful stereotyping. Let participants respond to the video if time.</a:t>
            </a:r>
            <a:endParaRPr lang="en-US" sz="120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12</a:t>
            </a:fld>
            <a:endParaRPr lang="en-US" dirty="0"/>
          </a:p>
        </p:txBody>
      </p:sp>
    </p:spTree>
    <p:extLst>
      <p:ext uri="{BB962C8B-B14F-4D97-AF65-F5344CB8AC3E}">
        <p14:creationId xmlns:p14="http://schemas.microsoft.com/office/powerpoint/2010/main" val="3914154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Remind participants that as they think about their classroom</a:t>
            </a:r>
            <a:r>
              <a:rPr lang="en-US" baseline="0" dirty="0" smtClean="0"/>
              <a:t> or program culture, it’s truly a combination of the individual children’s and families’ cultures, your staff members’ cultures, the culture of the community in which you live/work, and the dominant culture in the greater society. Multiple cultures affect every classroom culture.</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13</a:t>
            </a:fld>
            <a:endParaRPr lang="en-US" dirty="0"/>
          </a:p>
        </p:txBody>
      </p:sp>
    </p:spTree>
    <p:extLst>
      <p:ext uri="{BB962C8B-B14F-4D97-AF65-F5344CB8AC3E}">
        <p14:creationId xmlns:p14="http://schemas.microsoft.com/office/powerpoint/2010/main" val="908925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14</a:t>
            </a:fld>
            <a:endParaRPr lang="en-US" dirty="0"/>
          </a:p>
        </p:txBody>
      </p:sp>
    </p:spTree>
    <p:extLst>
      <p:ext uri="{BB962C8B-B14F-4D97-AF65-F5344CB8AC3E}">
        <p14:creationId xmlns:p14="http://schemas.microsoft.com/office/powerpoint/2010/main" val="1435369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possible, have these books with you at the training to share as references.</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15</a:t>
            </a:fld>
            <a:endParaRPr lang="en-US" dirty="0"/>
          </a:p>
        </p:txBody>
      </p:sp>
    </p:spTree>
    <p:extLst>
      <p:ext uri="{BB962C8B-B14F-4D97-AF65-F5344CB8AC3E}">
        <p14:creationId xmlns:p14="http://schemas.microsoft.com/office/powerpoint/2010/main" val="3742260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Play the “Chocolate” video/song either during or near the end of the break time. </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16</a:t>
            </a:fld>
            <a:endParaRPr lang="en-US" dirty="0"/>
          </a:p>
        </p:txBody>
      </p:sp>
    </p:spTree>
    <p:extLst>
      <p:ext uri="{BB962C8B-B14F-4D97-AF65-F5344CB8AC3E}">
        <p14:creationId xmlns:p14="http://schemas.microsoft.com/office/powerpoint/2010/main" val="3584750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does it mean to be “linguistically responsive?” Ask for a few participants to share their</a:t>
            </a:r>
            <a:r>
              <a:rPr lang="en-US" baseline="0" dirty="0" smtClean="0"/>
              <a:t> thinking. Add to what they share to include how programs support the communication of children and families: speaking, reading, and writing. Playing music in children’s home languages (such as “Chocolate”) is also a way to be “linguistically responsive” to children.</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17</a:t>
            </a:fld>
            <a:endParaRPr lang="en-US" dirty="0"/>
          </a:p>
        </p:txBody>
      </p:sp>
    </p:spTree>
    <p:extLst>
      <p:ext uri="{BB962C8B-B14F-4D97-AF65-F5344CB8AC3E}">
        <p14:creationId xmlns:p14="http://schemas.microsoft.com/office/powerpoint/2010/main" val="40928930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Distribute the “Linguistically</a:t>
            </a:r>
            <a:r>
              <a:rPr lang="en-US" baseline="0" dirty="0" smtClean="0"/>
              <a:t> Responsive Strategies” list. </a:t>
            </a:r>
            <a:r>
              <a:rPr lang="en-US" dirty="0" smtClean="0"/>
              <a:t>Each group can discuss which things they already do and brainstorm additional</a:t>
            </a:r>
            <a:r>
              <a:rPr lang="en-US" baseline="0" dirty="0" smtClean="0"/>
              <a:t> </a:t>
            </a:r>
            <a:r>
              <a:rPr lang="en-US" dirty="0" smtClean="0"/>
              <a:t>ways they can support children and</a:t>
            </a:r>
            <a:r>
              <a:rPr lang="en-US" baseline="0" dirty="0" smtClean="0"/>
              <a:t> families when communicating by speaking, reading, and writing in their home languages – including sign language.</a:t>
            </a:r>
          </a:p>
          <a:p>
            <a:endParaRPr lang="en-US" baseline="0" dirty="0" smtClean="0"/>
          </a:p>
          <a:p>
            <a:r>
              <a:rPr lang="en-US" baseline="0" dirty="0" smtClean="0"/>
              <a:t>OPTIONAL: The little girl on the right in this picture is named Fiyinfoluwa. Her family is originally from Nigeria, and her parents speak Yoruba and English. If there is time, I often write her name in large letters on the whiteboard or chart paper. Then I ask participants to share what they think is the correct pronunciation of her name. I let them take a few guesses and then tell them the correct pronunciation is “</a:t>
            </a:r>
            <a:r>
              <a:rPr lang="en-US" b="1" baseline="0" dirty="0" smtClean="0"/>
              <a:t>Feen</a:t>
            </a:r>
            <a:r>
              <a:rPr lang="en-US" baseline="0" dirty="0" smtClean="0"/>
              <a:t>-fo-loo-wah”. What is important about this is that pronouncing children’s and family members’ names correctly is very important, and the best way to know how to pronounce names correctly is to ASK the families. Then listen to them when they are speaking to each other -- and practice. As an aside, her father’s name is Adenaii, her mother’s name is Oyebola, her older sister’s name is Ifeoluwa, the last name of the family is Adenuga . . . and the baby boy they had in the United States was named . . . David. ;)</a:t>
            </a:r>
          </a:p>
          <a:p>
            <a:endParaRPr lang="en-US" baseline="0" dirty="0" smtClean="0"/>
          </a:p>
          <a:p>
            <a:r>
              <a:rPr lang="en-US" baseline="0" dirty="0" smtClean="0"/>
              <a:t>OPTIONAL: You can always just give the quick example of how you would feel if a teacher mispronounced your name or your child’s name all year long . . . “Candice is pronounced “Candis”, not “Canned Ice!”</a:t>
            </a:r>
          </a:p>
          <a:p>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18</a:t>
            </a:fld>
            <a:endParaRPr lang="en-US" dirty="0"/>
          </a:p>
        </p:txBody>
      </p:sp>
    </p:spTree>
    <p:extLst>
      <p:ext uri="{BB962C8B-B14F-4D97-AF65-F5344CB8AC3E}">
        <p14:creationId xmlns:p14="http://schemas.microsoft.com/office/powerpoint/2010/main" val="6328853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idea to add to this is to have programs “Imagine you are a new family</a:t>
            </a:r>
            <a:r>
              <a:rPr lang="en-US" baseline="0" dirty="0" smtClean="0"/>
              <a:t> coming to visit your program for the first time. What would you see/hear which tells you how this program would value your own family culture?”</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19</a:t>
            </a:fld>
            <a:endParaRPr lang="en-US" dirty="0"/>
          </a:p>
        </p:txBody>
      </p:sp>
    </p:spTree>
    <p:extLst>
      <p:ext uri="{BB962C8B-B14F-4D97-AF65-F5344CB8AC3E}">
        <p14:creationId xmlns:p14="http://schemas.microsoft.com/office/powerpoint/2010/main" val="24929307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Briefly</a:t>
            </a:r>
            <a:r>
              <a:rPr lang="en-US" baseline="0" dirty="0" smtClean="0"/>
              <a:t> discuss what QRIS is (for participants who are unfamiliar with it). Then share how Oregon’s QRIS addresses family cultures in a variety of ways and weaves those requirements for supporting diversity throughout the standards.</a:t>
            </a:r>
            <a:endParaRPr lang="en-US" dirty="0" smtClean="0"/>
          </a:p>
          <a:p>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20</a:t>
            </a:fld>
            <a:endParaRPr lang="en-US" dirty="0"/>
          </a:p>
        </p:txBody>
      </p:sp>
    </p:spTree>
    <p:extLst>
      <p:ext uri="{BB962C8B-B14F-4D97-AF65-F5344CB8AC3E}">
        <p14:creationId xmlns:p14="http://schemas.microsoft.com/office/powerpoint/2010/main" val="276678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spcAft>
                <a:spcPts val="600"/>
              </a:spcAft>
            </a:pPr>
            <a:r>
              <a:rPr lang="en-US" dirty="0" smtClean="0"/>
              <a:t>Give</a:t>
            </a:r>
            <a:r>
              <a:rPr lang="en-US" baseline="0" dirty="0" smtClean="0"/>
              <a:t> examples of each statement to help participants get a clearer picture of what those statements look like “in action.” </a:t>
            </a:r>
          </a:p>
          <a:p>
            <a:pPr lvl="1">
              <a:spcAft>
                <a:spcPts val="600"/>
              </a:spcAft>
            </a:pPr>
            <a:endParaRPr lang="en-US" baseline="0" dirty="0" smtClean="0"/>
          </a:p>
          <a:p>
            <a:pPr lvl="1">
              <a:spcAft>
                <a:spcPts val="600"/>
              </a:spcAft>
            </a:pPr>
            <a:r>
              <a:rPr lang="en-US" baseline="0" dirty="0" smtClean="0"/>
              <a:t>Examples:  </a:t>
            </a:r>
          </a:p>
          <a:p>
            <a:pPr lvl="1">
              <a:spcAft>
                <a:spcPts val="600"/>
              </a:spcAft>
            </a:pPr>
            <a:endParaRPr lang="en-US" baseline="0" dirty="0" smtClean="0"/>
          </a:p>
          <a:p>
            <a:pPr lvl="1">
              <a:spcAft>
                <a:spcPts val="600"/>
              </a:spcAft>
            </a:pPr>
            <a:r>
              <a:rPr lang="en-US" baseline="0" dirty="0" smtClean="0"/>
              <a:t>For </a:t>
            </a:r>
            <a:r>
              <a:rPr lang="en-US" dirty="0" smtClean="0">
                <a:solidFill>
                  <a:schemeClr val="tx1"/>
                </a:solidFill>
              </a:rPr>
              <a:t>“Activities designed to promote understanding of cultures represented in the program” </a:t>
            </a:r>
            <a:r>
              <a:rPr lang="en-US" baseline="0" dirty="0" smtClean="0">
                <a:solidFill>
                  <a:schemeClr val="tx1"/>
                </a:solidFill>
              </a:rPr>
              <a:t> talk about how this might look in the classroom for families you are CURRENTLY serving.  If you have families from Mexico, you might sing songs daily in Spanish, read stories in Spanish, and incorporate projects on a regular basis such as making tortillas.   Cooking projects and story times are examples of activities that family members can lead or support.  Activities representing the cultures in the program should be ongoing and not just for special occasions.  </a:t>
            </a:r>
          </a:p>
          <a:p>
            <a:pPr lvl="1">
              <a:spcAft>
                <a:spcPts val="600"/>
              </a:spcAft>
            </a:pPr>
            <a:endParaRPr lang="en-US" baseline="0" dirty="0" smtClean="0">
              <a:solidFill>
                <a:schemeClr val="tx1"/>
              </a:solidFill>
            </a:endParaRPr>
          </a:p>
          <a:p>
            <a:pPr lvl="1">
              <a:spcAft>
                <a:spcPts val="600"/>
              </a:spcAft>
            </a:pPr>
            <a:r>
              <a:rPr lang="en-US" baseline="0" dirty="0" smtClean="0">
                <a:solidFill>
                  <a:schemeClr val="tx1"/>
                </a:solidFill>
              </a:rPr>
              <a:t>If your families are all from the same or similar cultural background (i.e., white, middle class), it’s still important to incorporate individual family culture into your daily activities.  For example, have children bring their favorite book for story time or have a family member read this book at story time.  Incorporate favorite foods from home into cooking activities, again having family members involved when possible.  The more </a:t>
            </a:r>
            <a:r>
              <a:rPr lang="en-US" baseline="0" smtClean="0">
                <a:solidFill>
                  <a:schemeClr val="tx1"/>
                </a:solidFill>
              </a:rPr>
              <a:t>you know your families, </a:t>
            </a:r>
            <a:r>
              <a:rPr lang="en-US" baseline="0" dirty="0" smtClean="0">
                <a:solidFill>
                  <a:schemeClr val="tx1"/>
                </a:solidFill>
              </a:rPr>
              <a:t>the more you can incorporate individual family culture into the program.</a:t>
            </a:r>
            <a:endParaRPr lang="en-US" dirty="0" smtClean="0">
              <a:solidFill>
                <a:schemeClr val="tx1"/>
              </a:solidFill>
            </a:endParaRPr>
          </a:p>
        </p:txBody>
      </p:sp>
      <p:sp>
        <p:nvSpPr>
          <p:cNvPr id="4" name="Slide Number Placeholder 3"/>
          <p:cNvSpPr>
            <a:spLocks noGrp="1"/>
          </p:cNvSpPr>
          <p:nvPr>
            <p:ph type="sldNum" sz="quarter" idx="10"/>
          </p:nvPr>
        </p:nvSpPr>
        <p:spPr/>
        <p:txBody>
          <a:bodyPr/>
          <a:lstStyle/>
          <a:p>
            <a:fld id="{0BF64520-CFAD-B24B-9771-238529B4109D}" type="slidenum">
              <a:rPr lang="en-US" smtClean="0"/>
              <a:t>21</a:t>
            </a:fld>
            <a:endParaRPr lang="en-US" dirty="0"/>
          </a:p>
        </p:txBody>
      </p:sp>
    </p:spTree>
    <p:extLst>
      <p:ext uri="{BB962C8B-B14F-4D97-AF65-F5344CB8AC3E}">
        <p14:creationId xmlns:p14="http://schemas.microsoft.com/office/powerpoint/2010/main" val="8646880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sym typeface="Wingdings" panose="05000000000000000000" pitchFamily="2" charset="2"/>
              </a:rPr>
              <a:t>QRIS goals mirror provider and family goals.</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22</a:t>
            </a:fld>
            <a:endParaRPr lang="en-US" dirty="0"/>
          </a:p>
        </p:txBody>
      </p:sp>
    </p:spTree>
    <p:extLst>
      <p:ext uri="{BB962C8B-B14F-4D97-AF65-F5344CB8AC3E}">
        <p14:creationId xmlns:p14="http://schemas.microsoft.com/office/powerpoint/2010/main" val="11900440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Encourage participants who came with other staff members to work</a:t>
            </a:r>
            <a:r>
              <a:rPr lang="en-US" baseline="0" dirty="0" smtClean="0"/>
              <a:t> together. We also always encourage people to take the Self-Evaluation back to their directors/programs and share with their colleagues at staff meetings, etc.</a:t>
            </a:r>
          </a:p>
          <a:p>
            <a:endParaRPr lang="en-US" baseline="0" dirty="0" smtClean="0"/>
          </a:p>
          <a:p>
            <a:r>
              <a:rPr lang="en-US" baseline="0" dirty="0" smtClean="0"/>
              <a:t>After participants have had enough time to complete the first two bulleted items, invite them to share their thoughts about the last item to add to the self-evaluation.</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23</a:t>
            </a:fld>
            <a:endParaRPr lang="en-US" dirty="0"/>
          </a:p>
        </p:txBody>
      </p:sp>
    </p:spTree>
    <p:extLst>
      <p:ext uri="{BB962C8B-B14F-4D97-AF65-F5344CB8AC3E}">
        <p14:creationId xmlns:p14="http://schemas.microsoft.com/office/powerpoint/2010/main" val="6552177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 sure that participants “speak their goals into existence” by sharing their goal with at</a:t>
            </a:r>
            <a:r>
              <a:rPr lang="en-US" baseline="0" dirty="0" smtClean="0"/>
              <a:t> least one person at their tables.</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24</a:t>
            </a:fld>
            <a:endParaRPr lang="en-US" dirty="0"/>
          </a:p>
        </p:txBody>
      </p:sp>
    </p:spTree>
    <p:extLst>
      <p:ext uri="{BB962C8B-B14F-4D97-AF65-F5344CB8AC3E}">
        <p14:creationId xmlns:p14="http://schemas.microsoft.com/office/powerpoint/2010/main" val="37666216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the participants for participating, sharing</a:t>
            </a:r>
            <a:r>
              <a:rPr lang="en-US" baseline="0" dirty="0" smtClean="0"/>
              <a:t> their ideas, and being committed to honoring their families’ cultures. Encourage them to give you honest feedback in their evaluations, get their certificates, and share any other housekeeping items/announcements you want them to know.</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25</a:t>
            </a:fld>
            <a:endParaRPr lang="en-US" dirty="0"/>
          </a:p>
        </p:txBody>
      </p:sp>
    </p:spTree>
    <p:extLst>
      <p:ext uri="{BB962C8B-B14F-4D97-AF65-F5344CB8AC3E}">
        <p14:creationId xmlns:p14="http://schemas.microsoft.com/office/powerpoint/2010/main" val="35009051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Slide with Background">
    <p:bg>
      <p:bgPr>
        <a:solidFill>
          <a:schemeClr val="bg1"/>
        </a:solidFill>
        <a:effectLst/>
      </p:bgPr>
    </p:bg>
    <p:spTree>
      <p:nvGrpSpPr>
        <p:cNvPr id="1" name=""/>
        <p:cNvGrpSpPr/>
        <p:nvPr/>
      </p:nvGrpSpPr>
      <p:grpSpPr>
        <a:xfrm>
          <a:off x="0" y="0"/>
          <a:ext cx="0" cy="0"/>
          <a:chOff x="0" y="0"/>
          <a:chExt cx="0" cy="0"/>
        </a:xfrm>
      </p:grpSpPr>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Tree>
    <p:extLst>
      <p:ext uri="{BB962C8B-B14F-4D97-AF65-F5344CB8AC3E}">
        <p14:creationId xmlns:p14="http://schemas.microsoft.com/office/powerpoint/2010/main" val="334920864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1122363"/>
            <a:ext cx="6858000" cy="2387600"/>
          </a:xfrm>
          <a:prstGeom prst="rect">
            <a:avLst/>
          </a:prstGeom>
        </p:spPr>
        <p:txBody>
          <a:bodyPr anchor="b"/>
          <a:lstStyle>
            <a:lvl1pPr algn="ctr">
              <a:lnSpc>
                <a:spcPts val="4500"/>
              </a:lnSpc>
              <a:defRPr sz="4500" spc="-188" baseline="0"/>
            </a:lvl1pPr>
          </a:lstStyle>
          <a:p>
            <a:r>
              <a:rPr lang="en-US" dirty="0" smtClean="0"/>
              <a:t>Presentation </a:t>
            </a:r>
            <a:br>
              <a:rPr lang="en-US" dirty="0" smtClean="0"/>
            </a:br>
            <a:r>
              <a:rPr lang="en-US" dirty="0" smtClean="0"/>
              <a:t>Title Here</a:t>
            </a:r>
            <a:endParaRPr lang="en-US" dirty="0"/>
          </a:p>
        </p:txBody>
      </p:sp>
      <p:sp>
        <p:nvSpPr>
          <p:cNvPr id="3" name="Subtitle 2"/>
          <p:cNvSpPr>
            <a:spLocks noGrp="1"/>
          </p:cNvSpPr>
          <p:nvPr>
            <p:ph type="subTitle" idx="1" hasCustomPrompt="1"/>
          </p:nvPr>
        </p:nvSpPr>
        <p:spPr>
          <a:xfrm>
            <a:off x="1143000" y="3602038"/>
            <a:ext cx="6858000" cy="1655762"/>
          </a:xfrm>
        </p:spPr>
        <p:txBody>
          <a:bodyPr/>
          <a:lstStyle>
            <a:lvl1pPr marL="0" indent="0" algn="ctr">
              <a:buNone/>
              <a:defRPr sz="1800" b="1" i="0"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Place Subtitle Here</a:t>
            </a:r>
            <a:endParaRPr lang="en-US" dirty="0"/>
          </a:p>
        </p:txBody>
      </p:sp>
      <p:pic>
        <p:nvPicPr>
          <p:cNvPr id="10" name="Picture 9"/>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Tree>
    <p:extLst>
      <p:ext uri="{BB962C8B-B14F-4D97-AF65-F5344CB8AC3E}">
        <p14:creationId xmlns:p14="http://schemas.microsoft.com/office/powerpoint/2010/main" val="67215138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resenation Intr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4"/>
            <a:ext cx="6515100" cy="1325880"/>
          </a:xfrm>
          <a:prstGeom prst="rect">
            <a:avLst/>
          </a:prstGeom>
        </p:spPr>
        <p:txBody>
          <a:bodyPr/>
          <a:lstStyle/>
          <a:p>
            <a:r>
              <a:rPr lang="en-US" dirty="0" smtClean="0"/>
              <a:t>Place Headline Here</a:t>
            </a:r>
            <a:endParaRPr lang="en-US" dirty="0"/>
          </a:p>
        </p:txBody>
      </p:sp>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5/9/2019</a:t>
            </a:fld>
            <a:endParaRPr lang="en-US" dirty="0"/>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
        <p:nvSpPr>
          <p:cNvPr id="13" name="Text Placeholder 2"/>
          <p:cNvSpPr>
            <a:spLocks noGrp="1"/>
          </p:cNvSpPr>
          <p:nvPr>
            <p:ph idx="1" hasCustomPrompt="1"/>
          </p:nvPr>
        </p:nvSpPr>
        <p:spPr>
          <a:xfrm>
            <a:off x="628650" y="1825625"/>
            <a:ext cx="6515100" cy="4203996"/>
          </a:xfrm>
          <a:prstGeom prst="rect">
            <a:avLst/>
          </a:prstGeom>
          <a:noFill/>
        </p:spPr>
        <p:txBody>
          <a:bodyPr vert="horz" lIns="91440" tIns="45720" rIns="91440" bIns="45720" rtlCol="0">
            <a:noAutofit/>
          </a:bodyPr>
          <a:lstStyle>
            <a:lvl1pPr>
              <a:lnSpc>
                <a:spcPts val="3300"/>
              </a:lnSpc>
              <a:spcBef>
                <a:spcPts val="1350"/>
              </a:spcBef>
              <a:defRPr sz="2700" baseline="0"/>
            </a:lvl1pPr>
            <a:lvl2pPr>
              <a:lnSpc>
                <a:spcPts val="2700"/>
              </a:lnSpc>
              <a:spcBef>
                <a:spcPts val="1350"/>
              </a:spcBef>
              <a:defRPr sz="2100" baseline="0"/>
            </a:lvl2pPr>
            <a:lvl3pPr>
              <a:lnSpc>
                <a:spcPts val="2700"/>
              </a:lnSpc>
              <a:spcBef>
                <a:spcPts val="1350"/>
              </a:spcBef>
              <a:defRPr sz="2100" baseline="0"/>
            </a:lvl3pPr>
            <a:lvl4pPr>
              <a:lnSpc>
                <a:spcPts val="2700"/>
              </a:lnSpc>
              <a:spcBef>
                <a:spcPts val="1350"/>
              </a:spcBef>
              <a:defRPr sz="2100" baseline="0"/>
            </a:lvl4pPr>
          </a:lstStyle>
          <a:p>
            <a:pPr lvl="0"/>
            <a:r>
              <a:rPr lang="en-US" dirty="0" smtClean="0"/>
              <a:t>This slide is used for and introduction of lead-in copy. The copy should be limited to a few brief and impactful sentences.</a:t>
            </a:r>
          </a:p>
        </p:txBody>
      </p:sp>
    </p:spTree>
    <p:extLst>
      <p:ext uri="{BB962C8B-B14F-4D97-AF65-F5344CB8AC3E}">
        <p14:creationId xmlns:p14="http://schemas.microsoft.com/office/powerpoint/2010/main" val="401943699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Header Turquoi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341517"/>
            <a:ext cx="6515100" cy="1376522"/>
          </a:xfrm>
          <a:prstGeom prst="rect">
            <a:avLst/>
          </a:prstGeom>
          <a:noFill/>
        </p:spPr>
        <p:txBody>
          <a:bodyPr anchor="b"/>
          <a:lstStyle>
            <a:lvl1pPr>
              <a:lnSpc>
                <a:spcPts val="4500"/>
              </a:lnSpc>
              <a:defRPr sz="4500" spc="-188" baseline="0">
                <a:solidFill>
                  <a:schemeClr val="bg1"/>
                </a:solidFill>
              </a:defRPr>
            </a:lvl1pPr>
          </a:lstStyle>
          <a:p>
            <a:r>
              <a:rPr lang="en-US" dirty="0" smtClean="0"/>
              <a:t>Section Title Here</a:t>
            </a:r>
            <a:endParaRPr lang="en-US" dirty="0"/>
          </a:p>
        </p:txBody>
      </p:sp>
      <p:sp>
        <p:nvSpPr>
          <p:cNvPr id="3" name="Text Placeholder 2"/>
          <p:cNvSpPr>
            <a:spLocks noGrp="1"/>
          </p:cNvSpPr>
          <p:nvPr>
            <p:ph type="body" idx="1" hasCustomPrompt="1"/>
          </p:nvPr>
        </p:nvSpPr>
        <p:spPr>
          <a:xfrm>
            <a:off x="628650" y="2802018"/>
            <a:ext cx="6515100" cy="1435100"/>
          </a:xfrm>
          <a:noFill/>
        </p:spPr>
        <p:txBody>
          <a:bodyPr/>
          <a:lstStyle>
            <a:lvl1pPr marL="0" indent="0">
              <a:buNone/>
              <a:defRPr sz="1800" b="1" i="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Place Subtitle Here </a:t>
            </a:r>
            <a:endParaRPr lang="en-US" dirty="0" smtClean="0"/>
          </a:p>
        </p:txBody>
      </p:sp>
      <p:sp>
        <p:nvSpPr>
          <p:cNvPr id="11"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bg1"/>
                </a:solidFill>
              </a:defRPr>
            </a:lvl1pPr>
          </a:lstStyle>
          <a:p>
            <a:fld id="{282B45BD-C71A-4996-9F80-DB79F2918E42}" type="datetimeFigureOut">
              <a:rPr lang="en-US" smtClean="0"/>
              <a:t>5/9/2019</a:t>
            </a:fld>
            <a:endParaRPr lang="en-US" dirty="0"/>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bg1"/>
                </a:solidFill>
              </a:defRPr>
            </a:lvl1pPr>
          </a:lstStyle>
          <a:p>
            <a:endParaRPr lang="en-US" dirty="0"/>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bg1"/>
                </a:solidFill>
              </a:defRPr>
            </a:lvl1pPr>
          </a:lstStyle>
          <a:p>
            <a:fld id="{F9F5C55B-0891-4788-873D-A90C5C8813BC}" type="slidenum">
              <a:rPr lang="en-US" smtClean="0"/>
              <a:t>‹#›</a:t>
            </a:fld>
            <a:endParaRPr lang="en-US" dirty="0"/>
          </a:p>
        </p:txBody>
      </p:sp>
    </p:spTree>
    <p:extLst>
      <p:ext uri="{BB962C8B-B14F-4D97-AF65-F5344CB8AC3E}">
        <p14:creationId xmlns:p14="http://schemas.microsoft.com/office/powerpoint/2010/main" val="336854834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Blu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341517"/>
            <a:ext cx="6515100" cy="1376522"/>
          </a:xfrm>
          <a:prstGeom prst="rect">
            <a:avLst/>
          </a:prstGeom>
          <a:noFill/>
        </p:spPr>
        <p:txBody>
          <a:bodyPr anchor="b"/>
          <a:lstStyle>
            <a:lvl1pPr>
              <a:lnSpc>
                <a:spcPts val="4500"/>
              </a:lnSpc>
              <a:defRPr sz="4500" spc="-188" baseline="0">
                <a:solidFill>
                  <a:schemeClr val="bg1"/>
                </a:solidFill>
              </a:defRPr>
            </a:lvl1pPr>
          </a:lstStyle>
          <a:p>
            <a:r>
              <a:rPr lang="en-US" dirty="0" smtClean="0"/>
              <a:t>Section Title Here</a:t>
            </a:r>
            <a:endParaRPr lang="en-US" dirty="0"/>
          </a:p>
        </p:txBody>
      </p:sp>
      <p:sp>
        <p:nvSpPr>
          <p:cNvPr id="3" name="Text Placeholder 2"/>
          <p:cNvSpPr>
            <a:spLocks noGrp="1"/>
          </p:cNvSpPr>
          <p:nvPr>
            <p:ph type="body" idx="1" hasCustomPrompt="1"/>
          </p:nvPr>
        </p:nvSpPr>
        <p:spPr>
          <a:xfrm>
            <a:off x="628650" y="2802018"/>
            <a:ext cx="6515100" cy="1435100"/>
          </a:xfrm>
          <a:noFill/>
        </p:spPr>
        <p:txBody>
          <a:bodyPr/>
          <a:lstStyle>
            <a:lvl1pPr marL="0" indent="0">
              <a:buNone/>
              <a:defRPr sz="1800" b="1" i="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Place Subtitle Here </a:t>
            </a:r>
            <a:endParaRPr lang="en-US" dirty="0" smtClean="0"/>
          </a:p>
        </p:txBody>
      </p:sp>
      <p:sp>
        <p:nvSpPr>
          <p:cNvPr id="11"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bg1"/>
                </a:solidFill>
              </a:defRPr>
            </a:lvl1pPr>
          </a:lstStyle>
          <a:p>
            <a:fld id="{282B45BD-C71A-4996-9F80-DB79F2918E42}" type="datetimeFigureOut">
              <a:rPr lang="en-US" smtClean="0"/>
              <a:t>5/9/2019</a:t>
            </a:fld>
            <a:endParaRPr lang="en-US" dirty="0"/>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bg1"/>
                </a:solidFill>
              </a:defRPr>
            </a:lvl1pPr>
          </a:lstStyle>
          <a:p>
            <a:endParaRPr lang="en-US" dirty="0"/>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bg1"/>
                </a:solidFill>
              </a:defRPr>
            </a:lvl1pPr>
          </a:lstStyle>
          <a:p>
            <a:fld id="{F9F5C55B-0891-4788-873D-A90C5C8813BC}" type="slidenum">
              <a:rPr lang="en-US" smtClean="0"/>
              <a:t>‹#›</a:t>
            </a:fld>
            <a:endParaRPr lang="en-US" dirty="0"/>
          </a:p>
        </p:txBody>
      </p:sp>
    </p:spTree>
    <p:extLst>
      <p:ext uri="{BB962C8B-B14F-4D97-AF65-F5344CB8AC3E}">
        <p14:creationId xmlns:p14="http://schemas.microsoft.com/office/powerpoint/2010/main" val="929257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Header Green">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341517"/>
            <a:ext cx="6515100" cy="1376522"/>
          </a:xfrm>
          <a:prstGeom prst="rect">
            <a:avLst/>
          </a:prstGeom>
          <a:noFill/>
        </p:spPr>
        <p:txBody>
          <a:bodyPr anchor="b"/>
          <a:lstStyle>
            <a:lvl1pPr>
              <a:lnSpc>
                <a:spcPts val="4500"/>
              </a:lnSpc>
              <a:defRPr sz="4500" spc="-188" baseline="0">
                <a:solidFill>
                  <a:schemeClr val="bg1"/>
                </a:solidFill>
              </a:defRPr>
            </a:lvl1pPr>
          </a:lstStyle>
          <a:p>
            <a:r>
              <a:rPr lang="en-US" dirty="0" smtClean="0"/>
              <a:t>Section Title Here</a:t>
            </a:r>
            <a:endParaRPr lang="en-US" dirty="0"/>
          </a:p>
        </p:txBody>
      </p:sp>
      <p:sp>
        <p:nvSpPr>
          <p:cNvPr id="3" name="Text Placeholder 2"/>
          <p:cNvSpPr>
            <a:spLocks noGrp="1"/>
          </p:cNvSpPr>
          <p:nvPr>
            <p:ph type="body" idx="1" hasCustomPrompt="1"/>
          </p:nvPr>
        </p:nvSpPr>
        <p:spPr>
          <a:xfrm>
            <a:off x="628650" y="2802018"/>
            <a:ext cx="6515100" cy="1435100"/>
          </a:xfrm>
          <a:noFill/>
        </p:spPr>
        <p:txBody>
          <a:bodyPr/>
          <a:lstStyle>
            <a:lvl1pPr marL="0" indent="0">
              <a:buNone/>
              <a:defRPr sz="1800" b="1" i="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Place Subtitle Here </a:t>
            </a:r>
            <a:endParaRPr lang="en-US" dirty="0" smtClean="0"/>
          </a:p>
        </p:txBody>
      </p:sp>
      <p:sp>
        <p:nvSpPr>
          <p:cNvPr id="11"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bg1"/>
                </a:solidFill>
              </a:defRPr>
            </a:lvl1pPr>
          </a:lstStyle>
          <a:p>
            <a:fld id="{282B45BD-C71A-4996-9F80-DB79F2918E42}" type="datetimeFigureOut">
              <a:rPr lang="en-US" smtClean="0"/>
              <a:t>5/9/2019</a:t>
            </a:fld>
            <a:endParaRPr lang="en-US" dirty="0"/>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bg1"/>
                </a:solidFill>
              </a:defRPr>
            </a:lvl1pPr>
          </a:lstStyle>
          <a:p>
            <a:endParaRPr lang="en-US" dirty="0"/>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bg1"/>
                </a:solidFill>
              </a:defRPr>
            </a:lvl1pPr>
          </a:lstStyle>
          <a:p>
            <a:fld id="{F9F5C55B-0891-4788-873D-A90C5C8813BC}" type="slidenum">
              <a:rPr lang="en-US" smtClean="0"/>
              <a:t>‹#›</a:t>
            </a:fld>
            <a:endParaRPr lang="en-US" dirty="0"/>
          </a:p>
        </p:txBody>
      </p:sp>
    </p:spTree>
    <p:extLst>
      <p:ext uri="{BB962C8B-B14F-4D97-AF65-F5344CB8AC3E}">
        <p14:creationId xmlns:p14="http://schemas.microsoft.com/office/powerpoint/2010/main" val="841092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Header Orang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341517"/>
            <a:ext cx="6515100" cy="1376522"/>
          </a:xfrm>
          <a:prstGeom prst="rect">
            <a:avLst/>
          </a:prstGeom>
          <a:noFill/>
        </p:spPr>
        <p:txBody>
          <a:bodyPr anchor="b"/>
          <a:lstStyle>
            <a:lvl1pPr>
              <a:lnSpc>
                <a:spcPts val="4500"/>
              </a:lnSpc>
              <a:defRPr sz="4500" spc="-188" baseline="0">
                <a:solidFill>
                  <a:schemeClr val="bg1"/>
                </a:solidFill>
              </a:defRPr>
            </a:lvl1pPr>
          </a:lstStyle>
          <a:p>
            <a:r>
              <a:rPr lang="en-US" dirty="0" smtClean="0"/>
              <a:t>Section Title Here</a:t>
            </a:r>
            <a:endParaRPr lang="en-US" dirty="0"/>
          </a:p>
        </p:txBody>
      </p:sp>
      <p:sp>
        <p:nvSpPr>
          <p:cNvPr id="3" name="Text Placeholder 2"/>
          <p:cNvSpPr>
            <a:spLocks noGrp="1"/>
          </p:cNvSpPr>
          <p:nvPr>
            <p:ph type="body" idx="1" hasCustomPrompt="1"/>
          </p:nvPr>
        </p:nvSpPr>
        <p:spPr>
          <a:xfrm>
            <a:off x="628650" y="2802018"/>
            <a:ext cx="6515100" cy="1435100"/>
          </a:xfrm>
          <a:noFill/>
        </p:spPr>
        <p:txBody>
          <a:bodyPr/>
          <a:lstStyle>
            <a:lvl1pPr marL="0" indent="0">
              <a:buNone/>
              <a:defRPr sz="1800" b="1" i="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Place Subtitle Here </a:t>
            </a:r>
            <a:endParaRPr lang="en-US" dirty="0" smtClean="0"/>
          </a:p>
        </p:txBody>
      </p:sp>
      <p:sp>
        <p:nvSpPr>
          <p:cNvPr id="11"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bg1"/>
                </a:solidFill>
              </a:defRPr>
            </a:lvl1pPr>
          </a:lstStyle>
          <a:p>
            <a:fld id="{282B45BD-C71A-4996-9F80-DB79F2918E42}" type="datetimeFigureOut">
              <a:rPr lang="en-US" smtClean="0"/>
              <a:t>5/9/2019</a:t>
            </a:fld>
            <a:endParaRPr lang="en-US" dirty="0"/>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bg1"/>
                </a:solidFill>
              </a:defRPr>
            </a:lvl1pPr>
          </a:lstStyle>
          <a:p>
            <a:endParaRPr lang="en-US" dirty="0"/>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bg1"/>
                </a:solidFill>
              </a:defRPr>
            </a:lvl1pPr>
          </a:lstStyle>
          <a:p>
            <a:fld id="{F9F5C55B-0891-4788-873D-A90C5C8813BC}" type="slidenum">
              <a:rPr lang="en-US" smtClean="0"/>
              <a:t>‹#›</a:t>
            </a:fld>
            <a:endParaRPr lang="en-US" dirty="0"/>
          </a:p>
        </p:txBody>
      </p:sp>
    </p:spTree>
    <p:extLst>
      <p:ext uri="{BB962C8B-B14F-4D97-AF65-F5344CB8AC3E}">
        <p14:creationId xmlns:p14="http://schemas.microsoft.com/office/powerpoint/2010/main" val="1833272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Header Berry">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341517"/>
            <a:ext cx="6515100" cy="1376522"/>
          </a:xfrm>
          <a:prstGeom prst="rect">
            <a:avLst/>
          </a:prstGeom>
          <a:noFill/>
        </p:spPr>
        <p:txBody>
          <a:bodyPr anchor="b"/>
          <a:lstStyle>
            <a:lvl1pPr>
              <a:lnSpc>
                <a:spcPts val="4500"/>
              </a:lnSpc>
              <a:defRPr sz="4500" spc="-188" baseline="0">
                <a:solidFill>
                  <a:schemeClr val="bg1"/>
                </a:solidFill>
              </a:defRPr>
            </a:lvl1pPr>
          </a:lstStyle>
          <a:p>
            <a:r>
              <a:rPr lang="en-US" dirty="0" smtClean="0"/>
              <a:t>Section Title Here</a:t>
            </a:r>
            <a:endParaRPr lang="en-US" dirty="0"/>
          </a:p>
        </p:txBody>
      </p:sp>
      <p:sp>
        <p:nvSpPr>
          <p:cNvPr id="3" name="Text Placeholder 2"/>
          <p:cNvSpPr>
            <a:spLocks noGrp="1"/>
          </p:cNvSpPr>
          <p:nvPr>
            <p:ph type="body" idx="1" hasCustomPrompt="1"/>
          </p:nvPr>
        </p:nvSpPr>
        <p:spPr>
          <a:xfrm>
            <a:off x="628650" y="2802018"/>
            <a:ext cx="6515100" cy="1435100"/>
          </a:xfrm>
          <a:noFill/>
        </p:spPr>
        <p:txBody>
          <a:bodyPr/>
          <a:lstStyle>
            <a:lvl1pPr marL="0" indent="0">
              <a:buNone/>
              <a:defRPr sz="1800" b="1" i="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Place Subtitle Here </a:t>
            </a:r>
            <a:endParaRPr lang="en-US" dirty="0" smtClean="0"/>
          </a:p>
        </p:txBody>
      </p:sp>
      <p:sp>
        <p:nvSpPr>
          <p:cNvPr id="11"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bg1"/>
                </a:solidFill>
              </a:defRPr>
            </a:lvl1pPr>
          </a:lstStyle>
          <a:p>
            <a:fld id="{282B45BD-C71A-4996-9F80-DB79F2918E42}" type="datetimeFigureOut">
              <a:rPr lang="en-US" smtClean="0"/>
              <a:t>5/9/2019</a:t>
            </a:fld>
            <a:endParaRPr lang="en-US" dirty="0"/>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bg1"/>
                </a:solidFill>
              </a:defRPr>
            </a:lvl1pPr>
          </a:lstStyle>
          <a:p>
            <a:endParaRPr lang="en-US" dirty="0"/>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bg1"/>
                </a:solidFill>
              </a:defRPr>
            </a:lvl1pPr>
          </a:lstStyle>
          <a:p>
            <a:fld id="{F9F5C55B-0891-4788-873D-A90C5C8813BC}" type="slidenum">
              <a:rPr lang="en-US" smtClean="0"/>
              <a:t>‹#›</a:t>
            </a:fld>
            <a:endParaRPr lang="en-US" dirty="0"/>
          </a:p>
        </p:txBody>
      </p:sp>
    </p:spTree>
    <p:extLst>
      <p:ext uri="{BB962C8B-B14F-4D97-AF65-F5344CB8AC3E}">
        <p14:creationId xmlns:p14="http://schemas.microsoft.com/office/powerpoint/2010/main" val="2526827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Statem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028064"/>
            <a:ext cx="6515100" cy="3983904"/>
          </a:xfrm>
          <a:prstGeom prst="rect">
            <a:avLst/>
          </a:prstGeom>
        </p:spPr>
        <p:txBody>
          <a:bodyPr anchor="t" anchorCtr="0"/>
          <a:lstStyle>
            <a:lvl1pPr>
              <a:defRPr b="0" i="0" baseline="0">
                <a:latin typeface="+mj-lt"/>
              </a:defRPr>
            </a:lvl1pPr>
          </a:lstStyle>
          <a:p>
            <a:r>
              <a:rPr lang="en-US" dirty="0" smtClean="0"/>
              <a:t>This slide can be used for a big statement, quote or other impact copy.</a:t>
            </a:r>
            <a:endParaRPr lang="en-US" dirty="0"/>
          </a:p>
        </p:txBody>
      </p:sp>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5/9/2019</a:t>
            </a:fld>
            <a:endParaRPr lang="en-US" dirty="0"/>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
        <p:nvSpPr>
          <p:cNvPr id="14" name="Text Placeholder 3"/>
          <p:cNvSpPr>
            <a:spLocks noGrp="1"/>
          </p:cNvSpPr>
          <p:nvPr>
            <p:ph type="body" sz="half" idx="11" hasCustomPrompt="1"/>
          </p:nvPr>
        </p:nvSpPr>
        <p:spPr>
          <a:xfrm>
            <a:off x="628650" y="5209789"/>
            <a:ext cx="6515100" cy="834773"/>
          </a:xfrm>
        </p:spPr>
        <p:txBody>
          <a:bodyPr lIns="457200" tIns="137160"/>
          <a:lstStyle>
            <a:lvl1pPr marL="257175" marR="0" indent="-257175" algn="l" defTabSz="685800" rtl="0" eaLnBrk="1" fontAlgn="auto" latinLnBrk="0" hangingPunct="1">
              <a:lnSpc>
                <a:spcPts val="1800"/>
              </a:lnSpc>
              <a:spcBef>
                <a:spcPts val="750"/>
              </a:spcBef>
              <a:spcAft>
                <a:spcPts val="0"/>
              </a:spcAft>
              <a:buClrTx/>
              <a:buSzTx/>
              <a:buFont typeface="AppleSymbols" charset="0"/>
              <a:buChar char="⎯"/>
              <a:tabLst/>
              <a:defRPr sz="1500" b="0" spc="0" baseline="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marL="0" marR="0" lvl="0" indent="0" algn="l" defTabSz="685800" rtl="0" eaLnBrk="1" fontAlgn="auto" latinLnBrk="0" hangingPunct="1">
              <a:lnSpc>
                <a:spcPts val="1800"/>
              </a:lnSpc>
              <a:spcBef>
                <a:spcPts val="750"/>
              </a:spcBef>
              <a:spcAft>
                <a:spcPts val="0"/>
              </a:spcAft>
              <a:buClrTx/>
              <a:buSzTx/>
              <a:tabLst/>
              <a:defRPr/>
            </a:pPr>
            <a:r>
              <a:rPr lang="en-US" dirty="0" smtClean="0"/>
              <a:t>This is for a credit line or footnote if needed.</a:t>
            </a:r>
          </a:p>
        </p:txBody>
      </p:sp>
    </p:spTree>
    <p:extLst>
      <p:ext uri="{BB962C8B-B14F-4D97-AF65-F5344CB8AC3E}">
        <p14:creationId xmlns:p14="http://schemas.microsoft.com/office/powerpoint/2010/main" val="97067544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ig Statement without Log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028064"/>
            <a:ext cx="6515100" cy="3983904"/>
          </a:xfrm>
          <a:prstGeom prst="rect">
            <a:avLst/>
          </a:prstGeom>
        </p:spPr>
        <p:txBody>
          <a:bodyPr anchor="t" anchorCtr="0"/>
          <a:lstStyle>
            <a:lvl1pPr>
              <a:defRPr b="0" i="0" baseline="0">
                <a:latin typeface="+mj-lt"/>
              </a:defRPr>
            </a:lvl1pPr>
          </a:lstStyle>
          <a:p>
            <a:r>
              <a:rPr lang="en-US" dirty="0" smtClean="0"/>
              <a:t>This slide can be used for a big statement, quote or other </a:t>
            </a:r>
            <a:r>
              <a:rPr lang="en-US" dirty="0" err="1" smtClean="0"/>
              <a:t>imapact</a:t>
            </a:r>
            <a:r>
              <a:rPr lang="en-US" dirty="0" smtClean="0"/>
              <a:t> copy.</a:t>
            </a:r>
            <a:endParaRPr lang="en-US" dirty="0"/>
          </a:p>
        </p:txBody>
      </p:sp>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5/9/2019</a:t>
            </a:fld>
            <a:endParaRPr lang="en-US" dirty="0"/>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
        <p:nvSpPr>
          <p:cNvPr id="14" name="Text Placeholder 3"/>
          <p:cNvSpPr>
            <a:spLocks noGrp="1"/>
          </p:cNvSpPr>
          <p:nvPr>
            <p:ph type="body" sz="half" idx="11" hasCustomPrompt="1"/>
          </p:nvPr>
        </p:nvSpPr>
        <p:spPr>
          <a:xfrm>
            <a:off x="628650" y="5209789"/>
            <a:ext cx="6515100" cy="834773"/>
          </a:xfrm>
        </p:spPr>
        <p:txBody>
          <a:bodyPr lIns="457200" tIns="137160"/>
          <a:lstStyle>
            <a:lvl1pPr marL="257175" marR="0" indent="-257175" algn="l" defTabSz="685800" rtl="0" eaLnBrk="1" fontAlgn="auto" latinLnBrk="0" hangingPunct="1">
              <a:lnSpc>
                <a:spcPts val="1800"/>
              </a:lnSpc>
              <a:spcBef>
                <a:spcPts val="750"/>
              </a:spcBef>
              <a:spcAft>
                <a:spcPts val="0"/>
              </a:spcAft>
              <a:buClrTx/>
              <a:buSzTx/>
              <a:buFont typeface="AppleSymbols" charset="0"/>
              <a:buChar char="⎯"/>
              <a:tabLst/>
              <a:defRPr sz="1500" b="0" spc="0" baseline="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marL="0" marR="0" lvl="0" indent="0" algn="l" defTabSz="685800" rtl="0" eaLnBrk="1" fontAlgn="auto" latinLnBrk="0" hangingPunct="1">
              <a:lnSpc>
                <a:spcPts val="1800"/>
              </a:lnSpc>
              <a:spcBef>
                <a:spcPts val="750"/>
              </a:spcBef>
              <a:spcAft>
                <a:spcPts val="0"/>
              </a:spcAft>
              <a:buClrTx/>
              <a:buSzTx/>
              <a:tabLst/>
              <a:defRPr/>
            </a:pPr>
            <a:r>
              <a:rPr lang="en-US" dirty="0" smtClean="0"/>
              <a:t>This is for a credit line or footnote if needed.</a:t>
            </a:r>
          </a:p>
        </p:txBody>
      </p:sp>
    </p:spTree>
    <p:extLst>
      <p:ext uri="{BB962C8B-B14F-4D97-AF65-F5344CB8AC3E}">
        <p14:creationId xmlns:p14="http://schemas.microsoft.com/office/powerpoint/2010/main" val="90390511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4"/>
            <a:ext cx="6515100" cy="1325880"/>
          </a:xfrm>
          <a:prstGeom prst="rect">
            <a:avLst/>
          </a:prstGeom>
        </p:spPr>
        <p:txBody>
          <a:bodyPr/>
          <a:lstStyle/>
          <a:p>
            <a:r>
              <a:rPr lang="en-US" dirty="0" smtClean="0"/>
              <a:t>Place Headline Here</a:t>
            </a:r>
            <a:endParaRPr lang="en-US" dirty="0"/>
          </a:p>
        </p:txBody>
      </p:sp>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5/9/2019</a:t>
            </a:fld>
            <a:endParaRPr lang="en-US" dirty="0"/>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
        <p:nvSpPr>
          <p:cNvPr id="12" name="Text Placeholder 2"/>
          <p:cNvSpPr>
            <a:spLocks noGrp="1"/>
          </p:cNvSpPr>
          <p:nvPr>
            <p:ph idx="1"/>
          </p:nvPr>
        </p:nvSpPr>
        <p:spPr>
          <a:xfrm>
            <a:off x="628650" y="1825625"/>
            <a:ext cx="6515100" cy="4203996"/>
          </a:xfrm>
          <a:prstGeom prst="rect">
            <a:avLst/>
          </a:prstGeom>
          <a:noFill/>
        </p:spPr>
        <p:txBody>
          <a:bodyPr vert="horz" lIns="91440" tIns="45720" rIns="91440" bIns="4572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339415111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4"/>
            <a:ext cx="6515100" cy="1325880"/>
          </a:xfrm>
          <a:prstGeom prst="rect">
            <a:avLst/>
          </a:prstGeom>
        </p:spPr>
        <p:txBody>
          <a:bodyPr/>
          <a:lstStyle/>
          <a:p>
            <a:r>
              <a:rPr lang="en-US" dirty="0" smtClean="0"/>
              <a:t>Place Headline Here</a:t>
            </a:r>
            <a:endParaRPr lang="en-US" dirty="0"/>
          </a:p>
        </p:txBody>
      </p:sp>
      <p:sp>
        <p:nvSpPr>
          <p:cNvPr id="3" name="Content Placeholder 2"/>
          <p:cNvSpPr>
            <a:spLocks noGrp="1"/>
          </p:cNvSpPr>
          <p:nvPr>
            <p:ph sz="half" idx="1" hasCustomPrompt="1"/>
          </p:nvPr>
        </p:nvSpPr>
        <p:spPr>
          <a:xfrm>
            <a:off x="628650" y="1825626"/>
            <a:ext cx="3886200" cy="4210685"/>
          </a:xfrm>
        </p:spPr>
        <p:txBody>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endParaRPr lang="en-US" dirty="0"/>
          </a:p>
        </p:txBody>
      </p:sp>
      <p:sp>
        <p:nvSpPr>
          <p:cNvPr id="4" name="Content Placeholder 3"/>
          <p:cNvSpPr>
            <a:spLocks noGrp="1"/>
          </p:cNvSpPr>
          <p:nvPr>
            <p:ph sz="half" idx="2" hasCustomPrompt="1"/>
          </p:nvPr>
        </p:nvSpPr>
        <p:spPr>
          <a:xfrm>
            <a:off x="4629150" y="1825626"/>
            <a:ext cx="3886200" cy="4210685"/>
          </a:xfrm>
        </p:spPr>
        <p:txBody>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endParaRPr lang="en-US" dirty="0"/>
          </a:p>
        </p:txBody>
      </p:sp>
      <p:pic>
        <p:nvPicPr>
          <p:cNvPr id="10" name="Picture 9"/>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11" name="Date Placeholder 3"/>
          <p:cNvSpPr>
            <a:spLocks noGrp="1"/>
          </p:cNvSpPr>
          <p:nvPr>
            <p:ph type="dt" sz="half" idx="10"/>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5/9/2019</a:t>
            </a:fld>
            <a:endParaRPr lang="en-US" dirty="0"/>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Tree>
    <p:extLst>
      <p:ext uri="{BB962C8B-B14F-4D97-AF65-F5344CB8AC3E}">
        <p14:creationId xmlns:p14="http://schemas.microsoft.com/office/powerpoint/2010/main" val="364884387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9842" y="1690689"/>
            <a:ext cx="3868340" cy="814385"/>
          </a:xfrm>
        </p:spPr>
        <p:txBody>
          <a:bodyPr anchor="b"/>
          <a:lstStyle>
            <a:lvl1pPr marL="0" marR="0" indent="0" algn="l" defTabSz="685800" rtl="0" eaLnBrk="1" fontAlgn="auto" latinLnBrk="0" hangingPunct="1">
              <a:lnSpc>
                <a:spcPct val="90000"/>
              </a:lnSpc>
              <a:spcBef>
                <a:spcPts val="750"/>
              </a:spcBef>
              <a:spcAft>
                <a:spcPts val="0"/>
              </a:spcAft>
              <a:buClrTx/>
              <a:buSzTx/>
              <a:buFont typeface="Arial"/>
              <a:buNone/>
              <a:tabLst/>
              <a:defRPr sz="1800" b="1" spc="-38"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marR="0" lvl="0" indent="0" algn="l" defTabSz="685800" rtl="0" eaLnBrk="1" fontAlgn="auto" latinLnBrk="0" hangingPunct="1">
              <a:lnSpc>
                <a:spcPct val="90000"/>
              </a:lnSpc>
              <a:spcBef>
                <a:spcPts val="750"/>
              </a:spcBef>
              <a:spcAft>
                <a:spcPts val="0"/>
              </a:spcAft>
              <a:buClrTx/>
              <a:buSzTx/>
              <a:buFont typeface="Arial"/>
              <a:buNone/>
              <a:tabLst/>
              <a:defRPr/>
            </a:pPr>
            <a:r>
              <a:rPr lang="en-US" dirty="0" smtClean="0"/>
              <a:t>Title of Section or Image Below</a:t>
            </a:r>
          </a:p>
        </p:txBody>
      </p:sp>
      <p:sp>
        <p:nvSpPr>
          <p:cNvPr id="5" name="Text Placeholder 4"/>
          <p:cNvSpPr>
            <a:spLocks noGrp="1"/>
          </p:cNvSpPr>
          <p:nvPr>
            <p:ph type="body" sz="quarter" idx="3" hasCustomPrompt="1"/>
          </p:nvPr>
        </p:nvSpPr>
        <p:spPr>
          <a:xfrm>
            <a:off x="4629150" y="1690689"/>
            <a:ext cx="3887391" cy="814386"/>
          </a:xfrm>
        </p:spPr>
        <p:txBody>
          <a:bodyPr anchor="b"/>
          <a:lstStyle>
            <a:lvl1pPr marL="0" marR="0" indent="0" algn="l" defTabSz="685800" rtl="0" eaLnBrk="1" fontAlgn="auto" latinLnBrk="0" hangingPunct="1">
              <a:lnSpc>
                <a:spcPct val="90000"/>
              </a:lnSpc>
              <a:spcBef>
                <a:spcPts val="750"/>
              </a:spcBef>
              <a:spcAft>
                <a:spcPts val="0"/>
              </a:spcAft>
              <a:buClrTx/>
              <a:buSzTx/>
              <a:buFont typeface="Arial"/>
              <a:buNone/>
              <a:tabLst/>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marR="0" lvl="0" indent="0" algn="l" defTabSz="685800" rtl="0" eaLnBrk="1" fontAlgn="auto" latinLnBrk="0" hangingPunct="1">
              <a:lnSpc>
                <a:spcPct val="90000"/>
              </a:lnSpc>
              <a:spcBef>
                <a:spcPts val="750"/>
              </a:spcBef>
              <a:spcAft>
                <a:spcPts val="0"/>
              </a:spcAft>
              <a:buClrTx/>
              <a:buSzTx/>
              <a:buFont typeface="Arial"/>
              <a:buNone/>
              <a:tabLst/>
              <a:defRPr/>
            </a:pPr>
            <a:r>
              <a:rPr lang="en-US" dirty="0" smtClean="0"/>
              <a:t>Title of Section or Image Below</a:t>
            </a:r>
          </a:p>
        </p:txBody>
      </p:sp>
      <p:pic>
        <p:nvPicPr>
          <p:cNvPr id="12" name="Picture 11"/>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13" name="Date Placeholder 3"/>
          <p:cNvSpPr>
            <a:spLocks noGrp="1"/>
          </p:cNvSpPr>
          <p:nvPr>
            <p:ph type="dt" sz="half" idx="10"/>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5/9/2019</a:t>
            </a:fld>
            <a:endParaRPr lang="en-US" dirty="0"/>
          </a:p>
        </p:txBody>
      </p:sp>
      <p:sp>
        <p:nvSpPr>
          <p:cNvPr id="14" name="Footer Placeholder 4"/>
          <p:cNvSpPr>
            <a:spLocks noGrp="1"/>
          </p:cNvSpPr>
          <p:nvPr>
            <p:ph type="ftr" sz="quarter" idx="11"/>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15" name="Slide Number Placeholder 5"/>
          <p:cNvSpPr>
            <a:spLocks noGrp="1"/>
          </p:cNvSpPr>
          <p:nvPr>
            <p:ph type="sldNum" sz="quarter" idx="12"/>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
        <p:nvSpPr>
          <p:cNvPr id="16" name="Title 1"/>
          <p:cNvSpPr>
            <a:spLocks noGrp="1"/>
          </p:cNvSpPr>
          <p:nvPr>
            <p:ph type="title" hasCustomPrompt="1"/>
          </p:nvPr>
        </p:nvSpPr>
        <p:spPr>
          <a:xfrm>
            <a:off x="628650" y="365124"/>
            <a:ext cx="6515100" cy="1325880"/>
          </a:xfrm>
          <a:prstGeom prst="rect">
            <a:avLst/>
          </a:prstGeom>
        </p:spPr>
        <p:txBody>
          <a:bodyPr/>
          <a:lstStyle/>
          <a:p>
            <a:r>
              <a:rPr lang="en-US" dirty="0" smtClean="0"/>
              <a:t>Place Headline Here</a:t>
            </a:r>
            <a:endParaRPr lang="en-US" dirty="0"/>
          </a:p>
        </p:txBody>
      </p:sp>
      <p:sp>
        <p:nvSpPr>
          <p:cNvPr id="17" name="Content Placeholder 2"/>
          <p:cNvSpPr>
            <a:spLocks noGrp="1"/>
          </p:cNvSpPr>
          <p:nvPr>
            <p:ph sz="half" idx="13" hasCustomPrompt="1"/>
          </p:nvPr>
        </p:nvSpPr>
        <p:spPr>
          <a:xfrm>
            <a:off x="628650" y="2636810"/>
            <a:ext cx="3869531" cy="3399501"/>
          </a:xfrm>
        </p:spPr>
        <p:txBody>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endParaRPr lang="en-US" dirty="0"/>
          </a:p>
        </p:txBody>
      </p:sp>
      <p:sp>
        <p:nvSpPr>
          <p:cNvPr id="19" name="Content Placeholder 2"/>
          <p:cNvSpPr>
            <a:spLocks noGrp="1"/>
          </p:cNvSpPr>
          <p:nvPr>
            <p:ph sz="half" idx="14" hasCustomPrompt="1"/>
          </p:nvPr>
        </p:nvSpPr>
        <p:spPr>
          <a:xfrm>
            <a:off x="4645819" y="2635947"/>
            <a:ext cx="3869531" cy="3399501"/>
          </a:xfrm>
        </p:spPr>
        <p:txBody>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endParaRPr lang="en-US" dirty="0"/>
          </a:p>
        </p:txBody>
      </p:sp>
    </p:spTree>
    <p:extLst>
      <p:ext uri="{BB962C8B-B14F-4D97-AF65-F5344CB8AC3E}">
        <p14:creationId xmlns:p14="http://schemas.microsoft.com/office/powerpoint/2010/main" val="206515729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28650" y="1825626"/>
            <a:ext cx="5373291" cy="4203996"/>
          </a:xfrm>
        </p:spPr>
        <p:txBody>
          <a:bodyPr/>
          <a:lstStyle>
            <a:lvl1pPr>
              <a:defRPr sz="2100"/>
            </a:lvl1pPr>
            <a:lvl2pPr>
              <a:defRPr sz="2100" baseline="0"/>
            </a:lvl2pPr>
            <a:lvl3pPr>
              <a:defRPr sz="1500"/>
            </a:lvl3pPr>
            <a:lvl4pPr>
              <a:defRPr sz="1350"/>
            </a:lvl4pPr>
            <a:lvl5pPr>
              <a:defRPr sz="1500"/>
            </a:lvl5pPr>
            <a:lvl6pPr>
              <a:defRPr sz="1500"/>
            </a:lvl6pPr>
            <a:lvl7pPr>
              <a:defRPr sz="1500"/>
            </a:lvl7pPr>
            <a:lvl8pPr>
              <a:defRPr sz="1500"/>
            </a:lvl8pPr>
            <a:lvl9pPr>
              <a:defRPr sz="1500"/>
            </a:lvl9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p:txBody>
      </p:sp>
      <p:sp>
        <p:nvSpPr>
          <p:cNvPr id="8" name="Title 1"/>
          <p:cNvSpPr>
            <a:spLocks noGrp="1"/>
          </p:cNvSpPr>
          <p:nvPr>
            <p:ph type="title" hasCustomPrompt="1"/>
          </p:nvPr>
        </p:nvSpPr>
        <p:spPr>
          <a:xfrm>
            <a:off x="628650" y="365124"/>
            <a:ext cx="6515100" cy="1325880"/>
          </a:xfrm>
          <a:prstGeom prst="rect">
            <a:avLst/>
          </a:prstGeom>
        </p:spPr>
        <p:txBody>
          <a:bodyPr/>
          <a:lstStyle/>
          <a:p>
            <a:r>
              <a:rPr lang="en-US" dirty="0" smtClean="0"/>
              <a:t>Place Headline Here</a:t>
            </a:r>
            <a:endParaRPr lang="en-US" dirty="0"/>
          </a:p>
        </p:txBody>
      </p:sp>
      <p:pic>
        <p:nvPicPr>
          <p:cNvPr id="9" name="Picture 8"/>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10" name="Date Placeholder 3"/>
          <p:cNvSpPr>
            <a:spLocks noGrp="1"/>
          </p:cNvSpPr>
          <p:nvPr>
            <p:ph type="dt" sz="half" idx="10"/>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5/9/2019</a:t>
            </a:fld>
            <a:endParaRPr lang="en-US" dirty="0"/>
          </a:p>
        </p:txBody>
      </p:sp>
      <p:sp>
        <p:nvSpPr>
          <p:cNvPr id="11"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12"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
        <p:nvSpPr>
          <p:cNvPr id="13" name="Text Placeholder 3"/>
          <p:cNvSpPr>
            <a:spLocks noGrp="1"/>
          </p:cNvSpPr>
          <p:nvPr>
            <p:ph type="body" sz="half" idx="11" hasCustomPrompt="1"/>
          </p:nvPr>
        </p:nvSpPr>
        <p:spPr>
          <a:xfrm>
            <a:off x="6115050" y="1825625"/>
            <a:ext cx="2400300" cy="4203997"/>
          </a:xfrm>
        </p:spPr>
        <p:txBody>
          <a:bodyPr tIns="137160"/>
          <a:lstStyle>
            <a:lvl1pPr marL="0" marR="0" indent="0" algn="l" defTabSz="685800" rtl="0" eaLnBrk="1" fontAlgn="auto" latinLnBrk="0" hangingPunct="1">
              <a:lnSpc>
                <a:spcPts val="1800"/>
              </a:lnSpc>
              <a:spcBef>
                <a:spcPts val="750"/>
              </a:spcBef>
              <a:spcAft>
                <a:spcPts val="0"/>
              </a:spcAft>
              <a:buClrTx/>
              <a:buSzTx/>
              <a:buFont typeface="Arial"/>
              <a:buNone/>
              <a:tabLst/>
              <a:defRPr sz="1500" b="0" spc="0" baseline="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smtClean="0"/>
              <a:t>Footnote or other copy related to text </a:t>
            </a:r>
            <a:r>
              <a:rPr lang="en-US" smtClean="0"/>
              <a:t>at left</a:t>
            </a:r>
            <a:endParaRPr lang="en-US" dirty="0" smtClean="0"/>
          </a:p>
        </p:txBody>
      </p:sp>
    </p:spTree>
    <p:extLst>
      <p:ext uri="{BB962C8B-B14F-4D97-AF65-F5344CB8AC3E}">
        <p14:creationId xmlns:p14="http://schemas.microsoft.com/office/powerpoint/2010/main" val="425687850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28650" y="1835200"/>
            <a:ext cx="5373291" cy="4194422"/>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16" name="Title 1"/>
          <p:cNvSpPr>
            <a:spLocks noGrp="1"/>
          </p:cNvSpPr>
          <p:nvPr>
            <p:ph type="title" hasCustomPrompt="1"/>
          </p:nvPr>
        </p:nvSpPr>
        <p:spPr>
          <a:xfrm>
            <a:off x="628650" y="365124"/>
            <a:ext cx="6515100" cy="1325880"/>
          </a:xfrm>
          <a:prstGeom prst="rect">
            <a:avLst/>
          </a:prstGeom>
        </p:spPr>
        <p:txBody>
          <a:bodyPr/>
          <a:lstStyle/>
          <a:p>
            <a:r>
              <a:rPr lang="en-US" dirty="0" smtClean="0"/>
              <a:t>Place Headline Here</a:t>
            </a:r>
            <a:endParaRPr lang="en-US" dirty="0"/>
          </a:p>
        </p:txBody>
      </p:sp>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5/9/2019</a:t>
            </a:fld>
            <a:endParaRPr lang="en-US" dirty="0"/>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
        <p:nvSpPr>
          <p:cNvPr id="15" name="Text Placeholder 3"/>
          <p:cNvSpPr>
            <a:spLocks noGrp="1"/>
          </p:cNvSpPr>
          <p:nvPr>
            <p:ph type="body" sz="half" idx="11" hasCustomPrompt="1"/>
          </p:nvPr>
        </p:nvSpPr>
        <p:spPr>
          <a:xfrm>
            <a:off x="6115050" y="1825625"/>
            <a:ext cx="2400300" cy="4203996"/>
          </a:xfrm>
        </p:spPr>
        <p:txBody>
          <a:bodyPr tIns="137160"/>
          <a:lstStyle>
            <a:lvl1pPr marL="0" marR="0" indent="0" algn="l" defTabSz="685800" rtl="0" eaLnBrk="1" fontAlgn="auto" latinLnBrk="0" hangingPunct="1">
              <a:lnSpc>
                <a:spcPts val="1800"/>
              </a:lnSpc>
              <a:spcBef>
                <a:spcPts val="750"/>
              </a:spcBef>
              <a:spcAft>
                <a:spcPts val="0"/>
              </a:spcAft>
              <a:buClrTx/>
              <a:buSzTx/>
              <a:buFont typeface="Arial"/>
              <a:buNone/>
              <a:tabLst/>
              <a:defRPr sz="1500" b="0" spc="0" baseline="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smtClean="0"/>
              <a:t>Footnote or other copy related to text </a:t>
            </a:r>
            <a:r>
              <a:rPr lang="en-US" smtClean="0"/>
              <a:t>at left</a:t>
            </a:r>
            <a:endParaRPr lang="en-US" dirty="0" smtClean="0"/>
          </a:p>
        </p:txBody>
      </p:sp>
    </p:spTree>
    <p:extLst>
      <p:ext uri="{BB962C8B-B14F-4D97-AF65-F5344CB8AC3E}">
        <p14:creationId xmlns:p14="http://schemas.microsoft.com/office/powerpoint/2010/main" val="26598823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ig Picture Slide">
    <p:spTree>
      <p:nvGrpSpPr>
        <p:cNvPr id="1" name=""/>
        <p:cNvGrpSpPr/>
        <p:nvPr/>
      </p:nvGrpSpPr>
      <p:grpSpPr>
        <a:xfrm>
          <a:off x="0" y="0"/>
          <a:ext cx="0" cy="0"/>
          <a:chOff x="0" y="0"/>
          <a:chExt cx="0" cy="0"/>
        </a:xfrm>
      </p:grpSpPr>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5/9/2019</a:t>
            </a:fld>
            <a:endParaRPr lang="en-US" dirty="0"/>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
        <p:nvSpPr>
          <p:cNvPr id="3" name="Picture Placeholder 2"/>
          <p:cNvSpPr>
            <a:spLocks noGrp="1"/>
          </p:cNvSpPr>
          <p:nvPr>
            <p:ph type="pic" idx="1" hasCustomPrompt="1"/>
          </p:nvPr>
        </p:nvSpPr>
        <p:spPr>
          <a:xfrm>
            <a:off x="0" y="433955"/>
            <a:ext cx="9144000" cy="552597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Big Picture Slide</a:t>
            </a:r>
            <a:endParaRPr lang="en-US" dirty="0"/>
          </a:p>
        </p:txBody>
      </p:sp>
    </p:spTree>
    <p:extLst>
      <p:ext uri="{BB962C8B-B14F-4D97-AF65-F5344CB8AC3E}">
        <p14:creationId xmlns:p14="http://schemas.microsoft.com/office/powerpoint/2010/main" val="98708689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365124"/>
            <a:ext cx="6515100" cy="1325880"/>
          </a:xfrm>
          <a:prstGeom prst="rect">
            <a:avLst/>
          </a:prstGeom>
        </p:spPr>
        <p:txBody>
          <a:bodyPr/>
          <a:lstStyle/>
          <a:p>
            <a:r>
              <a:rPr lang="en-US" dirty="0" smtClean="0"/>
              <a:t>Place Headline Here</a:t>
            </a:r>
            <a:endParaRPr lang="en-US" dirty="0"/>
          </a:p>
        </p:txBody>
      </p:sp>
      <p:pic>
        <p:nvPicPr>
          <p:cNvPr id="7" name="Picture 6"/>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8"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5/9/2019</a:t>
            </a:fld>
            <a:endParaRPr lang="en-US" dirty="0"/>
          </a:p>
        </p:txBody>
      </p:sp>
      <p:sp>
        <p:nvSpPr>
          <p:cNvPr id="9"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10"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Tree>
    <p:extLst>
      <p:ext uri="{BB962C8B-B14F-4D97-AF65-F5344CB8AC3E}">
        <p14:creationId xmlns:p14="http://schemas.microsoft.com/office/powerpoint/2010/main" val="370131128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6"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5/9/2019</a:t>
            </a:fld>
            <a:endParaRPr lang="en-US" dirty="0"/>
          </a:p>
        </p:txBody>
      </p:sp>
      <p:sp>
        <p:nvSpPr>
          <p:cNvPr id="7"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8"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Tree>
    <p:extLst>
      <p:ext uri="{BB962C8B-B14F-4D97-AF65-F5344CB8AC3E}">
        <p14:creationId xmlns:p14="http://schemas.microsoft.com/office/powerpoint/2010/main" val="135738030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losing Sign-off">
    <p:spTree>
      <p:nvGrpSpPr>
        <p:cNvPr id="1" name=""/>
        <p:cNvGrpSpPr/>
        <p:nvPr/>
      </p:nvGrpSpPr>
      <p:grpSpPr>
        <a:xfrm>
          <a:off x="0" y="0"/>
          <a:ext cx="0" cy="0"/>
          <a:chOff x="0" y="0"/>
          <a:chExt cx="0" cy="0"/>
        </a:xfrm>
      </p:grpSpPr>
      <p:sp>
        <p:nvSpPr>
          <p:cNvPr id="11" name="Rectangle 10"/>
          <p:cNvSpPr/>
          <p:nvPr/>
        </p:nvSpPr>
        <p:spPr>
          <a:xfrm>
            <a:off x="1" y="433953"/>
            <a:ext cx="9144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hasCustomPrompt="1"/>
          </p:nvPr>
        </p:nvSpPr>
        <p:spPr>
          <a:xfrm>
            <a:off x="1143000" y="2652652"/>
            <a:ext cx="6858000" cy="1552699"/>
          </a:xfrm>
          <a:prstGeom prst="rect">
            <a:avLst/>
          </a:prstGeom>
        </p:spPr>
        <p:txBody>
          <a:bodyPr anchor="ctr" anchorCtr="0"/>
          <a:lstStyle>
            <a:lvl1pPr algn="ctr">
              <a:lnSpc>
                <a:spcPts val="3300"/>
              </a:lnSpc>
              <a:defRPr sz="3300" spc="-150" baseline="0"/>
            </a:lvl1pPr>
          </a:lstStyle>
          <a:p>
            <a:r>
              <a:rPr lang="en-US" dirty="0" smtClean="0"/>
              <a:t>Sign-off, </a:t>
            </a:r>
            <a:r>
              <a:rPr lang="en-US" dirty="0" err="1" smtClean="0"/>
              <a:t>ie</a:t>
            </a:r>
            <a:r>
              <a:rPr lang="en-US" dirty="0" smtClean="0"/>
              <a:t>. “Thank You.”</a:t>
            </a:r>
            <a:endParaRPr lang="en-US" dirty="0"/>
          </a:p>
        </p:txBody>
      </p:sp>
      <p:pic>
        <p:nvPicPr>
          <p:cNvPr id="10" name="Picture 9"/>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Tree>
    <p:extLst>
      <p:ext uri="{BB962C8B-B14F-4D97-AF65-F5344CB8AC3E}">
        <p14:creationId xmlns:p14="http://schemas.microsoft.com/office/powerpoint/2010/main" val="81271683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2">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6031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a:noFill/>
        </p:spPr>
        <p:txBody>
          <a:bodyPr vert="horz" lIns="91440" tIns="45720" rIns="91440" bIns="45720" rtlCol="0">
            <a:noAutofit/>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p:txBody>
      </p:sp>
      <p:sp>
        <p:nvSpPr>
          <p:cNvPr id="7" name="Title Placeholder 1"/>
          <p:cNvSpPr>
            <a:spLocks noGrp="1"/>
          </p:cNvSpPr>
          <p:nvPr>
            <p:ph type="title"/>
          </p:nvPr>
        </p:nvSpPr>
        <p:spPr>
          <a:xfrm>
            <a:off x="628650" y="365126"/>
            <a:ext cx="7886700" cy="1325563"/>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10"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5/9/2019</a:t>
            </a:fld>
            <a:endParaRPr lang="en-US" dirty="0"/>
          </a:p>
        </p:txBody>
      </p:sp>
      <p:sp>
        <p:nvSpPr>
          <p:cNvPr id="11"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latin typeface="+mn-lt"/>
              </a:defRPr>
            </a:lvl1pPr>
          </a:lstStyle>
          <a:p>
            <a:endParaRPr lang="en-US" dirty="0"/>
          </a:p>
        </p:txBody>
      </p:sp>
      <p:sp>
        <p:nvSpPr>
          <p:cNvPr id="12"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Tree>
    <p:extLst>
      <p:ext uri="{BB962C8B-B14F-4D97-AF65-F5344CB8AC3E}">
        <p14:creationId xmlns:p14="http://schemas.microsoft.com/office/powerpoint/2010/main" val="39144290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Lst>
  <p:timing>
    <p:tnLst>
      <p:par>
        <p:cTn id="1" dur="indefinite" restart="never" nodeType="tmRoot"/>
      </p:par>
    </p:tnLst>
  </p:timing>
  <p:txStyles>
    <p:titleStyle>
      <a:lvl1pPr algn="l" defTabSz="685800" rtl="0" eaLnBrk="1" latinLnBrk="0" hangingPunct="1">
        <a:lnSpc>
          <a:spcPts val="3300"/>
        </a:lnSpc>
        <a:spcBef>
          <a:spcPct val="0"/>
        </a:spcBef>
        <a:buNone/>
        <a:defRPr sz="3300" b="1" i="0" kern="800" spc="-150" baseline="0">
          <a:solidFill>
            <a:srgbClr val="6D6B6B"/>
          </a:solidFill>
          <a:latin typeface="+mj-lt"/>
          <a:ea typeface="+mj-ea"/>
          <a:cs typeface="+mj-cs"/>
        </a:defRPr>
      </a:lvl1pPr>
    </p:titleStyle>
    <p:bodyStyle>
      <a:lvl1pPr marL="0" indent="0" algn="l" defTabSz="685800" rtl="0" eaLnBrk="1" latinLnBrk="0" hangingPunct="1">
        <a:lnSpc>
          <a:spcPts val="2700"/>
        </a:lnSpc>
        <a:spcBef>
          <a:spcPts val="1350"/>
        </a:spcBef>
        <a:buFont typeface="Arial"/>
        <a:buNone/>
        <a:defRPr sz="2100" b="0" kern="1200" spc="0" baseline="0">
          <a:solidFill>
            <a:schemeClr val="tx1"/>
          </a:solidFill>
          <a:latin typeface="+mn-lt"/>
          <a:ea typeface="+mn-ea"/>
          <a:cs typeface="+mn-cs"/>
        </a:defRPr>
      </a:lvl1pPr>
      <a:lvl2pPr marL="171450" indent="-171450" algn="l" defTabSz="685800" rtl="0" eaLnBrk="1" latinLnBrk="0" hangingPunct="1">
        <a:lnSpc>
          <a:spcPts val="2400"/>
        </a:lnSpc>
        <a:spcBef>
          <a:spcPts val="1350"/>
        </a:spcBef>
        <a:buFont typeface="Arial"/>
        <a:buChar char="•"/>
        <a:defRPr sz="2100" kern="1200" baseline="0">
          <a:solidFill>
            <a:schemeClr val="tx1"/>
          </a:solidFill>
          <a:latin typeface="+mn-lt"/>
          <a:ea typeface="+mn-ea"/>
          <a:cs typeface="+mn-cs"/>
        </a:defRPr>
      </a:lvl2pPr>
      <a:lvl3pPr marL="514350" indent="-171450" algn="l" defTabSz="685800" rtl="0" eaLnBrk="1" latinLnBrk="0" hangingPunct="1">
        <a:lnSpc>
          <a:spcPct val="100000"/>
        </a:lnSpc>
        <a:spcBef>
          <a:spcPts val="375"/>
        </a:spcBef>
        <a:buFont typeface="Arial"/>
        <a:buChar char="•"/>
        <a:defRPr sz="1800" kern="1200" baseline="0">
          <a:solidFill>
            <a:schemeClr val="tx1"/>
          </a:solidFill>
          <a:latin typeface="+mn-lt"/>
          <a:ea typeface="+mn-ea"/>
          <a:cs typeface="+mn-cs"/>
        </a:defRPr>
      </a:lvl3pPr>
      <a:lvl4pPr marL="857250" indent="-171450" algn="l" defTabSz="685800" rtl="0" eaLnBrk="1" latinLnBrk="0" hangingPunct="1">
        <a:lnSpc>
          <a:spcPct val="100000"/>
        </a:lnSpc>
        <a:spcBef>
          <a:spcPts val="375"/>
        </a:spcBef>
        <a:buFont typeface="Arial"/>
        <a:buChar char="•"/>
        <a:defRPr sz="1500" kern="1200" baseline="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5.wmf"/></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11.xml"/><Relationship Id="rId5" Type="http://schemas.openxmlformats.org/officeDocument/2006/relationships/image" Target="../media/image17.jpeg"/><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0"/>
            <a:ext cx="6858000" cy="2387600"/>
          </a:xfrm>
        </p:spPr>
        <p:txBody>
          <a:bodyPr>
            <a:normAutofit/>
          </a:bodyPr>
          <a:lstStyle/>
          <a:p>
            <a:r>
              <a:rPr lang="en-US" dirty="0" smtClean="0"/>
              <a:t>Honoring Your </a:t>
            </a:r>
            <a:r>
              <a:rPr lang="en-US" dirty="0" smtClean="0"/>
              <a:t/>
            </a:r>
            <a:br>
              <a:rPr lang="en-US" dirty="0" smtClean="0"/>
            </a:br>
            <a:r>
              <a:rPr lang="en-US" dirty="0" smtClean="0"/>
              <a:t>Families</a:t>
            </a:r>
            <a:r>
              <a:rPr lang="en-US" dirty="0" smtClean="0"/>
              <a:t>’ Cultures</a:t>
            </a:r>
            <a:endParaRPr lang="en-US" dirty="0"/>
          </a:p>
        </p:txBody>
      </p:sp>
      <p:sp>
        <p:nvSpPr>
          <p:cNvPr id="3" name="Subtitle 2"/>
          <p:cNvSpPr>
            <a:spLocks noGrp="1"/>
          </p:cNvSpPr>
          <p:nvPr>
            <p:ph type="subTitle" idx="1"/>
          </p:nvPr>
        </p:nvSpPr>
        <p:spPr>
          <a:xfrm>
            <a:off x="1143000" y="2667000"/>
            <a:ext cx="6858000" cy="1676399"/>
          </a:xfrm>
        </p:spPr>
        <p:txBody>
          <a:bodyPr>
            <a:normAutofit/>
          </a:bodyPr>
          <a:lstStyle/>
          <a:p>
            <a:r>
              <a:rPr lang="en-US" dirty="0" smtClean="0"/>
              <a:t>Trainer Information</a:t>
            </a:r>
          </a:p>
          <a:p>
            <a:r>
              <a:rPr lang="en-US" dirty="0" smtClean="0"/>
              <a:t>Location</a:t>
            </a:r>
          </a:p>
          <a:p>
            <a:r>
              <a:rPr lang="en-US" dirty="0" smtClean="0"/>
              <a:t>Date</a:t>
            </a:r>
            <a:endParaRPr lang="en-US" dirty="0" smtClean="0"/>
          </a:p>
          <a:p>
            <a:endParaRPr lang="en-US" dirty="0" smtClean="0"/>
          </a:p>
          <a:p>
            <a:endParaRPr lang="en-US" dirty="0"/>
          </a:p>
          <a:p>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3730086" y="4567857"/>
            <a:ext cx="1833054" cy="1368426"/>
          </a:xfrm>
          <a:prstGeom prst="rect">
            <a:avLst/>
          </a:prstGeom>
          <a:noFill/>
          <a:ln>
            <a:noFill/>
          </a:ln>
        </p:spPr>
      </p:pic>
    </p:spTree>
    <p:extLst>
      <p:ext uri="{BB962C8B-B14F-4D97-AF65-F5344CB8AC3E}">
        <p14:creationId xmlns:p14="http://schemas.microsoft.com/office/powerpoint/2010/main" val="5979354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Group Courtesies</a:t>
            </a:r>
            <a:endParaRPr lang="en-US" dirty="0"/>
          </a:p>
        </p:txBody>
      </p:sp>
      <p:sp>
        <p:nvSpPr>
          <p:cNvPr id="2" name="Subtitle 1"/>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494395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4"/>
            <a:ext cx="6991350" cy="1325880"/>
          </a:xfrm>
        </p:spPr>
        <p:txBody>
          <a:bodyPr/>
          <a:lstStyle/>
          <a:p>
            <a:r>
              <a:rPr lang="en-US" sz="3600" dirty="0" smtClean="0"/>
              <a:t>Introductions and Ice Breaker</a:t>
            </a:r>
            <a:endParaRPr lang="en-US" sz="3600" dirty="0"/>
          </a:p>
        </p:txBody>
      </p:sp>
      <p:sp>
        <p:nvSpPr>
          <p:cNvPr id="3" name="Content Placeholder 2"/>
          <p:cNvSpPr>
            <a:spLocks noGrp="1"/>
          </p:cNvSpPr>
          <p:nvPr>
            <p:ph idx="1"/>
          </p:nvPr>
        </p:nvSpPr>
        <p:spPr>
          <a:xfrm>
            <a:off x="628650" y="1825625"/>
            <a:ext cx="7600950" cy="4203996"/>
          </a:xfrm>
        </p:spPr>
        <p:txBody>
          <a:bodyPr/>
          <a:lstStyle/>
          <a:p>
            <a:endParaRPr lang="en-US" dirty="0" smtClean="0"/>
          </a:p>
          <a:p>
            <a:pPr marL="342900" indent="-342900">
              <a:spcBef>
                <a:spcPts val="1200"/>
              </a:spcBef>
              <a:spcAft>
                <a:spcPts val="1200"/>
              </a:spcAft>
              <a:buFont typeface="Arial" panose="020B0604020202020204" pitchFamily="34" charset="0"/>
              <a:buChar char="•"/>
            </a:pPr>
            <a:r>
              <a:rPr lang="en-US" sz="2200" dirty="0" smtClean="0"/>
              <a:t>With a partner, describe the story of your name</a:t>
            </a:r>
          </a:p>
          <a:p>
            <a:pPr marL="342900" indent="-342900">
              <a:spcBef>
                <a:spcPts val="1200"/>
              </a:spcBef>
              <a:spcAft>
                <a:spcPts val="1200"/>
              </a:spcAft>
              <a:buFont typeface="Arial" panose="020B0604020202020204" pitchFamily="34" charset="0"/>
              <a:buChar char="•"/>
            </a:pPr>
            <a:r>
              <a:rPr lang="en-US" sz="2200" dirty="0" smtClean="0"/>
              <a:t>Share why you are attending this workshop</a:t>
            </a:r>
          </a:p>
          <a:p>
            <a:pPr marL="0" indent="0">
              <a:buNone/>
            </a:pPr>
            <a:endParaRPr lang="en-US" sz="22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1800" y="3733800"/>
            <a:ext cx="2590800" cy="1934104"/>
          </a:xfrm>
          <a:prstGeom prst="rect">
            <a:avLst/>
          </a:prstGeom>
        </p:spPr>
      </p:pic>
    </p:spTree>
    <p:extLst>
      <p:ext uri="{BB962C8B-B14F-4D97-AF65-F5344CB8AC3E}">
        <p14:creationId xmlns:p14="http://schemas.microsoft.com/office/powerpoint/2010/main" val="4296249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4"/>
            <a:ext cx="7600950" cy="1325880"/>
          </a:xfrm>
        </p:spPr>
        <p:txBody>
          <a:bodyPr>
            <a:normAutofit/>
          </a:bodyPr>
          <a:lstStyle/>
          <a:p>
            <a:r>
              <a:rPr lang="en-US" sz="3600" dirty="0" smtClean="0"/>
              <a:t>Agenda, Materials, Outcome, </a:t>
            </a:r>
            <a:r>
              <a:rPr lang="en-US" sz="3600" dirty="0" smtClean="0"/>
              <a:t/>
            </a:r>
            <a:br>
              <a:rPr lang="en-US" sz="3600" dirty="0" smtClean="0"/>
            </a:br>
            <a:r>
              <a:rPr lang="en-US" sz="3600" dirty="0" smtClean="0"/>
              <a:t>and </a:t>
            </a:r>
            <a:r>
              <a:rPr lang="en-US" sz="3600" dirty="0" smtClean="0"/>
              <a:t>Objectives</a:t>
            </a:r>
            <a:endParaRPr lang="en-US" sz="3600" dirty="0"/>
          </a:p>
        </p:txBody>
      </p:sp>
      <p:pic>
        <p:nvPicPr>
          <p:cNvPr id="4" name="Picture 7" descr="C:\Users\glaseng\AppData\Local\Microsoft\Windows\Temporary Internet Files\Content.IE5\L9A0444V\MC900441451[1].png"/>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953000" y="2960629"/>
            <a:ext cx="2285999" cy="22859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Program Files\Microsoft Office\MEDIA\CAGCAT10\j023413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52601" y="2960629"/>
            <a:ext cx="1676400" cy="1782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36768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Session Outcome </a:t>
            </a:r>
            <a:endParaRPr lang="en-US" sz="3600" dirty="0"/>
          </a:p>
        </p:txBody>
      </p:sp>
      <p:sp>
        <p:nvSpPr>
          <p:cNvPr id="3" name="Content Placeholder 2"/>
          <p:cNvSpPr>
            <a:spLocks noGrp="1"/>
          </p:cNvSpPr>
          <p:nvPr>
            <p:ph idx="1"/>
          </p:nvPr>
        </p:nvSpPr>
        <p:spPr>
          <a:xfrm>
            <a:off x="628650" y="1825625"/>
            <a:ext cx="7600950" cy="4203996"/>
          </a:xfrm>
        </p:spPr>
        <p:txBody>
          <a:bodyPr/>
          <a:lstStyle/>
          <a:p>
            <a:pPr marL="0" indent="0">
              <a:buNone/>
            </a:pPr>
            <a:r>
              <a:rPr lang="en-US" sz="2200" dirty="0" smtClean="0"/>
              <a:t>Participants </a:t>
            </a:r>
            <a:r>
              <a:rPr lang="en-US" sz="2200" dirty="0"/>
              <a:t>will </a:t>
            </a:r>
            <a:r>
              <a:rPr lang="en-US" sz="2200" dirty="0" smtClean="0"/>
              <a:t>develop a culturally responsive Early Learning &amp; Development </a:t>
            </a:r>
            <a:r>
              <a:rPr lang="en-US" sz="2200" dirty="0" smtClean="0"/>
              <a:t>Program.</a:t>
            </a:r>
            <a:endParaRPr lang="en-US" sz="2200" dirty="0" smtClean="0"/>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00" y="3009900"/>
            <a:ext cx="3505200" cy="2628900"/>
          </a:xfrm>
          <a:prstGeom prst="rect">
            <a:avLst/>
          </a:prstGeom>
        </p:spPr>
      </p:pic>
    </p:spTree>
    <p:extLst>
      <p:ext uri="{BB962C8B-B14F-4D97-AF65-F5344CB8AC3E}">
        <p14:creationId xmlns:p14="http://schemas.microsoft.com/office/powerpoint/2010/main" val="18202299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Session Objectives</a:t>
            </a:r>
            <a:endParaRPr lang="en-US" sz="3600" dirty="0"/>
          </a:p>
        </p:txBody>
      </p:sp>
      <p:sp>
        <p:nvSpPr>
          <p:cNvPr id="3" name="Content Placeholder 2"/>
          <p:cNvSpPr>
            <a:spLocks noGrp="1"/>
          </p:cNvSpPr>
          <p:nvPr>
            <p:ph idx="1"/>
          </p:nvPr>
        </p:nvSpPr>
        <p:spPr>
          <a:xfrm>
            <a:off x="628650" y="1825625"/>
            <a:ext cx="7600950" cy="4203996"/>
          </a:xfrm>
        </p:spPr>
        <p:txBody>
          <a:bodyPr>
            <a:normAutofit lnSpcReduction="10000"/>
          </a:bodyPr>
          <a:lstStyle/>
          <a:p>
            <a:pPr>
              <a:spcAft>
                <a:spcPts val="1800"/>
              </a:spcAft>
            </a:pPr>
            <a:r>
              <a:rPr lang="en-US" sz="2400" dirty="0" smtClean="0"/>
              <a:t>Participants </a:t>
            </a:r>
            <a:r>
              <a:rPr lang="en-US" sz="2400" dirty="0" smtClean="0"/>
              <a:t>will:</a:t>
            </a:r>
            <a:endParaRPr lang="en-US" sz="2400" dirty="0" smtClean="0"/>
          </a:p>
          <a:p>
            <a:pPr lvl="1">
              <a:lnSpc>
                <a:spcPct val="100000"/>
              </a:lnSpc>
              <a:spcBef>
                <a:spcPts val="600"/>
              </a:spcBef>
              <a:spcAft>
                <a:spcPts val="600"/>
              </a:spcAft>
            </a:pPr>
            <a:r>
              <a:rPr lang="en-US" sz="2000" dirty="0" smtClean="0"/>
              <a:t>Examine their own cultural experiences and </a:t>
            </a:r>
            <a:r>
              <a:rPr lang="en-US" sz="2000" dirty="0" smtClean="0"/>
              <a:t>beliefs.</a:t>
            </a:r>
          </a:p>
          <a:p>
            <a:pPr marL="0" lvl="1" indent="0">
              <a:lnSpc>
                <a:spcPct val="100000"/>
              </a:lnSpc>
              <a:spcBef>
                <a:spcPts val="600"/>
              </a:spcBef>
              <a:spcAft>
                <a:spcPts val="600"/>
              </a:spcAft>
              <a:buNone/>
            </a:pPr>
            <a:endParaRPr lang="en-US" sz="2000" dirty="0" smtClean="0"/>
          </a:p>
          <a:p>
            <a:pPr lvl="1">
              <a:lnSpc>
                <a:spcPct val="100000"/>
              </a:lnSpc>
              <a:spcBef>
                <a:spcPts val="600"/>
              </a:spcBef>
              <a:spcAft>
                <a:spcPts val="600"/>
              </a:spcAft>
            </a:pPr>
            <a:r>
              <a:rPr lang="en-US" sz="2000" dirty="0" smtClean="0"/>
              <a:t>Examine why it’s important to provide a culturally responsive Early Learning and Development Program (ELDP</a:t>
            </a:r>
            <a:r>
              <a:rPr lang="en-US" sz="2000" dirty="0" smtClean="0"/>
              <a:t>).</a:t>
            </a:r>
          </a:p>
          <a:p>
            <a:pPr marL="0" lvl="1" indent="0">
              <a:lnSpc>
                <a:spcPct val="100000"/>
              </a:lnSpc>
              <a:spcBef>
                <a:spcPts val="600"/>
              </a:spcBef>
              <a:spcAft>
                <a:spcPts val="600"/>
              </a:spcAft>
              <a:buNone/>
            </a:pPr>
            <a:endParaRPr lang="en-US" sz="2000" dirty="0" smtClean="0"/>
          </a:p>
          <a:p>
            <a:pPr lvl="1">
              <a:lnSpc>
                <a:spcPct val="100000"/>
              </a:lnSpc>
              <a:spcBef>
                <a:spcPts val="600"/>
              </a:spcBef>
              <a:spcAft>
                <a:spcPts val="600"/>
              </a:spcAft>
            </a:pPr>
            <a:r>
              <a:rPr lang="en-US" sz="2000" dirty="0" smtClean="0"/>
              <a:t>Explore how to be linguistically responsive to their </a:t>
            </a:r>
            <a:r>
              <a:rPr lang="en-US" sz="2000" dirty="0" smtClean="0"/>
              <a:t>families.</a:t>
            </a:r>
          </a:p>
          <a:p>
            <a:pPr marL="0" lvl="1" indent="0">
              <a:lnSpc>
                <a:spcPct val="100000"/>
              </a:lnSpc>
              <a:spcBef>
                <a:spcPts val="600"/>
              </a:spcBef>
              <a:spcAft>
                <a:spcPts val="600"/>
              </a:spcAft>
              <a:buNone/>
            </a:pPr>
            <a:endParaRPr lang="en-US" sz="2000" dirty="0" smtClean="0"/>
          </a:p>
          <a:p>
            <a:pPr lvl="1">
              <a:lnSpc>
                <a:spcPct val="100000"/>
              </a:lnSpc>
              <a:spcBef>
                <a:spcPts val="600"/>
              </a:spcBef>
              <a:spcAft>
                <a:spcPts val="600"/>
              </a:spcAft>
            </a:pPr>
            <a:r>
              <a:rPr lang="en-US" sz="2000" dirty="0" smtClean="0"/>
              <a:t>Explore and select strategies to support children’s cultures and home </a:t>
            </a:r>
            <a:r>
              <a:rPr lang="en-US" sz="2000" dirty="0" smtClean="0"/>
              <a:t>languages.</a:t>
            </a:r>
            <a:endParaRPr lang="en-US" sz="2000" dirty="0" smtClean="0"/>
          </a:p>
          <a:p>
            <a:endParaRPr lang="en-US" sz="2400" dirty="0"/>
          </a:p>
        </p:txBody>
      </p:sp>
    </p:spTree>
    <p:extLst>
      <p:ext uri="{BB962C8B-B14F-4D97-AF65-F5344CB8AC3E}">
        <p14:creationId xmlns:p14="http://schemas.microsoft.com/office/powerpoint/2010/main" val="162679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
            </a:r>
            <a:br>
              <a:rPr lang="en-US" sz="3600" dirty="0" smtClean="0"/>
            </a:br>
            <a:r>
              <a:rPr lang="en-US" sz="3600" dirty="0"/>
              <a:t/>
            </a:r>
            <a:br>
              <a:rPr lang="en-US" sz="3600" dirty="0"/>
            </a:br>
            <a:r>
              <a:rPr lang="en-US" sz="4000" dirty="0" smtClean="0"/>
              <a:t>What is “Culture”? </a:t>
            </a:r>
            <a:endParaRPr lang="en-US" sz="4000" dirty="0"/>
          </a:p>
        </p:txBody>
      </p:sp>
      <p:sp>
        <p:nvSpPr>
          <p:cNvPr id="3" name="Content Placeholder 2"/>
          <p:cNvSpPr>
            <a:spLocks noGrp="1"/>
          </p:cNvSpPr>
          <p:nvPr>
            <p:ph idx="1"/>
          </p:nvPr>
        </p:nvSpPr>
        <p:spPr/>
        <p:txBody>
          <a:bodyPr/>
          <a:lstStyle/>
          <a:p>
            <a:pPr marL="0" indent="0">
              <a:buNone/>
            </a:pPr>
            <a:r>
              <a:rPr lang="en-US" dirty="0" smtClean="0"/>
              <a:t>			</a:t>
            </a:r>
          </a:p>
          <a:p>
            <a:pPr marL="0" indent="0">
              <a:buNone/>
            </a:pPr>
            <a:r>
              <a:rPr lang="en-US" dirty="0"/>
              <a:t>	</a:t>
            </a:r>
            <a:endParaRPr lang="en-US" dirty="0" smtClean="0"/>
          </a:p>
          <a:p>
            <a:pPr marL="0" indent="0">
              <a:buNone/>
            </a:pPr>
            <a:endParaRPr lang="en-US" dirty="0"/>
          </a:p>
          <a:p>
            <a:pPr marL="0" indent="0">
              <a:buNone/>
            </a:pPr>
            <a:r>
              <a:rPr lang="en-US" sz="4400" dirty="0" smtClean="0"/>
              <a:t>               </a:t>
            </a:r>
            <a:endParaRPr lang="en-US" sz="4400"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0800" y="2209800"/>
            <a:ext cx="3895725" cy="2605807"/>
          </a:xfrm>
          <a:prstGeom prst="rect">
            <a:avLst/>
          </a:prstGeom>
        </p:spPr>
      </p:pic>
    </p:spTree>
    <p:extLst>
      <p:ext uri="{BB962C8B-B14F-4D97-AF65-F5344CB8AC3E}">
        <p14:creationId xmlns:p14="http://schemas.microsoft.com/office/powerpoint/2010/main" val="22043257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 </a:t>
            </a:r>
            <a:r>
              <a:rPr lang="en-US" sz="3600" dirty="0" smtClean="0"/>
              <a:t>Definition of Culture</a:t>
            </a:r>
            <a:endParaRPr lang="en-US" sz="3600" dirty="0"/>
          </a:p>
        </p:txBody>
      </p:sp>
      <p:sp>
        <p:nvSpPr>
          <p:cNvPr id="3" name="Content Placeholder 2"/>
          <p:cNvSpPr>
            <a:spLocks noGrp="1"/>
          </p:cNvSpPr>
          <p:nvPr>
            <p:ph idx="1"/>
          </p:nvPr>
        </p:nvSpPr>
        <p:spPr>
          <a:xfrm>
            <a:off x="304800" y="1676400"/>
            <a:ext cx="8503920" cy="4572000"/>
          </a:xfrm>
        </p:spPr>
        <p:txBody>
          <a:bodyPr>
            <a:normAutofit/>
          </a:bodyPr>
          <a:lstStyle/>
          <a:p>
            <a:pPr marL="0" indent="0">
              <a:buNone/>
            </a:pPr>
            <a:endParaRPr lang="en-US" dirty="0" smtClean="0"/>
          </a:p>
          <a:p>
            <a:pPr marL="227013">
              <a:buNone/>
            </a:pPr>
            <a:r>
              <a:rPr lang="en-US" sz="2200" dirty="0" smtClean="0"/>
              <a:t>“Refers to how particular groups of people live.  It is the way we eat, sleep, talk, play, care for the sick, relate to one another, think about work, arrange our kitchens, and remember our dead.  It includes the languages we speak, the religion or spirituality we practice (or do not), and the clothing, housing, food, and rituals/holidays with which we feel most comfortable.” </a:t>
            </a:r>
          </a:p>
          <a:p>
            <a:pPr marL="0" indent="0">
              <a:buNone/>
            </a:pPr>
            <a:endParaRPr lang="en-US" sz="1800" dirty="0" smtClean="0"/>
          </a:p>
          <a:p>
            <a:pPr marL="227013">
              <a:lnSpc>
                <a:spcPct val="100000"/>
              </a:lnSpc>
              <a:buNone/>
            </a:pPr>
            <a:r>
              <a:rPr lang="en-US" sz="1800" dirty="0" smtClean="0"/>
              <a:t>Derman-Sparks &amp; Edwards. (2010). </a:t>
            </a:r>
            <a:r>
              <a:rPr lang="en-US" sz="1800" i="1" dirty="0" smtClean="0"/>
              <a:t>Anti-Bias Education for Young Children and Ourselves.</a:t>
            </a:r>
            <a:r>
              <a:rPr lang="en-US" sz="1800" dirty="0" smtClean="0"/>
              <a:t> National Association for the Education of Young Children: Washington, D.C. p. 55.</a:t>
            </a:r>
          </a:p>
          <a:p>
            <a:pPr marL="2194560" lvl="8" indent="0">
              <a:buNone/>
            </a:pPr>
            <a:endParaRPr lang="en-US" dirty="0" smtClean="0"/>
          </a:p>
          <a:p>
            <a:endParaRPr lang="en-US" dirty="0"/>
          </a:p>
        </p:txBody>
      </p:sp>
    </p:spTree>
    <p:extLst>
      <p:ext uri="{BB962C8B-B14F-4D97-AF65-F5344CB8AC3E}">
        <p14:creationId xmlns:p14="http://schemas.microsoft.com/office/powerpoint/2010/main" val="37882788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Reflective Activity</a:t>
            </a:r>
            <a:endParaRPr lang="en-US" sz="3600" dirty="0"/>
          </a:p>
        </p:txBody>
      </p:sp>
      <p:sp>
        <p:nvSpPr>
          <p:cNvPr id="3" name="Content Placeholder 2"/>
          <p:cNvSpPr>
            <a:spLocks noGrp="1"/>
          </p:cNvSpPr>
          <p:nvPr>
            <p:ph idx="1"/>
          </p:nvPr>
        </p:nvSpPr>
        <p:spPr>
          <a:xfrm>
            <a:off x="628650" y="1825625"/>
            <a:ext cx="7905750" cy="4203996"/>
          </a:xfrm>
        </p:spPr>
        <p:txBody>
          <a:bodyPr/>
          <a:lstStyle/>
          <a:p>
            <a:endParaRPr lang="en-US" dirty="0" smtClean="0"/>
          </a:p>
          <a:p>
            <a:pPr marL="342900" indent="-342900">
              <a:lnSpc>
                <a:spcPct val="100000"/>
              </a:lnSpc>
              <a:spcBef>
                <a:spcPts val="600"/>
              </a:spcBef>
              <a:spcAft>
                <a:spcPts val="600"/>
              </a:spcAft>
              <a:buFont typeface="Arial" panose="020B0604020202020204" pitchFamily="34" charset="0"/>
              <a:buChar char="•"/>
            </a:pPr>
            <a:r>
              <a:rPr lang="en-US" sz="2200" dirty="0" smtClean="0"/>
              <a:t>Think about your family culture.  Write down and/or draw some of the most important elements of your family’s culture</a:t>
            </a:r>
            <a:r>
              <a:rPr lang="en-US" sz="2200" dirty="0" smtClean="0"/>
              <a:t>.</a:t>
            </a:r>
          </a:p>
          <a:p>
            <a:pPr>
              <a:lnSpc>
                <a:spcPct val="100000"/>
              </a:lnSpc>
              <a:spcBef>
                <a:spcPts val="600"/>
              </a:spcBef>
              <a:spcAft>
                <a:spcPts val="600"/>
              </a:spcAft>
            </a:pPr>
            <a:endParaRPr lang="en-US" sz="2200" dirty="0" smtClean="0"/>
          </a:p>
          <a:p>
            <a:pPr marL="342900" indent="-342900">
              <a:lnSpc>
                <a:spcPct val="100000"/>
              </a:lnSpc>
              <a:spcBef>
                <a:spcPts val="600"/>
              </a:spcBef>
              <a:spcAft>
                <a:spcPts val="600"/>
              </a:spcAft>
              <a:buFont typeface="Arial" panose="020B0604020202020204" pitchFamily="34" charset="0"/>
              <a:buChar char="•"/>
            </a:pPr>
            <a:r>
              <a:rPr lang="en-US" sz="2200" dirty="0" smtClean="0"/>
              <a:t>What feelings surface in regards to your family culture? Pride? Shame? Identity? Confusion? Belonging? Other feelings?</a:t>
            </a:r>
            <a:endParaRPr lang="en-US" sz="2200" dirty="0"/>
          </a:p>
        </p:txBody>
      </p:sp>
    </p:spTree>
    <p:extLst>
      <p:ext uri="{BB962C8B-B14F-4D97-AF65-F5344CB8AC3E}">
        <p14:creationId xmlns:p14="http://schemas.microsoft.com/office/powerpoint/2010/main" val="308118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305800" cy="1325880"/>
          </a:xfrm>
        </p:spPr>
        <p:txBody>
          <a:bodyPr/>
          <a:lstStyle/>
          <a:p>
            <a:r>
              <a:rPr lang="en-US" sz="3600" dirty="0" smtClean="0"/>
              <a:t>Early Childhood Educators </a:t>
            </a:r>
            <a:r>
              <a:rPr lang="en-US" sz="3600" dirty="0" smtClean="0"/>
              <a:t/>
            </a:r>
            <a:br>
              <a:rPr lang="en-US" sz="3600" dirty="0" smtClean="0"/>
            </a:br>
            <a:r>
              <a:rPr lang="en-US" sz="3600" dirty="0" smtClean="0"/>
              <a:t>and </a:t>
            </a:r>
            <a:r>
              <a:rPr lang="en-US" sz="3600" dirty="0" smtClean="0"/>
              <a:t>Culture</a:t>
            </a:r>
            <a:endParaRPr lang="en-US" sz="3600" dirty="0"/>
          </a:p>
        </p:txBody>
      </p:sp>
      <p:sp>
        <p:nvSpPr>
          <p:cNvPr id="3" name="Content Placeholder 2"/>
          <p:cNvSpPr>
            <a:spLocks noGrp="1"/>
          </p:cNvSpPr>
          <p:nvPr>
            <p:ph idx="1"/>
          </p:nvPr>
        </p:nvSpPr>
        <p:spPr>
          <a:xfrm>
            <a:off x="628650" y="1825625"/>
            <a:ext cx="8058150" cy="4203996"/>
          </a:xfrm>
        </p:spPr>
        <p:txBody>
          <a:bodyPr>
            <a:normAutofit/>
          </a:bodyPr>
          <a:lstStyle/>
          <a:p>
            <a:pPr marL="0" indent="0">
              <a:spcAft>
                <a:spcPts val="1800"/>
              </a:spcAft>
              <a:buNone/>
            </a:pPr>
            <a:endParaRPr lang="en-US" dirty="0" smtClean="0"/>
          </a:p>
          <a:p>
            <a:pPr marL="0" indent="0">
              <a:spcAft>
                <a:spcPts val="1800"/>
              </a:spcAft>
              <a:buNone/>
            </a:pPr>
            <a:r>
              <a:rPr lang="en-US" sz="2200" dirty="0" smtClean="0"/>
              <a:t>We want to honor each child and family’s culture but often look at surface aspects (i.e., costumes, holidays, food, etc.)</a:t>
            </a:r>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1800" y="3803791"/>
            <a:ext cx="3124200" cy="1758809"/>
          </a:xfrm>
          <a:prstGeom prst="rect">
            <a:avLst/>
          </a:prstGeom>
        </p:spPr>
      </p:pic>
    </p:spTree>
    <p:extLst>
      <p:ext uri="{BB962C8B-B14F-4D97-AF65-F5344CB8AC3E}">
        <p14:creationId xmlns:p14="http://schemas.microsoft.com/office/powerpoint/2010/main" val="242376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Family Structure</a:t>
            </a:r>
            <a:endParaRPr lang="en-US" sz="3600" dirty="0"/>
          </a:p>
        </p:txBody>
      </p:sp>
      <p:sp>
        <p:nvSpPr>
          <p:cNvPr id="3" name="Content Placeholder 2"/>
          <p:cNvSpPr>
            <a:spLocks noGrp="1"/>
          </p:cNvSpPr>
          <p:nvPr>
            <p:ph idx="1"/>
          </p:nvPr>
        </p:nvSpPr>
        <p:spPr>
          <a:xfrm>
            <a:off x="628650" y="1825625"/>
            <a:ext cx="7600950" cy="4203996"/>
          </a:xfrm>
        </p:spPr>
        <p:txBody>
          <a:bodyPr>
            <a:normAutofit lnSpcReduction="10000"/>
          </a:bodyPr>
          <a:lstStyle/>
          <a:p>
            <a:pPr marL="342900" indent="-342900">
              <a:lnSpc>
                <a:spcPct val="100000"/>
              </a:lnSpc>
              <a:spcBef>
                <a:spcPts val="600"/>
              </a:spcBef>
              <a:spcAft>
                <a:spcPts val="600"/>
              </a:spcAft>
              <a:buFont typeface="Arial" panose="020B0604020202020204" pitchFamily="34" charset="0"/>
              <a:buChar char="•"/>
            </a:pPr>
            <a:r>
              <a:rPr lang="en-US" sz="2200" dirty="0" smtClean="0"/>
              <a:t>How will types of families be shared/valued in your programs? </a:t>
            </a:r>
          </a:p>
          <a:p>
            <a:pPr marL="342900" indent="-342900">
              <a:lnSpc>
                <a:spcPct val="100000"/>
              </a:lnSpc>
              <a:spcBef>
                <a:spcPts val="600"/>
              </a:spcBef>
              <a:spcAft>
                <a:spcPts val="600"/>
              </a:spcAft>
              <a:buFont typeface="Arial" panose="020B0604020202020204" pitchFamily="34" charset="0"/>
              <a:buChar char="•"/>
            </a:pPr>
            <a:r>
              <a:rPr lang="en-US" sz="2200" dirty="0" smtClean="0"/>
              <a:t>Will children of various family structures see their family?</a:t>
            </a:r>
          </a:p>
          <a:p>
            <a:pPr lvl="2">
              <a:spcBef>
                <a:spcPts val="600"/>
              </a:spcBef>
              <a:spcAft>
                <a:spcPts val="600"/>
              </a:spcAft>
              <a:buFont typeface="Wingdings" panose="05000000000000000000" pitchFamily="2" charset="2"/>
              <a:buChar char="§"/>
            </a:pPr>
            <a:r>
              <a:rPr lang="en-US" dirty="0" smtClean="0"/>
              <a:t>Single parent</a:t>
            </a:r>
          </a:p>
          <a:p>
            <a:pPr lvl="2">
              <a:spcBef>
                <a:spcPts val="600"/>
              </a:spcBef>
              <a:spcAft>
                <a:spcPts val="600"/>
              </a:spcAft>
              <a:buFont typeface="Wingdings" panose="05000000000000000000" pitchFamily="2" charset="2"/>
              <a:buChar char="§"/>
            </a:pPr>
            <a:r>
              <a:rPr lang="en-US" dirty="0" smtClean="0"/>
              <a:t>Nuclear</a:t>
            </a:r>
          </a:p>
          <a:p>
            <a:pPr lvl="2">
              <a:spcBef>
                <a:spcPts val="600"/>
              </a:spcBef>
              <a:spcAft>
                <a:spcPts val="600"/>
              </a:spcAft>
              <a:buFont typeface="Wingdings" panose="05000000000000000000" pitchFamily="2" charset="2"/>
              <a:buChar char="§"/>
            </a:pPr>
            <a:r>
              <a:rPr lang="en-US" dirty="0" smtClean="0"/>
              <a:t>Nuclear – same gender              </a:t>
            </a:r>
          </a:p>
          <a:p>
            <a:pPr lvl="2">
              <a:spcBef>
                <a:spcPts val="600"/>
              </a:spcBef>
              <a:spcAft>
                <a:spcPts val="600"/>
              </a:spcAft>
              <a:buFont typeface="Wingdings" panose="05000000000000000000" pitchFamily="2" charset="2"/>
              <a:buChar char="§"/>
            </a:pPr>
            <a:r>
              <a:rPr lang="en-US" dirty="0" smtClean="0"/>
              <a:t>Blended</a:t>
            </a:r>
          </a:p>
          <a:p>
            <a:pPr lvl="2">
              <a:spcBef>
                <a:spcPts val="600"/>
              </a:spcBef>
              <a:spcAft>
                <a:spcPts val="600"/>
              </a:spcAft>
              <a:buFont typeface="Wingdings" panose="05000000000000000000" pitchFamily="2" charset="2"/>
              <a:buChar char="§"/>
            </a:pPr>
            <a:r>
              <a:rPr lang="en-US" dirty="0" smtClean="0"/>
              <a:t>Grandparent (1 in 14 children in U.S.)</a:t>
            </a:r>
          </a:p>
          <a:p>
            <a:pPr lvl="2">
              <a:spcBef>
                <a:spcPts val="600"/>
              </a:spcBef>
              <a:spcAft>
                <a:spcPts val="600"/>
              </a:spcAft>
              <a:buFont typeface="Wingdings" panose="05000000000000000000" pitchFamily="2" charset="2"/>
              <a:buChar char="§"/>
            </a:pPr>
            <a:r>
              <a:rPr lang="en-US" dirty="0" smtClean="0"/>
              <a:t>Extended</a:t>
            </a:r>
          </a:p>
          <a:p>
            <a:pPr lvl="1">
              <a:lnSpc>
                <a:spcPct val="120000"/>
              </a:lnSpc>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276600"/>
            <a:ext cx="1746250" cy="2355850"/>
          </a:xfrm>
          <a:prstGeom prst="rect">
            <a:avLst/>
          </a:prstGeom>
        </p:spPr>
      </p:pic>
    </p:spTree>
    <p:extLst>
      <p:ext uri="{BB962C8B-B14F-4D97-AF65-F5344CB8AC3E}">
        <p14:creationId xmlns:p14="http://schemas.microsoft.com/office/powerpoint/2010/main" val="3296540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4"/>
            <a:ext cx="7600950" cy="1325880"/>
          </a:xfrm>
        </p:spPr>
        <p:txBody>
          <a:bodyPr>
            <a:normAutofit/>
          </a:bodyPr>
          <a:lstStyle/>
          <a:p>
            <a:pPr marL="0" indent="0"/>
            <a:r>
              <a:rPr lang="en-US" sz="3600" dirty="0" smtClean="0"/>
              <a:t>Assumptions Can Lead </a:t>
            </a:r>
            <a:r>
              <a:rPr lang="en-US" sz="3600" dirty="0"/>
              <a:t>t</a:t>
            </a:r>
            <a:r>
              <a:rPr lang="en-US" sz="3600" dirty="0" smtClean="0"/>
              <a:t>o Generalizing </a:t>
            </a:r>
            <a:r>
              <a:rPr lang="en-US" sz="3600" dirty="0"/>
              <a:t>or </a:t>
            </a:r>
            <a:r>
              <a:rPr lang="en-US" sz="3600" dirty="0" smtClean="0"/>
              <a:t>Stereotyping</a:t>
            </a:r>
            <a:endParaRPr lang="en-US" sz="3600" dirty="0"/>
          </a:p>
        </p:txBody>
      </p:sp>
      <p:sp>
        <p:nvSpPr>
          <p:cNvPr id="3" name="Content Placeholder 2"/>
          <p:cNvSpPr>
            <a:spLocks noGrp="1"/>
          </p:cNvSpPr>
          <p:nvPr>
            <p:ph idx="1"/>
          </p:nvPr>
        </p:nvSpPr>
        <p:spPr>
          <a:xfrm>
            <a:off x="607385" y="1828800"/>
            <a:ext cx="6838950" cy="4203996"/>
          </a:xfrm>
        </p:spPr>
        <p:txBody>
          <a:bodyPr>
            <a:normAutofit/>
          </a:bodyPr>
          <a:lstStyle/>
          <a:p>
            <a:pPr marL="0" indent="0">
              <a:lnSpc>
                <a:spcPct val="120000"/>
              </a:lnSpc>
              <a:buNone/>
            </a:pPr>
            <a:r>
              <a:rPr lang="en-US" sz="1200" dirty="0" smtClean="0"/>
              <a:t>	</a:t>
            </a:r>
            <a:endParaRPr lang="en-US" sz="1200" dirty="0"/>
          </a:p>
          <a:p>
            <a:pPr marL="282575" indent="-282575">
              <a:lnSpc>
                <a:spcPct val="100000"/>
              </a:lnSpc>
              <a:spcBef>
                <a:spcPts val="600"/>
              </a:spcBef>
              <a:spcAft>
                <a:spcPts val="600"/>
              </a:spcAft>
              <a:buSzPct val="100000"/>
              <a:buFont typeface="Arial" panose="020B0604020202020204" pitchFamily="34" charset="0"/>
              <a:buChar char="•"/>
              <a:tabLst>
                <a:tab pos="282575" algn="l"/>
              </a:tabLst>
            </a:pPr>
            <a:r>
              <a:rPr lang="en-US" sz="2400" dirty="0" smtClean="0"/>
              <a:t>Think about some stereotypes you’ve heard about an individual, a certain group, or </a:t>
            </a:r>
            <a:r>
              <a:rPr lang="en-US" sz="2400" dirty="0" smtClean="0"/>
              <a:t>yourself</a:t>
            </a:r>
            <a:endParaRPr lang="en-US" sz="2400" dirty="0" smtClean="0"/>
          </a:p>
          <a:p>
            <a:pPr marL="342900" indent="-342900">
              <a:lnSpc>
                <a:spcPct val="100000"/>
              </a:lnSpc>
              <a:spcBef>
                <a:spcPts val="600"/>
              </a:spcBef>
              <a:spcAft>
                <a:spcPts val="600"/>
              </a:spcAft>
              <a:buFont typeface="Arial" panose="020B0604020202020204" pitchFamily="34" charset="0"/>
              <a:buChar char="•"/>
            </a:pPr>
            <a:r>
              <a:rPr lang="en-US" sz="2400" dirty="0" smtClean="0"/>
              <a:t>How have these thoughts/beliefs influenced                       your life and work with children and families?</a:t>
            </a:r>
          </a:p>
          <a:p>
            <a:pPr marL="342900" indent="-342900">
              <a:lnSpc>
                <a:spcPct val="100000"/>
              </a:lnSpc>
              <a:spcBef>
                <a:spcPts val="600"/>
              </a:spcBef>
              <a:spcAft>
                <a:spcPts val="600"/>
              </a:spcAft>
              <a:buFont typeface="Arial" panose="020B0604020202020204" pitchFamily="34" charset="0"/>
              <a:buChar char="•"/>
            </a:pPr>
            <a:r>
              <a:rPr lang="en-US" sz="2400" dirty="0" smtClean="0"/>
              <a:t>Complete Group Activity</a:t>
            </a:r>
          </a:p>
          <a:p>
            <a:pPr marL="342900" indent="-342900">
              <a:lnSpc>
                <a:spcPct val="100000"/>
              </a:lnSpc>
              <a:spcBef>
                <a:spcPts val="600"/>
              </a:spcBef>
              <a:spcAft>
                <a:spcPts val="600"/>
              </a:spcAft>
              <a:buFont typeface="Arial" panose="020B0604020202020204" pitchFamily="34" charset="0"/>
              <a:buChar char="•"/>
            </a:pPr>
            <a:r>
              <a:rPr lang="en-US" sz="2400" dirty="0" smtClean="0"/>
              <a:t>Poetry Slam video</a:t>
            </a:r>
            <a:endParaRPr lang="en-US" sz="24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6890289" y="3269377"/>
            <a:ext cx="2641934" cy="1487311"/>
          </a:xfrm>
          <a:prstGeom prst="rect">
            <a:avLst/>
          </a:prstGeom>
        </p:spPr>
      </p:pic>
    </p:spTree>
    <p:extLst>
      <p:ext uri="{BB962C8B-B14F-4D97-AF65-F5344CB8AC3E}">
        <p14:creationId xmlns:p14="http://schemas.microsoft.com/office/powerpoint/2010/main" val="136554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82928"/>
            <a:ext cx="7981950" cy="617854"/>
          </a:xfrm>
        </p:spPr>
        <p:txBody>
          <a:bodyPr>
            <a:normAutofit fontScale="90000"/>
          </a:bodyPr>
          <a:lstStyle/>
          <a:p>
            <a:pPr algn="ctr"/>
            <a:r>
              <a:rPr lang="en-US" dirty="0" smtClean="0">
                <a:solidFill>
                  <a:schemeClr val="accent5">
                    <a:lumMod val="75000"/>
                  </a:schemeClr>
                </a:solidFill>
              </a:rPr>
              <a:t/>
            </a:r>
            <a:br>
              <a:rPr lang="en-US" dirty="0" smtClean="0">
                <a:solidFill>
                  <a:schemeClr val="accent5">
                    <a:lumMod val="75000"/>
                  </a:schemeClr>
                </a:solidFill>
              </a:rPr>
            </a:br>
            <a:r>
              <a:rPr lang="en-US" dirty="0">
                <a:solidFill>
                  <a:schemeClr val="accent5">
                    <a:lumMod val="75000"/>
                  </a:schemeClr>
                </a:solidFill>
              </a:rPr>
              <a:t/>
            </a:r>
            <a:br>
              <a:rPr lang="en-US" dirty="0">
                <a:solidFill>
                  <a:schemeClr val="accent5">
                    <a:lumMod val="75000"/>
                  </a:schemeClr>
                </a:solidFill>
              </a:rPr>
            </a:br>
            <a:r>
              <a:rPr lang="en-US" dirty="0">
                <a:solidFill>
                  <a:schemeClr val="accent5">
                    <a:lumMod val="75000"/>
                  </a:schemeClr>
                </a:solidFill>
              </a:rPr>
              <a:t/>
            </a:r>
            <a:br>
              <a:rPr lang="en-US" dirty="0">
                <a:solidFill>
                  <a:schemeClr val="accent5">
                    <a:lumMod val="75000"/>
                  </a:schemeClr>
                </a:solidFill>
              </a:rPr>
            </a:br>
            <a:r>
              <a:rPr lang="en-US" dirty="0">
                <a:solidFill>
                  <a:schemeClr val="accent5">
                    <a:lumMod val="75000"/>
                  </a:schemeClr>
                </a:solidFill>
              </a:rPr>
              <a:t/>
            </a:r>
            <a:br>
              <a:rPr lang="en-US" dirty="0">
                <a:solidFill>
                  <a:schemeClr val="accent5">
                    <a:lumMod val="75000"/>
                  </a:schemeClr>
                </a:solidFill>
              </a:rPr>
            </a:br>
            <a:r>
              <a:rPr lang="en-US" sz="4000" dirty="0" smtClean="0">
                <a:solidFill>
                  <a:schemeClr val="tx1">
                    <a:lumMod val="75000"/>
                  </a:schemeClr>
                </a:solidFill>
              </a:rPr>
              <a:t>Influences on Your </a:t>
            </a:r>
            <a:r>
              <a:rPr lang="en-US" sz="4000" dirty="0" smtClean="0">
                <a:solidFill>
                  <a:schemeClr val="tx1">
                    <a:lumMod val="75000"/>
                  </a:schemeClr>
                </a:solidFill>
              </a:rPr>
              <a:t/>
            </a:r>
            <a:br>
              <a:rPr lang="en-US" sz="4000" dirty="0" smtClean="0">
                <a:solidFill>
                  <a:schemeClr val="tx1">
                    <a:lumMod val="75000"/>
                  </a:schemeClr>
                </a:solidFill>
              </a:rPr>
            </a:br>
            <a:r>
              <a:rPr lang="en-US" sz="4000" dirty="0" smtClean="0">
                <a:solidFill>
                  <a:schemeClr val="tx1">
                    <a:lumMod val="75000"/>
                  </a:schemeClr>
                </a:solidFill>
              </a:rPr>
              <a:t>Classroom </a:t>
            </a:r>
            <a:r>
              <a:rPr lang="en-US" sz="4000" dirty="0" smtClean="0">
                <a:solidFill>
                  <a:schemeClr val="tx1">
                    <a:lumMod val="75000"/>
                  </a:schemeClr>
                </a:solidFill>
              </a:rPr>
              <a:t>Culture</a:t>
            </a:r>
            <a:endParaRPr lang="en-US" sz="4000" dirty="0">
              <a:solidFill>
                <a:schemeClr val="tx1">
                  <a:lumMod val="75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87154135"/>
              </p:ext>
            </p:extLst>
          </p:nvPr>
        </p:nvGraphicFramePr>
        <p:xfrm>
          <a:off x="628650" y="1825625"/>
          <a:ext cx="7600950" cy="4203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Oval 12"/>
          <p:cNvSpPr/>
          <p:nvPr/>
        </p:nvSpPr>
        <p:spPr>
          <a:xfrm>
            <a:off x="4346448" y="2695575"/>
            <a:ext cx="2438400" cy="2362200"/>
          </a:xfrm>
          <a:prstGeom prst="ellipse">
            <a:avLst/>
          </a:prstGeom>
          <a:solidFill>
            <a:srgbClr val="F8B890">
              <a:alpha val="50196"/>
            </a:srgb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4" name="Oval 13"/>
          <p:cNvSpPr/>
          <p:nvPr/>
        </p:nvSpPr>
        <p:spPr>
          <a:xfrm>
            <a:off x="3352800" y="3609975"/>
            <a:ext cx="2438400" cy="2362200"/>
          </a:xfrm>
          <a:prstGeom prst="ellipse">
            <a:avLst/>
          </a:prstGeom>
          <a:solidFill>
            <a:srgbClr val="6ADCE8">
              <a:alpha val="50196"/>
            </a:srgb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5" name="Oval 14"/>
          <p:cNvSpPr/>
          <p:nvPr/>
        </p:nvSpPr>
        <p:spPr>
          <a:xfrm>
            <a:off x="3352800" y="1676400"/>
            <a:ext cx="2438400" cy="2362200"/>
          </a:xfrm>
          <a:prstGeom prst="ellipse">
            <a:avLst/>
          </a:prstGeom>
          <a:solidFill>
            <a:srgbClr val="FAFCB2">
              <a:alpha val="50196"/>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Oval 15"/>
          <p:cNvSpPr/>
          <p:nvPr/>
        </p:nvSpPr>
        <p:spPr>
          <a:xfrm>
            <a:off x="2270919" y="2695575"/>
            <a:ext cx="2438400" cy="2362200"/>
          </a:xfrm>
          <a:prstGeom prst="ellipse">
            <a:avLst/>
          </a:prstGeom>
          <a:solidFill>
            <a:srgbClr val="F074F0">
              <a:alpha val="50196"/>
            </a:srgb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7" name="TextBox 16"/>
          <p:cNvSpPr txBox="1"/>
          <p:nvPr/>
        </p:nvSpPr>
        <p:spPr>
          <a:xfrm>
            <a:off x="3652949" y="2211169"/>
            <a:ext cx="1888394" cy="646331"/>
          </a:xfrm>
          <a:prstGeom prst="rect">
            <a:avLst/>
          </a:prstGeom>
          <a:noFill/>
        </p:spPr>
        <p:txBody>
          <a:bodyPr wrap="square" rtlCol="0">
            <a:spAutoFit/>
          </a:bodyPr>
          <a:lstStyle/>
          <a:p>
            <a:pPr lvl="0" algn="ctr"/>
            <a:r>
              <a:rPr lang="en-US" b="1" dirty="0"/>
              <a:t>Children and Families</a:t>
            </a:r>
          </a:p>
        </p:txBody>
      </p:sp>
      <p:sp>
        <p:nvSpPr>
          <p:cNvPr id="18" name="TextBox 17"/>
          <p:cNvSpPr txBox="1"/>
          <p:nvPr/>
        </p:nvSpPr>
        <p:spPr>
          <a:xfrm>
            <a:off x="2500964" y="3669268"/>
            <a:ext cx="1486582" cy="369332"/>
          </a:xfrm>
          <a:prstGeom prst="rect">
            <a:avLst/>
          </a:prstGeom>
          <a:noFill/>
        </p:spPr>
        <p:txBody>
          <a:bodyPr wrap="square" rtlCol="0">
            <a:spAutoFit/>
          </a:bodyPr>
          <a:lstStyle/>
          <a:p>
            <a:r>
              <a:rPr lang="es-MX" b="1" dirty="0" smtClean="0"/>
              <a:t>ELDP Staff</a:t>
            </a:r>
            <a:endParaRPr lang="en-US" b="1" dirty="0"/>
          </a:p>
        </p:txBody>
      </p:sp>
      <p:sp>
        <p:nvSpPr>
          <p:cNvPr id="19" name="TextBox 18"/>
          <p:cNvSpPr txBox="1"/>
          <p:nvPr/>
        </p:nvSpPr>
        <p:spPr>
          <a:xfrm>
            <a:off x="5181601" y="3669268"/>
            <a:ext cx="1699418" cy="369332"/>
          </a:xfrm>
          <a:prstGeom prst="rect">
            <a:avLst/>
          </a:prstGeom>
          <a:noFill/>
        </p:spPr>
        <p:txBody>
          <a:bodyPr wrap="square" rtlCol="0">
            <a:spAutoFit/>
          </a:bodyPr>
          <a:lstStyle/>
          <a:p>
            <a:r>
              <a:rPr lang="en-US" b="1" dirty="0" smtClean="0"/>
              <a:t>Community</a:t>
            </a:r>
            <a:endParaRPr lang="en-US" b="1" dirty="0"/>
          </a:p>
        </p:txBody>
      </p:sp>
      <p:sp>
        <p:nvSpPr>
          <p:cNvPr id="20" name="TextBox 19"/>
          <p:cNvSpPr txBox="1"/>
          <p:nvPr/>
        </p:nvSpPr>
        <p:spPr>
          <a:xfrm>
            <a:off x="3962400" y="4992469"/>
            <a:ext cx="1422654" cy="646331"/>
          </a:xfrm>
          <a:prstGeom prst="rect">
            <a:avLst/>
          </a:prstGeom>
          <a:noFill/>
        </p:spPr>
        <p:txBody>
          <a:bodyPr wrap="square" rtlCol="0">
            <a:spAutoFit/>
          </a:bodyPr>
          <a:lstStyle/>
          <a:p>
            <a:pPr algn="ctr"/>
            <a:r>
              <a:rPr lang="en-US" b="1" dirty="0" smtClean="0"/>
              <a:t>Dominant Culture</a:t>
            </a:r>
            <a:endParaRPr lang="en-US" b="1" dirty="0"/>
          </a:p>
        </p:txBody>
      </p:sp>
    </p:spTree>
    <p:extLst>
      <p:ext uri="{BB962C8B-B14F-4D97-AF65-F5344CB8AC3E}">
        <p14:creationId xmlns:p14="http://schemas.microsoft.com/office/powerpoint/2010/main" val="10963866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672" y="457200"/>
            <a:ext cx="7848600" cy="1295400"/>
          </a:xfrm>
        </p:spPr>
        <p:txBody>
          <a:bodyPr>
            <a:normAutofit/>
          </a:bodyPr>
          <a:lstStyle/>
          <a:p>
            <a:r>
              <a:rPr lang="en-US" sz="3600" dirty="0" smtClean="0"/>
              <a:t>Early Childhood </a:t>
            </a:r>
            <a:r>
              <a:rPr lang="en-US" sz="3600" dirty="0" smtClean="0"/>
              <a:t>Experiences . . . </a:t>
            </a:r>
            <a:r>
              <a:rPr lang="en-US" sz="3600" dirty="0" smtClean="0"/>
              <a:t/>
            </a:r>
            <a:br>
              <a:rPr lang="en-US" sz="3600" dirty="0" smtClean="0"/>
            </a:br>
            <a:r>
              <a:rPr lang="en-US" sz="3600" dirty="0" smtClean="0"/>
              <a:t>What Research Tells Us </a:t>
            </a:r>
            <a:endParaRPr lang="en-US" sz="3600" dirty="0"/>
          </a:p>
        </p:txBody>
      </p:sp>
      <p:sp>
        <p:nvSpPr>
          <p:cNvPr id="3" name="Content Placeholder 2"/>
          <p:cNvSpPr>
            <a:spLocks noGrp="1"/>
          </p:cNvSpPr>
          <p:nvPr>
            <p:ph idx="1"/>
          </p:nvPr>
        </p:nvSpPr>
        <p:spPr>
          <a:xfrm>
            <a:off x="609600" y="1524000"/>
            <a:ext cx="7844672" cy="4203996"/>
          </a:xfrm>
        </p:spPr>
        <p:txBody>
          <a:bodyPr/>
          <a:lstStyle/>
          <a:p>
            <a:endParaRPr lang="en-US" dirty="0" smtClean="0"/>
          </a:p>
          <a:p>
            <a:pPr marL="0" indent="0">
              <a:buNone/>
            </a:pPr>
            <a:r>
              <a:rPr lang="en-US" sz="2200" dirty="0" smtClean="0"/>
              <a:t>Unless adults support and guide children at home and in other settings, children may internalize what they’ll interpret is “right” and “wrong” about how they live, possibly leading to prejudice (their way is the “right” way) or feelings of not-belonging (their way is the “wrong” way). </a:t>
            </a:r>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3200" y="4114800"/>
            <a:ext cx="2819400" cy="1800891"/>
          </a:xfrm>
          <a:prstGeom prst="rect">
            <a:avLst/>
          </a:prstGeom>
        </p:spPr>
      </p:pic>
    </p:spTree>
    <p:extLst>
      <p:ext uri="{BB962C8B-B14F-4D97-AF65-F5344CB8AC3E}">
        <p14:creationId xmlns:p14="http://schemas.microsoft.com/office/powerpoint/2010/main" val="29656527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4"/>
            <a:ext cx="7600950" cy="1325880"/>
          </a:xfrm>
        </p:spPr>
        <p:txBody>
          <a:bodyPr/>
          <a:lstStyle/>
          <a:p>
            <a:r>
              <a:rPr lang="en-US" sz="3600" dirty="0" smtClean="0"/>
              <a:t>Resources</a:t>
            </a:r>
            <a:endParaRPr lang="en-US" sz="3600" dirty="0"/>
          </a:p>
        </p:txBody>
      </p:sp>
      <p:sp>
        <p:nvSpPr>
          <p:cNvPr id="3" name="Content Placeholder 2"/>
          <p:cNvSpPr>
            <a:spLocks noGrp="1"/>
          </p:cNvSpPr>
          <p:nvPr>
            <p:ph idx="1"/>
          </p:nvPr>
        </p:nvSpPr>
        <p:spPr>
          <a:xfrm>
            <a:off x="628650" y="1825625"/>
            <a:ext cx="7600950" cy="4203996"/>
          </a:xfrm>
        </p:spPr>
        <p:txBody>
          <a:bodyPr/>
          <a:lstStyle/>
          <a:p>
            <a:pPr marL="274320" lvl="1" indent="0">
              <a:buNone/>
            </a:pPr>
            <a:endParaRPr lang="en-US" sz="2400" dirty="0">
              <a:solidFill>
                <a:schemeClr val="tx1"/>
              </a:solidFill>
            </a:endParaRPr>
          </a:p>
          <a:p>
            <a:pPr lvl="1">
              <a:lnSpc>
                <a:spcPct val="100000"/>
              </a:lnSpc>
              <a:spcBef>
                <a:spcPts val="600"/>
              </a:spcBef>
              <a:spcAft>
                <a:spcPts val="600"/>
              </a:spcAft>
            </a:pPr>
            <a:r>
              <a:rPr lang="en-US" sz="2400" i="1" dirty="0" smtClean="0">
                <a:solidFill>
                  <a:schemeClr val="tx1"/>
                </a:solidFill>
              </a:rPr>
              <a:t>Anti-Bias </a:t>
            </a:r>
            <a:r>
              <a:rPr lang="en-US" sz="2400" i="1" dirty="0">
                <a:solidFill>
                  <a:schemeClr val="tx1"/>
                </a:solidFill>
              </a:rPr>
              <a:t>Education for Young Children and </a:t>
            </a:r>
            <a:r>
              <a:rPr lang="en-US" sz="2400" i="1" dirty="0" smtClean="0">
                <a:solidFill>
                  <a:schemeClr val="tx1"/>
                </a:solidFill>
              </a:rPr>
              <a:t>Ourselves. </a:t>
            </a:r>
            <a:r>
              <a:rPr lang="en-US" sz="2400" i="1" dirty="0" smtClean="0"/>
              <a:t> </a:t>
            </a:r>
            <a:r>
              <a:rPr lang="en-US" sz="2400" dirty="0"/>
              <a:t>Louise Derman-Sparks and Julie Olsen </a:t>
            </a:r>
            <a:r>
              <a:rPr lang="en-US" sz="2400" dirty="0" smtClean="0"/>
              <a:t>Edwards, 2010.</a:t>
            </a:r>
          </a:p>
          <a:p>
            <a:pPr lvl="1">
              <a:lnSpc>
                <a:spcPct val="100000"/>
              </a:lnSpc>
              <a:spcBef>
                <a:spcPts val="600"/>
              </a:spcBef>
              <a:spcAft>
                <a:spcPts val="600"/>
              </a:spcAft>
            </a:pPr>
            <a:r>
              <a:rPr lang="en-US" sz="2400" i="1" dirty="0">
                <a:solidFill>
                  <a:schemeClr val="tx1"/>
                </a:solidFill>
              </a:rPr>
              <a:t>Developmentally Appropriate </a:t>
            </a:r>
            <a:r>
              <a:rPr lang="en-US" sz="2400" i="1" dirty="0" smtClean="0">
                <a:solidFill>
                  <a:schemeClr val="tx1"/>
                </a:solidFill>
              </a:rPr>
              <a:t>Practice.</a:t>
            </a:r>
            <a:r>
              <a:rPr lang="en-US" sz="2400" dirty="0" smtClean="0">
                <a:solidFill>
                  <a:schemeClr val="tx1"/>
                </a:solidFill>
              </a:rPr>
              <a:t> </a:t>
            </a:r>
            <a:r>
              <a:rPr lang="en-US" sz="2400" dirty="0" smtClean="0"/>
              <a:t>Carol </a:t>
            </a:r>
            <a:r>
              <a:rPr lang="en-US" sz="2400" dirty="0"/>
              <a:t>Copple and Sue Bredekamp, editors, </a:t>
            </a:r>
            <a:r>
              <a:rPr lang="en-US" sz="2400" dirty="0" smtClean="0"/>
              <a:t>third edition</a:t>
            </a:r>
            <a:r>
              <a:rPr lang="en-US" sz="2400" dirty="0"/>
              <a:t>, </a:t>
            </a:r>
            <a:r>
              <a:rPr lang="en-US" sz="2400" dirty="0" smtClean="0"/>
              <a:t>2009.</a:t>
            </a:r>
            <a:endParaRPr lang="en-US" sz="2400" dirty="0"/>
          </a:p>
          <a:p>
            <a:pPr marL="274320" lvl="1" indent="0">
              <a:buNone/>
            </a:pPr>
            <a:endParaRPr lang="en-US" sz="2400" u="sng" dirty="0">
              <a:solidFill>
                <a:schemeClr val="tx1"/>
              </a:solidFill>
            </a:endParaRPr>
          </a:p>
          <a:p>
            <a:pPr marL="594360" lvl="2" indent="0">
              <a:buNone/>
            </a:pPr>
            <a:endParaRPr lang="en-US" sz="2400" dirty="0"/>
          </a:p>
          <a:p>
            <a:endParaRPr lang="en-US" dirty="0"/>
          </a:p>
        </p:txBody>
      </p:sp>
    </p:spTree>
    <p:extLst>
      <p:ext uri="{BB962C8B-B14F-4D97-AF65-F5344CB8AC3E}">
        <p14:creationId xmlns:p14="http://schemas.microsoft.com/office/powerpoint/2010/main" val="38878487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Break</a:t>
            </a:r>
            <a:endParaRPr lang="en-US" sz="36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9400" y="1981200"/>
            <a:ext cx="3657600" cy="3657600"/>
          </a:xfrm>
          <a:prstGeom prst="rect">
            <a:avLst/>
          </a:prstGeom>
        </p:spPr>
      </p:pic>
    </p:spTree>
    <p:extLst>
      <p:ext uri="{BB962C8B-B14F-4D97-AF65-F5344CB8AC3E}">
        <p14:creationId xmlns:p14="http://schemas.microsoft.com/office/powerpoint/2010/main" val="5067754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4"/>
            <a:ext cx="7600950" cy="1325880"/>
          </a:xfrm>
        </p:spPr>
        <p:txBody>
          <a:bodyPr/>
          <a:lstStyle/>
          <a:p>
            <a:r>
              <a:rPr lang="en-US" sz="3600" dirty="0" smtClean="0"/>
              <a:t>Moving From Why to HOW</a:t>
            </a:r>
            <a:endParaRPr lang="en-US" sz="3600" dirty="0"/>
          </a:p>
        </p:txBody>
      </p:sp>
      <p:sp>
        <p:nvSpPr>
          <p:cNvPr id="3" name="Content Placeholder 2"/>
          <p:cNvSpPr>
            <a:spLocks noGrp="1"/>
          </p:cNvSpPr>
          <p:nvPr>
            <p:ph idx="1"/>
          </p:nvPr>
        </p:nvSpPr>
        <p:spPr>
          <a:xfrm>
            <a:off x="628650" y="1825625"/>
            <a:ext cx="7600950" cy="4203996"/>
          </a:xfrm>
        </p:spPr>
        <p:txBody>
          <a:bodyPr/>
          <a:lstStyle/>
          <a:p>
            <a:pPr marL="0" indent="0">
              <a:buNone/>
            </a:pPr>
            <a:endParaRPr lang="en-US" dirty="0" smtClean="0"/>
          </a:p>
          <a:p>
            <a:r>
              <a:rPr lang="en-US" sz="2200" dirty="0" smtClean="0"/>
              <a:t>How can we be purposeful about creating a linguistically responsive ELDP?</a:t>
            </a:r>
          </a:p>
          <a:p>
            <a:endParaRPr lang="en-US" dirty="0"/>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00" y="3276600"/>
            <a:ext cx="3222428" cy="2416821"/>
          </a:xfrm>
          <a:prstGeom prst="rect">
            <a:avLst/>
          </a:prstGeom>
        </p:spPr>
      </p:pic>
    </p:spTree>
    <p:extLst>
      <p:ext uri="{BB962C8B-B14F-4D97-AF65-F5344CB8AC3E}">
        <p14:creationId xmlns:p14="http://schemas.microsoft.com/office/powerpoint/2010/main" val="23896502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4"/>
            <a:ext cx="8058150" cy="1325880"/>
          </a:xfrm>
        </p:spPr>
        <p:txBody>
          <a:bodyPr/>
          <a:lstStyle/>
          <a:p>
            <a:r>
              <a:rPr lang="en-US" sz="3600" dirty="0" smtClean="0"/>
              <a:t>Linguistically Responsive Strategies</a:t>
            </a:r>
            <a:endParaRPr lang="en-US" sz="3600" dirty="0"/>
          </a:p>
        </p:txBody>
      </p:sp>
      <p:sp>
        <p:nvSpPr>
          <p:cNvPr id="3" name="Content Placeholder 2"/>
          <p:cNvSpPr>
            <a:spLocks noGrp="1"/>
          </p:cNvSpPr>
          <p:nvPr>
            <p:ph idx="1"/>
          </p:nvPr>
        </p:nvSpPr>
        <p:spPr>
          <a:xfrm>
            <a:off x="628650" y="1825625"/>
            <a:ext cx="7677150" cy="4203996"/>
          </a:xfrm>
        </p:spPr>
        <p:txBody>
          <a:bodyPr/>
          <a:lstStyle/>
          <a:p>
            <a:pPr marL="0" indent="0">
              <a:buNone/>
            </a:pPr>
            <a:endParaRPr lang="en-US" dirty="0" smtClean="0"/>
          </a:p>
          <a:p>
            <a:pPr marL="342900" indent="-342900">
              <a:lnSpc>
                <a:spcPct val="100000"/>
              </a:lnSpc>
              <a:spcBef>
                <a:spcPts val="600"/>
              </a:spcBef>
              <a:spcAft>
                <a:spcPts val="600"/>
              </a:spcAft>
              <a:buFont typeface="Arial" panose="020B0604020202020204" pitchFamily="34" charset="0"/>
              <a:buChar char="•"/>
            </a:pPr>
            <a:r>
              <a:rPr lang="en-US" sz="2200" dirty="0" smtClean="0"/>
              <a:t>Compare strategies (on handout) with your own </a:t>
            </a:r>
            <a:r>
              <a:rPr lang="en-US" sz="2200" dirty="0" smtClean="0"/>
              <a:t>experiences</a:t>
            </a:r>
          </a:p>
          <a:p>
            <a:pPr>
              <a:lnSpc>
                <a:spcPct val="100000"/>
              </a:lnSpc>
              <a:spcBef>
                <a:spcPts val="600"/>
              </a:spcBef>
              <a:spcAft>
                <a:spcPts val="600"/>
              </a:spcAft>
            </a:pPr>
            <a:endParaRPr lang="en-US" sz="2200" dirty="0" smtClean="0"/>
          </a:p>
          <a:p>
            <a:pPr marL="342900" indent="-342900">
              <a:lnSpc>
                <a:spcPct val="100000"/>
              </a:lnSpc>
              <a:spcBef>
                <a:spcPts val="600"/>
              </a:spcBef>
              <a:spcAft>
                <a:spcPts val="600"/>
              </a:spcAft>
              <a:buFont typeface="Arial" panose="020B0604020202020204" pitchFamily="34" charset="0"/>
              <a:buChar char="•"/>
            </a:pPr>
            <a:r>
              <a:rPr lang="en-US" sz="2200" dirty="0" smtClean="0"/>
              <a:t>What else did your group come up with that could be added to our list? </a:t>
            </a:r>
            <a:endParaRPr lang="en-US" sz="2200" dirty="0" smtClean="0"/>
          </a:p>
          <a:p>
            <a:pPr>
              <a:lnSpc>
                <a:spcPct val="100000"/>
              </a:lnSpc>
              <a:spcBef>
                <a:spcPts val="600"/>
              </a:spcBef>
              <a:spcAft>
                <a:spcPts val="600"/>
              </a:spcAft>
            </a:pPr>
            <a:endParaRPr lang="en-US" sz="2200" dirty="0" smtClean="0"/>
          </a:p>
          <a:p>
            <a:pPr marL="342900" indent="-342900">
              <a:lnSpc>
                <a:spcPct val="100000"/>
              </a:lnSpc>
              <a:spcBef>
                <a:spcPts val="600"/>
              </a:spcBef>
              <a:spcAft>
                <a:spcPts val="600"/>
              </a:spcAft>
              <a:buFont typeface="Arial" panose="020B0604020202020204" pitchFamily="34" charset="0"/>
              <a:buChar char="•"/>
            </a:pPr>
            <a:r>
              <a:rPr lang="en-US" sz="2200" dirty="0" smtClean="0"/>
              <a:t>Compare/Share/Add to list</a:t>
            </a:r>
            <a:endParaRPr lang="en-US" sz="22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2600" y="4038600"/>
            <a:ext cx="2819400" cy="2104761"/>
          </a:xfrm>
          <a:prstGeom prst="rect">
            <a:avLst/>
          </a:prstGeom>
        </p:spPr>
      </p:pic>
    </p:spTree>
    <p:extLst>
      <p:ext uri="{BB962C8B-B14F-4D97-AF65-F5344CB8AC3E}">
        <p14:creationId xmlns:p14="http://schemas.microsoft.com/office/powerpoint/2010/main" val="26578770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91613"/>
            <a:ext cx="7315200" cy="700404"/>
          </a:xfrm>
        </p:spPr>
        <p:txBody>
          <a:bodyPr/>
          <a:lstStyle/>
          <a:p>
            <a:pPr algn="ctr"/>
            <a:r>
              <a:rPr lang="en-US" sz="3600" dirty="0" smtClean="0"/>
              <a:t>Program Tour With Fresh Eyes</a:t>
            </a:r>
            <a:endParaRPr lang="en-US" sz="3600" dirty="0"/>
          </a:p>
        </p:txBody>
      </p:sp>
      <p:sp>
        <p:nvSpPr>
          <p:cNvPr id="3" name="Content Placeholder 2"/>
          <p:cNvSpPr>
            <a:spLocks noGrp="1"/>
          </p:cNvSpPr>
          <p:nvPr>
            <p:ph idx="1"/>
          </p:nvPr>
        </p:nvSpPr>
        <p:spPr>
          <a:xfrm>
            <a:off x="301752" y="1527048"/>
            <a:ext cx="8503920" cy="4645152"/>
          </a:xfrm>
        </p:spPr>
        <p:txBody>
          <a:bodyPr>
            <a:normAutofit/>
          </a:bodyPr>
          <a:lstStyle/>
          <a:p>
            <a:pPr marL="0" indent="0">
              <a:buNone/>
            </a:pPr>
            <a:endParaRPr lang="en-US" dirty="0" smtClean="0"/>
          </a:p>
          <a:p>
            <a:pPr marL="0" indent="0">
              <a:buNone/>
            </a:pPr>
            <a:endParaRPr lang="en-US" dirty="0" smtClean="0"/>
          </a:p>
          <a:p>
            <a:endParaRPr lang="en-US" dirty="0"/>
          </a:p>
          <a:p>
            <a:endParaRPr lang="en-US" dirty="0" smtClean="0"/>
          </a:p>
          <a:p>
            <a:endParaRPr lang="en-US" dirty="0" smtClean="0"/>
          </a:p>
          <a:p>
            <a:pPr marL="342900" indent="-342900">
              <a:lnSpc>
                <a:spcPct val="100000"/>
              </a:lnSpc>
              <a:spcBef>
                <a:spcPts val="600"/>
              </a:spcBef>
              <a:spcAft>
                <a:spcPts val="600"/>
              </a:spcAft>
              <a:buFont typeface="Arial" panose="020B0604020202020204" pitchFamily="34" charset="0"/>
              <a:buChar char="•"/>
            </a:pPr>
            <a:r>
              <a:rPr lang="en-US" sz="2200" dirty="0" smtClean="0"/>
              <a:t>Take a few minutes to think about your programs silently.  </a:t>
            </a:r>
          </a:p>
          <a:p>
            <a:pPr marL="342900" indent="-342900">
              <a:lnSpc>
                <a:spcPct val="100000"/>
              </a:lnSpc>
              <a:spcBef>
                <a:spcPts val="600"/>
              </a:spcBef>
              <a:spcAft>
                <a:spcPts val="600"/>
              </a:spcAft>
              <a:buFont typeface="Arial" panose="020B0604020202020204" pitchFamily="34" charset="0"/>
              <a:buChar char="•"/>
            </a:pPr>
            <a:r>
              <a:rPr lang="en-US" sz="2200" dirty="0" smtClean="0"/>
              <a:t>How are teachers’, children’s, and families’ lives reflected</a:t>
            </a:r>
            <a:r>
              <a:rPr lang="en-US" sz="2200" dirty="0"/>
              <a:t>?</a:t>
            </a:r>
            <a:r>
              <a:rPr lang="en-US" sz="2200" dirty="0" smtClean="0"/>
              <a:t>  </a:t>
            </a:r>
          </a:p>
          <a:p>
            <a:pPr marL="342900" indent="-342900">
              <a:lnSpc>
                <a:spcPct val="100000"/>
              </a:lnSpc>
              <a:spcBef>
                <a:spcPts val="600"/>
              </a:spcBef>
              <a:spcAft>
                <a:spcPts val="600"/>
              </a:spcAft>
              <a:buFont typeface="Arial" panose="020B0604020202020204" pitchFamily="34" charset="0"/>
              <a:buChar char="•"/>
            </a:pPr>
            <a:r>
              <a:rPr lang="en-US" sz="2200" dirty="0" smtClean="0"/>
              <a:t>What are the invisible/underlying ways that culture is valued?</a:t>
            </a:r>
          </a:p>
        </p:txBody>
      </p:sp>
      <p:pic>
        <p:nvPicPr>
          <p:cNvPr id="4" name="Picture 4" descr="IMG_053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3164" y="1694762"/>
            <a:ext cx="2515517" cy="18866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5" descr="Fall Term 02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17319" y="1661762"/>
            <a:ext cx="2545681" cy="19196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24200" y="1671195"/>
            <a:ext cx="2876176" cy="1905000"/>
          </a:xfrm>
          <a:prstGeom prst="rect">
            <a:avLst/>
          </a:prstGeom>
        </p:spPr>
      </p:pic>
    </p:spTree>
    <p:extLst>
      <p:ext uri="{BB962C8B-B14F-4D97-AF65-F5344CB8AC3E}">
        <p14:creationId xmlns:p14="http://schemas.microsoft.com/office/powerpoint/2010/main" val="38816487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600950" cy="1325880"/>
          </a:xfrm>
        </p:spPr>
        <p:txBody>
          <a:bodyPr/>
          <a:lstStyle/>
          <a:p>
            <a:r>
              <a:rPr lang="en-US" sz="3600" dirty="0" smtClean="0"/>
              <a:t>Spark/Quality Rating and Improvement System</a:t>
            </a:r>
            <a:endParaRPr lang="en-US" sz="3600" dirty="0"/>
          </a:p>
        </p:txBody>
      </p:sp>
      <p:sp>
        <p:nvSpPr>
          <p:cNvPr id="3" name="Content Placeholder 2"/>
          <p:cNvSpPr>
            <a:spLocks noGrp="1"/>
          </p:cNvSpPr>
          <p:nvPr>
            <p:ph idx="1"/>
          </p:nvPr>
        </p:nvSpPr>
        <p:spPr>
          <a:xfrm>
            <a:off x="762000" y="1457227"/>
            <a:ext cx="7543800" cy="4203996"/>
          </a:xfrm>
        </p:spPr>
        <p:txBody>
          <a:bodyPr/>
          <a:lstStyle/>
          <a:p>
            <a:endParaRPr lang="en-US" dirty="0" smtClean="0"/>
          </a:p>
          <a:p>
            <a:pPr>
              <a:lnSpc>
                <a:spcPct val="100000"/>
              </a:lnSpc>
              <a:spcBef>
                <a:spcPts val="600"/>
              </a:spcBef>
              <a:spcAft>
                <a:spcPts val="600"/>
              </a:spcAft>
            </a:pPr>
            <a:r>
              <a:rPr lang="en-US" sz="2200" dirty="0" smtClean="0"/>
              <a:t>In </a:t>
            </a:r>
            <a:r>
              <a:rPr lang="en-US" sz="2200" dirty="0"/>
              <a:t>the </a:t>
            </a:r>
            <a:r>
              <a:rPr lang="en-US" sz="2200" dirty="0" smtClean="0"/>
              <a:t>Children’s Learning </a:t>
            </a:r>
            <a:r>
              <a:rPr lang="en-US" sz="2200" dirty="0"/>
              <a:t>and Development </a:t>
            </a:r>
            <a:r>
              <a:rPr lang="en-US" sz="2200" dirty="0" smtClean="0"/>
              <a:t>domain many </a:t>
            </a:r>
            <a:r>
              <a:rPr lang="en-US" sz="2200" dirty="0"/>
              <a:t>of the standards have a focus on inclusion and culture</a:t>
            </a:r>
            <a:r>
              <a:rPr lang="en-US" sz="2200" dirty="0" smtClean="0"/>
              <a:t>.</a:t>
            </a:r>
          </a:p>
          <a:p>
            <a:pPr>
              <a:lnSpc>
                <a:spcPct val="100000"/>
              </a:lnSpc>
              <a:spcBef>
                <a:spcPts val="600"/>
              </a:spcBef>
              <a:spcAft>
                <a:spcPts val="600"/>
              </a:spcAft>
            </a:pPr>
            <a:r>
              <a:rPr lang="en-US" sz="2200" dirty="0" smtClean="0"/>
              <a:t>Some examples:</a:t>
            </a:r>
            <a:endParaRPr lang="en-US" sz="2200" dirty="0"/>
          </a:p>
          <a:p>
            <a:pPr lvl="1">
              <a:lnSpc>
                <a:spcPct val="100000"/>
              </a:lnSpc>
              <a:spcBef>
                <a:spcPts val="600"/>
              </a:spcBef>
              <a:spcAft>
                <a:spcPts val="600"/>
              </a:spcAft>
            </a:pPr>
            <a:r>
              <a:rPr lang="en-US" dirty="0" smtClean="0">
                <a:solidFill>
                  <a:schemeClr val="tx1"/>
                </a:solidFill>
              </a:rPr>
              <a:t>“</a:t>
            </a:r>
            <a:r>
              <a:rPr lang="en-US" dirty="0">
                <a:solidFill>
                  <a:schemeClr val="tx1"/>
                </a:solidFill>
              </a:rPr>
              <a:t>Shelves or containers with toys, books, etc., labeled with words in the languages of all the children in the program</a:t>
            </a:r>
            <a:r>
              <a:rPr lang="en-US" dirty="0" smtClean="0">
                <a:solidFill>
                  <a:schemeClr val="tx1"/>
                </a:solidFill>
              </a:rPr>
              <a:t>”</a:t>
            </a:r>
          </a:p>
          <a:p>
            <a:pPr lvl="1">
              <a:lnSpc>
                <a:spcPct val="100000"/>
              </a:lnSpc>
              <a:spcBef>
                <a:spcPts val="600"/>
              </a:spcBef>
              <a:spcAft>
                <a:spcPts val="600"/>
              </a:spcAft>
            </a:pPr>
            <a:r>
              <a:rPr lang="en-US" dirty="0" smtClean="0">
                <a:solidFill>
                  <a:schemeClr val="tx1"/>
                </a:solidFill>
              </a:rPr>
              <a:t>“</a:t>
            </a:r>
            <a:r>
              <a:rPr lang="en-US" dirty="0">
                <a:solidFill>
                  <a:schemeClr val="tx1"/>
                </a:solidFill>
              </a:rPr>
              <a:t>Represents the culture of the community</a:t>
            </a:r>
            <a:r>
              <a:rPr lang="en-US" dirty="0" smtClean="0">
                <a:solidFill>
                  <a:schemeClr val="tx1"/>
                </a:solidFill>
              </a:rPr>
              <a:t>”</a:t>
            </a:r>
          </a:p>
          <a:p>
            <a:pPr lvl="1">
              <a:lnSpc>
                <a:spcPct val="100000"/>
              </a:lnSpc>
              <a:spcBef>
                <a:spcPts val="600"/>
              </a:spcBef>
              <a:spcAft>
                <a:spcPts val="600"/>
              </a:spcAft>
            </a:pPr>
            <a:r>
              <a:rPr lang="en-US" dirty="0" smtClean="0">
                <a:solidFill>
                  <a:schemeClr val="tx1"/>
                </a:solidFill>
              </a:rPr>
              <a:t>“</a:t>
            </a:r>
            <a:r>
              <a:rPr lang="en-US" dirty="0">
                <a:solidFill>
                  <a:schemeClr val="tx1"/>
                </a:solidFill>
              </a:rPr>
              <a:t>Includes some written materials in the children’s home language”</a:t>
            </a:r>
          </a:p>
          <a:p>
            <a:pPr marL="0" indent="0">
              <a:buNone/>
            </a:pPr>
            <a:endParaRPr lang="en-US" dirty="0"/>
          </a:p>
        </p:txBody>
      </p:sp>
    </p:spTree>
    <p:extLst>
      <p:ext uri="{BB962C8B-B14F-4D97-AF65-F5344CB8AC3E}">
        <p14:creationId xmlns:p14="http://schemas.microsoft.com/office/powerpoint/2010/main" val="289908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Spark/QRIS </a:t>
            </a:r>
            <a:r>
              <a:rPr lang="en-US" sz="3200" dirty="0" smtClean="0"/>
              <a:t>(continued)</a:t>
            </a:r>
            <a:endParaRPr lang="en-US" sz="3200" dirty="0"/>
          </a:p>
        </p:txBody>
      </p:sp>
      <p:sp>
        <p:nvSpPr>
          <p:cNvPr id="3" name="Content Placeholder 2"/>
          <p:cNvSpPr>
            <a:spLocks noGrp="1"/>
          </p:cNvSpPr>
          <p:nvPr>
            <p:ph idx="1"/>
          </p:nvPr>
        </p:nvSpPr>
        <p:spPr>
          <a:xfrm>
            <a:off x="628650" y="1825625"/>
            <a:ext cx="7600950" cy="4203996"/>
          </a:xfrm>
        </p:spPr>
        <p:txBody>
          <a:bodyPr/>
          <a:lstStyle/>
          <a:p>
            <a:pPr lvl="1"/>
            <a:endParaRPr lang="en-US" dirty="0" smtClean="0"/>
          </a:p>
          <a:p>
            <a:pPr lvl="1">
              <a:lnSpc>
                <a:spcPct val="100000"/>
              </a:lnSpc>
              <a:spcBef>
                <a:spcPts val="600"/>
              </a:spcBef>
              <a:spcAft>
                <a:spcPts val="600"/>
              </a:spcAft>
            </a:pPr>
            <a:r>
              <a:rPr lang="en-US" dirty="0" smtClean="0">
                <a:solidFill>
                  <a:schemeClr val="tx1"/>
                </a:solidFill>
              </a:rPr>
              <a:t>“</a:t>
            </a:r>
            <a:r>
              <a:rPr lang="en-US" dirty="0">
                <a:solidFill>
                  <a:schemeClr val="tx1"/>
                </a:solidFill>
              </a:rPr>
              <a:t>Activities designed to promote understanding of cultures represented in the program</a:t>
            </a:r>
            <a:r>
              <a:rPr lang="en-US" dirty="0" smtClean="0">
                <a:solidFill>
                  <a:schemeClr val="tx1"/>
                </a:solidFill>
              </a:rPr>
              <a:t>”</a:t>
            </a:r>
          </a:p>
          <a:p>
            <a:pPr lvl="1">
              <a:lnSpc>
                <a:spcPct val="100000"/>
              </a:lnSpc>
              <a:spcBef>
                <a:spcPts val="600"/>
              </a:spcBef>
              <a:spcAft>
                <a:spcPts val="600"/>
              </a:spcAft>
            </a:pPr>
            <a:r>
              <a:rPr lang="en-US" dirty="0" smtClean="0">
                <a:solidFill>
                  <a:schemeClr val="tx1"/>
                </a:solidFill>
              </a:rPr>
              <a:t>“</a:t>
            </a:r>
            <a:r>
              <a:rPr lang="en-US" dirty="0">
                <a:solidFill>
                  <a:schemeClr val="tx1"/>
                </a:solidFill>
              </a:rPr>
              <a:t>Activities designed to promote understanding of cultures beyond those represented in the program</a:t>
            </a:r>
            <a:r>
              <a:rPr lang="en-US" dirty="0" smtClean="0">
                <a:solidFill>
                  <a:schemeClr val="tx1"/>
                </a:solidFill>
              </a:rPr>
              <a:t>”</a:t>
            </a:r>
          </a:p>
          <a:p>
            <a:pPr lvl="1">
              <a:lnSpc>
                <a:spcPct val="100000"/>
              </a:lnSpc>
              <a:spcBef>
                <a:spcPts val="600"/>
              </a:spcBef>
              <a:spcAft>
                <a:spcPts val="600"/>
              </a:spcAft>
            </a:pPr>
            <a:r>
              <a:rPr lang="en-US" dirty="0" smtClean="0">
                <a:solidFill>
                  <a:schemeClr val="tx1"/>
                </a:solidFill>
              </a:rPr>
              <a:t>“</a:t>
            </a:r>
            <a:r>
              <a:rPr lang="en-US" dirty="0">
                <a:solidFill>
                  <a:schemeClr val="tx1"/>
                </a:solidFill>
              </a:rPr>
              <a:t>Interactions with persons who are culturally or linguistically diverse</a:t>
            </a:r>
            <a:r>
              <a:rPr lang="en-US" dirty="0" smtClean="0">
                <a:solidFill>
                  <a:schemeClr val="tx1"/>
                </a:solidFill>
              </a:rPr>
              <a:t>”</a:t>
            </a:r>
          </a:p>
          <a:p>
            <a:pPr lvl="1">
              <a:lnSpc>
                <a:spcPct val="100000"/>
              </a:lnSpc>
              <a:spcBef>
                <a:spcPts val="600"/>
              </a:spcBef>
              <a:spcAft>
                <a:spcPts val="600"/>
              </a:spcAft>
            </a:pPr>
            <a:r>
              <a:rPr lang="en-US" dirty="0" smtClean="0">
                <a:solidFill>
                  <a:schemeClr val="tx1"/>
                </a:solidFill>
              </a:rPr>
              <a:t>“</a:t>
            </a:r>
            <a:r>
              <a:rPr lang="en-US" dirty="0">
                <a:solidFill>
                  <a:schemeClr val="tx1"/>
                </a:solidFill>
              </a:rPr>
              <a:t>Some activities in children’s home languages such as singing or storytelling”</a:t>
            </a:r>
          </a:p>
          <a:p>
            <a:endParaRPr lang="en-US" dirty="0"/>
          </a:p>
        </p:txBody>
      </p:sp>
    </p:spTree>
    <p:extLst>
      <p:ext uri="{BB962C8B-B14F-4D97-AF65-F5344CB8AC3E}">
        <p14:creationId xmlns:p14="http://schemas.microsoft.com/office/powerpoint/2010/main" val="38851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031" y="609600"/>
            <a:ext cx="8534400" cy="685800"/>
          </a:xfrm>
        </p:spPr>
        <p:txBody>
          <a:bodyPr>
            <a:normAutofit fontScale="90000"/>
          </a:bodyPr>
          <a:lstStyle/>
          <a:p>
            <a:r>
              <a:rPr lang="en-US" sz="3600" dirty="0" smtClean="0"/>
              <a:t>Why Does QRIS Include Those Criteria?</a:t>
            </a:r>
            <a:endParaRPr lang="en-US" sz="3600" dirty="0"/>
          </a:p>
        </p:txBody>
      </p:sp>
      <p:sp>
        <p:nvSpPr>
          <p:cNvPr id="3" name="Content Placeholder 2"/>
          <p:cNvSpPr>
            <a:spLocks noGrp="1"/>
          </p:cNvSpPr>
          <p:nvPr>
            <p:ph idx="1"/>
          </p:nvPr>
        </p:nvSpPr>
        <p:spPr>
          <a:xfrm>
            <a:off x="220520" y="1828800"/>
            <a:ext cx="8503920" cy="4194048"/>
          </a:xfrm>
        </p:spPr>
        <p:txBody>
          <a:bodyPr>
            <a:normAutofit/>
          </a:bodyPr>
          <a:lstStyle/>
          <a:p>
            <a:pPr marL="569913" indent="-342900">
              <a:lnSpc>
                <a:spcPct val="100000"/>
              </a:lnSpc>
              <a:spcBef>
                <a:spcPts val="600"/>
              </a:spcBef>
              <a:spcAft>
                <a:spcPts val="600"/>
              </a:spcAft>
              <a:buFont typeface="Arial" panose="020B0604020202020204" pitchFamily="34" charset="0"/>
              <a:buChar char="•"/>
            </a:pPr>
            <a:r>
              <a:rPr lang="en-US" sz="2400" dirty="0" smtClean="0"/>
              <a:t>So children will feel pride in their families’ </a:t>
            </a:r>
            <a:r>
              <a:rPr lang="en-US" sz="2400" dirty="0" smtClean="0"/>
              <a:t>cultures</a:t>
            </a:r>
          </a:p>
          <a:p>
            <a:pPr marL="227013">
              <a:lnSpc>
                <a:spcPct val="100000"/>
              </a:lnSpc>
              <a:spcBef>
                <a:spcPts val="600"/>
              </a:spcBef>
              <a:spcAft>
                <a:spcPts val="600"/>
              </a:spcAft>
            </a:pPr>
            <a:endParaRPr lang="en-US" sz="2400" dirty="0" smtClean="0"/>
          </a:p>
          <a:p>
            <a:pPr marL="569913" indent="-342900">
              <a:lnSpc>
                <a:spcPct val="100000"/>
              </a:lnSpc>
              <a:spcBef>
                <a:spcPts val="600"/>
              </a:spcBef>
              <a:spcAft>
                <a:spcPts val="600"/>
              </a:spcAft>
              <a:buFont typeface="Arial" panose="020B0604020202020204" pitchFamily="34" charset="0"/>
              <a:buChar char="•"/>
            </a:pPr>
            <a:r>
              <a:rPr lang="en-US" sz="2400" dirty="0" smtClean="0"/>
              <a:t>So children and families feel comfortable and valued when in your program  </a:t>
            </a:r>
          </a:p>
          <a:p>
            <a:pPr marL="0" indent="0">
              <a:spcAft>
                <a:spcPts val="1200"/>
              </a:spcAft>
              <a:buNone/>
            </a:pPr>
            <a:endParaRPr lang="en-US" sz="1200" dirty="0" smtClean="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3962400"/>
            <a:ext cx="6529137" cy="1676400"/>
          </a:xfrm>
          <a:prstGeom prst="rect">
            <a:avLst/>
          </a:prstGeom>
        </p:spPr>
      </p:pic>
    </p:spTree>
    <p:extLst>
      <p:ext uri="{BB962C8B-B14F-4D97-AF65-F5344CB8AC3E}">
        <p14:creationId xmlns:p14="http://schemas.microsoft.com/office/powerpoint/2010/main" val="1023837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537448" cy="990600"/>
          </a:xfrm>
        </p:spPr>
        <p:txBody>
          <a:bodyPr>
            <a:normAutofit/>
          </a:bodyPr>
          <a:lstStyle/>
          <a:p>
            <a:r>
              <a:rPr lang="en-US" sz="3600" dirty="0" smtClean="0"/>
              <a:t>Activity: Strategies Which </a:t>
            </a:r>
            <a:r>
              <a:rPr lang="en-US" sz="3600" dirty="0" smtClean="0"/>
              <a:t/>
            </a:r>
            <a:br>
              <a:rPr lang="en-US" sz="3600" dirty="0" smtClean="0"/>
            </a:br>
            <a:r>
              <a:rPr lang="en-US" sz="3600" dirty="0" smtClean="0"/>
              <a:t>Honor </a:t>
            </a:r>
            <a:r>
              <a:rPr lang="en-US" sz="3600" dirty="0" smtClean="0"/>
              <a:t>Families’ Cultures</a:t>
            </a:r>
            <a:endParaRPr lang="en-US" sz="3600" dirty="0"/>
          </a:p>
        </p:txBody>
      </p:sp>
      <p:sp>
        <p:nvSpPr>
          <p:cNvPr id="3" name="Content Placeholder 2"/>
          <p:cNvSpPr>
            <a:spLocks noGrp="1"/>
          </p:cNvSpPr>
          <p:nvPr>
            <p:ph idx="1"/>
          </p:nvPr>
        </p:nvSpPr>
        <p:spPr>
          <a:xfrm>
            <a:off x="628650" y="2133599"/>
            <a:ext cx="7600950" cy="3896021"/>
          </a:xfrm>
        </p:spPr>
        <p:txBody>
          <a:bodyPr/>
          <a:lstStyle/>
          <a:p>
            <a:pPr marL="342900" indent="-342900">
              <a:lnSpc>
                <a:spcPct val="100000"/>
              </a:lnSpc>
              <a:spcBef>
                <a:spcPts val="600"/>
              </a:spcBef>
              <a:spcAft>
                <a:spcPts val="600"/>
              </a:spcAft>
              <a:buFont typeface="Arial" panose="020B0604020202020204" pitchFamily="34" charset="0"/>
              <a:buChar char="•"/>
            </a:pPr>
            <a:r>
              <a:rPr lang="en-US" sz="2200" dirty="0" smtClean="0"/>
              <a:t>Fill out the </a:t>
            </a:r>
            <a:r>
              <a:rPr lang="en-US" sz="2200" dirty="0" smtClean="0"/>
              <a:t>Self-Evaluation</a:t>
            </a:r>
          </a:p>
          <a:p>
            <a:pPr>
              <a:lnSpc>
                <a:spcPct val="100000"/>
              </a:lnSpc>
              <a:spcBef>
                <a:spcPts val="600"/>
              </a:spcBef>
              <a:spcAft>
                <a:spcPts val="600"/>
              </a:spcAft>
            </a:pPr>
            <a:endParaRPr lang="en-US" sz="2200" dirty="0" smtClean="0"/>
          </a:p>
          <a:p>
            <a:pPr marL="342900" indent="-342900">
              <a:lnSpc>
                <a:spcPct val="100000"/>
              </a:lnSpc>
              <a:spcBef>
                <a:spcPts val="600"/>
              </a:spcBef>
              <a:spcAft>
                <a:spcPts val="600"/>
              </a:spcAft>
              <a:buFont typeface="Arial" panose="020B0604020202020204" pitchFamily="34" charset="0"/>
              <a:buChar char="•"/>
            </a:pPr>
            <a:r>
              <a:rPr lang="en-US" sz="2200" dirty="0" smtClean="0"/>
              <a:t>Discuss in your groups any other strategies not listed on the </a:t>
            </a:r>
            <a:r>
              <a:rPr lang="en-US" sz="2200" dirty="0" smtClean="0"/>
              <a:t>form</a:t>
            </a:r>
          </a:p>
          <a:p>
            <a:pPr>
              <a:lnSpc>
                <a:spcPct val="100000"/>
              </a:lnSpc>
              <a:spcBef>
                <a:spcPts val="600"/>
              </a:spcBef>
              <a:spcAft>
                <a:spcPts val="600"/>
              </a:spcAft>
            </a:pPr>
            <a:endParaRPr lang="en-US" sz="2200" dirty="0" smtClean="0"/>
          </a:p>
          <a:p>
            <a:pPr marL="342900" indent="-342900">
              <a:lnSpc>
                <a:spcPct val="100000"/>
              </a:lnSpc>
              <a:spcBef>
                <a:spcPts val="600"/>
              </a:spcBef>
              <a:spcAft>
                <a:spcPts val="600"/>
              </a:spcAft>
              <a:buFont typeface="Arial" panose="020B0604020202020204" pitchFamily="34" charset="0"/>
              <a:buChar char="•"/>
            </a:pPr>
            <a:r>
              <a:rPr lang="en-US" sz="2200" dirty="0" smtClean="0"/>
              <a:t>Groups share/add additional ideas</a:t>
            </a:r>
            <a:endParaRPr lang="en-US" sz="2200" dirty="0"/>
          </a:p>
        </p:txBody>
      </p:sp>
    </p:spTree>
    <p:extLst>
      <p:ext uri="{BB962C8B-B14F-4D97-AF65-F5344CB8AC3E}">
        <p14:creationId xmlns:p14="http://schemas.microsoft.com/office/powerpoint/2010/main" val="34513044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Planning Out Your Goal</a:t>
            </a:r>
            <a:endParaRPr lang="en-US" sz="3600" dirty="0"/>
          </a:p>
        </p:txBody>
      </p:sp>
      <p:sp>
        <p:nvSpPr>
          <p:cNvPr id="3" name="Content Placeholder 2"/>
          <p:cNvSpPr>
            <a:spLocks noGrp="1"/>
          </p:cNvSpPr>
          <p:nvPr>
            <p:ph idx="1"/>
          </p:nvPr>
        </p:nvSpPr>
        <p:spPr>
          <a:xfrm>
            <a:off x="628650" y="1825625"/>
            <a:ext cx="4248150" cy="4203996"/>
          </a:xfrm>
        </p:spPr>
        <p:txBody>
          <a:bodyPr/>
          <a:lstStyle/>
          <a:p>
            <a:pPr marL="342900" indent="-342900">
              <a:lnSpc>
                <a:spcPct val="100000"/>
              </a:lnSpc>
              <a:spcBef>
                <a:spcPts val="600"/>
              </a:spcBef>
              <a:spcAft>
                <a:spcPts val="600"/>
              </a:spcAft>
              <a:buFont typeface="Arial" panose="020B0604020202020204" pitchFamily="34" charset="0"/>
              <a:buChar char="•"/>
            </a:pPr>
            <a:r>
              <a:rPr lang="en-US" sz="2200" dirty="0" smtClean="0"/>
              <a:t>Share with your peers at least one strategy you plan to implement which honors families’ cultures</a:t>
            </a:r>
          </a:p>
          <a:p>
            <a:pPr lvl="2">
              <a:spcBef>
                <a:spcPts val="600"/>
              </a:spcBef>
              <a:spcAft>
                <a:spcPts val="600"/>
              </a:spcAft>
              <a:buFont typeface="Arial" panose="020B0604020202020204" pitchFamily="34" charset="0"/>
              <a:buChar char="•"/>
            </a:pPr>
            <a:r>
              <a:rPr lang="en-US" sz="2000" dirty="0" smtClean="0"/>
              <a:t>Be specific and realistic</a:t>
            </a:r>
          </a:p>
          <a:p>
            <a:pPr lvl="2">
              <a:spcBef>
                <a:spcPts val="600"/>
              </a:spcBef>
              <a:spcAft>
                <a:spcPts val="600"/>
              </a:spcAft>
              <a:buFont typeface="Arial" panose="020B0604020202020204" pitchFamily="34" charset="0"/>
              <a:buChar char="•"/>
            </a:pPr>
            <a:r>
              <a:rPr lang="en-US" sz="2000" dirty="0" smtClean="0"/>
              <a:t>Give yourself a timeline</a:t>
            </a:r>
          </a:p>
          <a:p>
            <a:pPr marL="342900" indent="-342900">
              <a:lnSpc>
                <a:spcPct val="100000"/>
              </a:lnSpc>
              <a:spcBef>
                <a:spcPts val="600"/>
              </a:spcBef>
              <a:spcAft>
                <a:spcPts val="600"/>
              </a:spcAft>
              <a:buFont typeface="Arial" panose="020B0604020202020204" pitchFamily="34" charset="0"/>
              <a:buChar char="•"/>
            </a:pPr>
            <a:endParaRPr lang="en-US" sz="2200" dirty="0" smtClean="0"/>
          </a:p>
          <a:p>
            <a:pPr marL="342900" indent="-342900">
              <a:lnSpc>
                <a:spcPct val="100000"/>
              </a:lnSpc>
              <a:spcBef>
                <a:spcPts val="600"/>
              </a:spcBef>
              <a:spcAft>
                <a:spcPts val="600"/>
              </a:spcAft>
              <a:buFont typeface="Arial" panose="020B0604020202020204" pitchFamily="34" charset="0"/>
              <a:buChar char="•"/>
            </a:pPr>
            <a:r>
              <a:rPr lang="en-US" sz="2200" dirty="0" smtClean="0"/>
              <a:t>Can </a:t>
            </a:r>
            <a:r>
              <a:rPr lang="en-US" sz="2200" dirty="0" smtClean="0"/>
              <a:t>highlight on your self-evaluation any other goals you plan to implement</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000" y="2416342"/>
            <a:ext cx="3891005" cy="2841458"/>
          </a:xfrm>
          <a:prstGeom prst="rect">
            <a:avLst/>
          </a:prstGeom>
        </p:spPr>
      </p:pic>
    </p:spTree>
    <p:extLst>
      <p:ext uri="{BB962C8B-B14F-4D97-AF65-F5344CB8AC3E}">
        <p14:creationId xmlns:p14="http://schemas.microsoft.com/office/powerpoint/2010/main" val="27532282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7950317" cy="686105"/>
          </a:xfrm>
        </p:spPr>
        <p:txBody>
          <a:bodyPr/>
          <a:lstStyle/>
          <a:p>
            <a:pPr algn="ctr"/>
            <a:r>
              <a:rPr lang="en-US" sz="3600" dirty="0" smtClean="0"/>
              <a:t>Evaluation/Certificates/Conclusion</a:t>
            </a:r>
            <a:endParaRPr lang="en-US" sz="3600" dirty="0"/>
          </a:p>
        </p:txBody>
      </p:sp>
      <p:sp>
        <p:nvSpPr>
          <p:cNvPr id="3" name="Content Placeholder 2"/>
          <p:cNvSpPr>
            <a:spLocks noGrp="1"/>
          </p:cNvSpPr>
          <p:nvPr>
            <p:ph idx="1"/>
          </p:nvPr>
        </p:nvSpPr>
        <p:spPr>
          <a:xfrm>
            <a:off x="607628" y="1752600"/>
            <a:ext cx="8002971" cy="4051901"/>
          </a:xfrm>
        </p:spPr>
        <p:txBody>
          <a:bodyPr/>
          <a:lstStyle/>
          <a:p>
            <a:pPr marL="0" indent="0" algn="ctr">
              <a:lnSpc>
                <a:spcPct val="100000"/>
              </a:lnSpc>
              <a:spcBef>
                <a:spcPts val="600"/>
              </a:spcBef>
              <a:buNone/>
            </a:pPr>
            <a:r>
              <a:rPr lang="en-US" sz="2200" i="1" dirty="0" smtClean="0"/>
              <a:t>There </a:t>
            </a:r>
            <a:r>
              <a:rPr lang="en-US" sz="2200" i="1" dirty="0"/>
              <a:t>are many ways that cultural differences </a:t>
            </a:r>
            <a:endParaRPr lang="en-US" sz="2200" i="1" dirty="0" smtClean="0"/>
          </a:p>
          <a:p>
            <a:pPr marL="0" indent="0" algn="ctr">
              <a:lnSpc>
                <a:spcPct val="100000"/>
              </a:lnSpc>
              <a:spcBef>
                <a:spcPts val="600"/>
              </a:spcBef>
              <a:buNone/>
            </a:pPr>
            <a:r>
              <a:rPr lang="en-US" sz="2200" i="1" dirty="0" smtClean="0"/>
              <a:t>are </a:t>
            </a:r>
            <a:r>
              <a:rPr lang="en-US" sz="2200" i="1" dirty="0"/>
              <a:t>taught to young children. </a:t>
            </a:r>
            <a:endParaRPr lang="en-US" sz="2200" i="1" dirty="0" smtClean="0"/>
          </a:p>
          <a:p>
            <a:pPr marL="0" indent="0" algn="ctr">
              <a:lnSpc>
                <a:spcPct val="100000"/>
              </a:lnSpc>
              <a:spcBef>
                <a:spcPts val="600"/>
              </a:spcBef>
              <a:buNone/>
            </a:pPr>
            <a:r>
              <a:rPr lang="en-US" sz="2200" b="1" i="1" u="sng" dirty="0" smtClean="0"/>
              <a:t>Everything</a:t>
            </a:r>
            <a:r>
              <a:rPr lang="en-US" sz="2200" i="1" dirty="0" smtClean="0"/>
              <a:t> </a:t>
            </a:r>
            <a:r>
              <a:rPr lang="en-US" sz="2200" i="1" dirty="0"/>
              <a:t>we do </a:t>
            </a:r>
            <a:endParaRPr lang="en-US" sz="2200" i="1" dirty="0" smtClean="0"/>
          </a:p>
          <a:p>
            <a:pPr marL="0" indent="0" algn="ctr">
              <a:lnSpc>
                <a:spcPct val="100000"/>
              </a:lnSpc>
              <a:spcBef>
                <a:spcPts val="600"/>
              </a:spcBef>
              <a:buNone/>
            </a:pPr>
            <a:r>
              <a:rPr lang="en-US" sz="2200" i="1" dirty="0" smtClean="0"/>
              <a:t>tells </a:t>
            </a:r>
            <a:r>
              <a:rPr lang="en-US" sz="2200" i="1" dirty="0"/>
              <a:t>children about how we see the world </a:t>
            </a:r>
            <a:endParaRPr lang="en-US" sz="2200" i="1" dirty="0" smtClean="0"/>
          </a:p>
          <a:p>
            <a:pPr marL="0" indent="0" algn="ctr">
              <a:lnSpc>
                <a:spcPct val="100000"/>
              </a:lnSpc>
              <a:spcBef>
                <a:spcPts val="600"/>
              </a:spcBef>
              <a:buNone/>
            </a:pPr>
            <a:r>
              <a:rPr lang="en-US" sz="2200" i="1" dirty="0" smtClean="0"/>
              <a:t>and </a:t>
            </a:r>
            <a:r>
              <a:rPr lang="en-US" sz="2200" i="1" dirty="0"/>
              <a:t>what we think of </a:t>
            </a:r>
            <a:r>
              <a:rPr lang="en-US" sz="2200" i="1" dirty="0" smtClean="0"/>
              <a:t>others.</a:t>
            </a:r>
          </a:p>
          <a:p>
            <a:pPr marL="0" indent="0" algn="ctr">
              <a:buNone/>
            </a:pPr>
            <a:endParaRPr lang="en-US" i="1" dirty="0" smtClean="0"/>
          </a:p>
          <a:p>
            <a:pPr marL="0" indent="0" algn="ctr">
              <a:buNone/>
            </a:pPr>
            <a:endParaRPr lang="en-US" i="1" dirty="0"/>
          </a:p>
          <a:p>
            <a:pPr marL="0" indent="0" algn="r">
              <a:buNone/>
            </a:pPr>
            <a:r>
              <a:rPr lang="en-US" sz="2200" i="1" dirty="0" smtClean="0"/>
              <a:t>Thank you for your participation! </a:t>
            </a:r>
            <a:r>
              <a:rPr lang="en-US" sz="2200" i="1" dirty="0" smtClean="0">
                <a:sym typeface="Wingdings" panose="05000000000000000000" pitchFamily="2" charset="2"/>
              </a:rPr>
              <a:t></a:t>
            </a:r>
            <a:endParaRPr lang="en-US" sz="2200" i="1"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4019550"/>
            <a:ext cx="2667000" cy="2000250"/>
          </a:xfrm>
          <a:prstGeom prst="rect">
            <a:avLst/>
          </a:prstGeom>
        </p:spPr>
      </p:pic>
    </p:spTree>
    <p:extLst>
      <p:ext uri="{BB962C8B-B14F-4D97-AF65-F5344CB8AC3E}">
        <p14:creationId xmlns:p14="http://schemas.microsoft.com/office/powerpoint/2010/main" val="1072497566"/>
      </p:ext>
    </p:extLst>
  </p:cSld>
  <p:clrMapOvr>
    <a:masterClrMapping/>
  </p:clrMapOvr>
  <p:timing>
    <p:tnLst>
      <p:par>
        <p:cTn id="1" dur="indefinite" restart="never" nodeType="tmRoot"/>
      </p:par>
    </p:tnLst>
  </p:timing>
</p:sld>
</file>

<file path=ppt/theme/theme1.xml><?xml version="1.0" encoding="utf-8"?>
<a:theme xmlns:a="http://schemas.openxmlformats.org/drawingml/2006/main" name="Spark Theme">
  <a:themeElements>
    <a:clrScheme name="Spark Oregon Colors">
      <a:dk1>
        <a:srgbClr val="6D6A6A"/>
      </a:dk1>
      <a:lt1>
        <a:srgbClr val="FFFFFF"/>
      </a:lt1>
      <a:dk2>
        <a:srgbClr val="6D6A6A"/>
      </a:dk2>
      <a:lt2>
        <a:srgbClr val="E7E6E6"/>
      </a:lt2>
      <a:accent1>
        <a:srgbClr val="009DA5"/>
      </a:accent1>
      <a:accent2>
        <a:srgbClr val="0090D0"/>
      </a:accent2>
      <a:accent3>
        <a:srgbClr val="6AA744"/>
      </a:accent3>
      <a:accent4>
        <a:srgbClr val="E05E1F"/>
      </a:accent4>
      <a:accent5>
        <a:srgbClr val="B62654"/>
      </a:accent5>
      <a:accent6>
        <a:srgbClr val="EEBC5F"/>
      </a:accent6>
      <a:hlink>
        <a:srgbClr val="00A59A"/>
      </a:hlink>
      <a:folHlink>
        <a:srgbClr val="00A499"/>
      </a:folHlink>
    </a:clrScheme>
    <a:fontScheme name="Custom 7">
      <a:majorFont>
        <a:latin typeface="Open Sans Extra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rk Theme" id="{D440B416-B4C7-430F-82B6-E4C25F384954}" vid="{55DF75A4-0254-4FFF-89EE-F9813685AB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Spark Theme</Template>
  <TotalTime>3066</TotalTime>
  <Words>2593</Words>
  <Application>Microsoft Office PowerPoint</Application>
  <PresentationFormat>On-screen Show (4:3)</PresentationFormat>
  <Paragraphs>209</Paragraphs>
  <Slides>25</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AppleSymbols</vt:lpstr>
      <vt:lpstr>Arial</vt:lpstr>
      <vt:lpstr>Calibri</vt:lpstr>
      <vt:lpstr>Open Sans</vt:lpstr>
      <vt:lpstr>Open Sans Extrabold</vt:lpstr>
      <vt:lpstr>Wingdings</vt:lpstr>
      <vt:lpstr>Spark Theme</vt:lpstr>
      <vt:lpstr>Honoring Your  Families’ Cultures</vt:lpstr>
      <vt:lpstr>Group Courtesies</vt:lpstr>
      <vt:lpstr>Introductions and Ice Breaker</vt:lpstr>
      <vt:lpstr>Agenda, Materials, Outcome,  and Objectives</vt:lpstr>
      <vt:lpstr>Session Outcome </vt:lpstr>
      <vt:lpstr>Session Objectives</vt:lpstr>
      <vt:lpstr>  What is “Culture”? </vt:lpstr>
      <vt:lpstr>A Definition of Culture</vt:lpstr>
      <vt:lpstr>Reflective Activity</vt:lpstr>
      <vt:lpstr>Early Childhood Educators  and Culture</vt:lpstr>
      <vt:lpstr>Family Structure</vt:lpstr>
      <vt:lpstr>Assumptions Can Lead to Generalizing or Stereotyping</vt:lpstr>
      <vt:lpstr>    Influences on Your  Classroom Culture</vt:lpstr>
      <vt:lpstr>Early Childhood Experiences . . .  What Research Tells Us </vt:lpstr>
      <vt:lpstr>Resources</vt:lpstr>
      <vt:lpstr>Break</vt:lpstr>
      <vt:lpstr>Moving From Why to HOW</vt:lpstr>
      <vt:lpstr>Linguistically Responsive Strategies</vt:lpstr>
      <vt:lpstr>Program Tour With Fresh Eyes</vt:lpstr>
      <vt:lpstr>Spark/Quality Rating and Improvement System</vt:lpstr>
      <vt:lpstr>Spark/QRIS (continued)</vt:lpstr>
      <vt:lpstr>Why Does QRIS Include Those Criteria?</vt:lpstr>
      <vt:lpstr>Activity: Strategies Which  Honor Families’ Cultures</vt:lpstr>
      <vt:lpstr>Planning Out Your Goal</vt:lpstr>
      <vt:lpstr>Evaluation/Certificates/Conclusion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Reflecting Children’s and Family’s Lives in the Classroom</dc:title>
  <dc:creator>Windows User</dc:creator>
  <cp:lastModifiedBy>UCS</cp:lastModifiedBy>
  <cp:revision>278</cp:revision>
  <cp:lastPrinted>2017-10-31T20:16:13Z</cp:lastPrinted>
  <dcterms:created xsi:type="dcterms:W3CDTF">2013-12-20T16:17:36Z</dcterms:created>
  <dcterms:modified xsi:type="dcterms:W3CDTF">2019-05-09T18:09:50Z</dcterms:modified>
</cp:coreProperties>
</file>