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256" r:id="rId2"/>
    <p:sldId id="315" r:id="rId3"/>
    <p:sldId id="303" r:id="rId4"/>
    <p:sldId id="289" r:id="rId5"/>
    <p:sldId id="292" r:id="rId6"/>
    <p:sldId id="257" r:id="rId7"/>
    <p:sldId id="258" r:id="rId8"/>
    <p:sldId id="259" r:id="rId9"/>
    <p:sldId id="260" r:id="rId10"/>
    <p:sldId id="301" r:id="rId11"/>
    <p:sldId id="304" r:id="rId12"/>
    <p:sldId id="313" r:id="rId13"/>
    <p:sldId id="265" r:id="rId14"/>
    <p:sldId id="314" r:id="rId15"/>
    <p:sldId id="266" r:id="rId16"/>
    <p:sldId id="299" r:id="rId17"/>
    <p:sldId id="283" r:id="rId18"/>
    <p:sldId id="294" r:id="rId19"/>
    <p:sldId id="295" r:id="rId20"/>
    <p:sldId id="277" r:id="rId21"/>
    <p:sldId id="275" r:id="rId22"/>
    <p:sldId id="287" r:id="rId23"/>
    <p:sldId id="312" r:id="rId24"/>
    <p:sldId id="298" r:id="rId25"/>
    <p:sldId id="280" r:id="rId26"/>
    <p:sldId id="285" r:id="rId27"/>
    <p:sldId id="278" r:id="rId28"/>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DCE8"/>
    <a:srgbClr val="F8B890"/>
    <a:srgbClr val="FAFCB2"/>
    <a:srgbClr val="F074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21" autoAdjust="0"/>
    <p:restoredTop sz="76295" autoAdjust="0"/>
  </p:normalViewPr>
  <p:slideViewPr>
    <p:cSldViewPr>
      <p:cViewPr varScale="1">
        <p:scale>
          <a:sx n="89" d="100"/>
          <a:sy n="89" d="100"/>
        </p:scale>
        <p:origin x="2538" y="84"/>
      </p:cViewPr>
      <p:guideLst>
        <p:guide orient="horz" pos="2160"/>
        <p:guide pos="2880"/>
      </p:guideLst>
    </p:cSldViewPr>
  </p:slideViewPr>
  <p:notesTextViewPr>
    <p:cViewPr>
      <p:scale>
        <a:sx n="1" d="1"/>
        <a:sy n="1" d="1"/>
      </p:scale>
      <p:origin x="0" y="0"/>
    </p:cViewPr>
  </p:notesTextViewPr>
  <p:sorterViewPr>
    <p:cViewPr>
      <p:scale>
        <a:sx n="100" d="100"/>
        <a:sy n="100" d="100"/>
      </p:scale>
      <p:origin x="0" y="1560"/>
    </p:cViewPr>
  </p:sorterViewPr>
  <p:notesViewPr>
    <p:cSldViewPr>
      <p:cViewPr varScale="1">
        <p:scale>
          <a:sx n="55" d="100"/>
          <a:sy n="55" d="100"/>
        </p:scale>
        <p:origin x="-2640" y="-91"/>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FC049BCA-A62B-42B6-B7E4-04CA80CD4E43}" type="datetimeFigureOut">
              <a:rPr lang="en-US" smtClean="0"/>
              <a:t>1/22/2016</a:t>
            </a:fld>
            <a:endParaRPr lang="en-US" dirty="0"/>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47AF824F-9105-4BEC-9B85-841837B3EA3B}" type="slidenum">
              <a:rPr lang="en-US" smtClean="0"/>
              <a:t>‹#›</a:t>
            </a:fld>
            <a:endParaRPr lang="en-US" dirty="0"/>
          </a:p>
        </p:txBody>
      </p:sp>
    </p:spTree>
    <p:extLst>
      <p:ext uri="{BB962C8B-B14F-4D97-AF65-F5344CB8AC3E}">
        <p14:creationId xmlns:p14="http://schemas.microsoft.com/office/powerpoint/2010/main" val="6929332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2B471D83-E88C-724E-89A4-6AFB3D28DABC}" type="datetimeFigureOut">
              <a:rPr lang="en-US" smtClean="0"/>
              <a:t>1/22/2016</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0BF64520-CFAD-B24B-9771-238529B4109D}" type="slidenum">
              <a:rPr lang="en-US" smtClean="0"/>
              <a:t>‹#›</a:t>
            </a:fld>
            <a:endParaRPr lang="en-US" dirty="0"/>
          </a:p>
        </p:txBody>
      </p:sp>
    </p:spTree>
    <p:extLst>
      <p:ext uri="{BB962C8B-B14F-4D97-AF65-F5344CB8AC3E}">
        <p14:creationId xmlns:p14="http://schemas.microsoft.com/office/powerpoint/2010/main" val="308143427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a:t>
            </a:fld>
            <a:endParaRPr lang="en-US" dirty="0"/>
          </a:p>
        </p:txBody>
      </p:sp>
    </p:spTree>
    <p:extLst>
      <p:ext uri="{BB962C8B-B14F-4D97-AF65-F5344CB8AC3E}">
        <p14:creationId xmlns:p14="http://schemas.microsoft.com/office/powerpoint/2010/main" val="2900213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start off</a:t>
            </a:r>
            <a:r>
              <a:rPr lang="en-US" baseline="0" dirty="0" smtClean="0"/>
              <a:t> the training with an inclusive feel, ask the participants what they want for participant guidelines and write them down on a large post-it or whiteboard they can see throughout the training.  They often come up with things like, “turn off cell phones”  and “no side conversations”.  I always add, “all responses are valid” and then explain that we don’t have to agree with everyone, but we need to allow everyone the chance to voice their ideas.  </a:t>
            </a:r>
          </a:p>
          <a:p>
            <a:endParaRPr lang="en-US" baseline="0" dirty="0" smtClean="0"/>
          </a:p>
          <a:p>
            <a:r>
              <a:rPr lang="en-US" baseline="0" dirty="0" smtClean="0"/>
              <a:t>Not written down but we (trainers) always let the group know that some of the discussions may trigger past trauma and/or strong emotions and to do whatever they need to take care of themselves.  Sharing is always optional.</a:t>
            </a:r>
          </a:p>
          <a:p>
            <a:endParaRPr lang="en-US" baseline="0" dirty="0" smtClean="0"/>
          </a:p>
          <a:p>
            <a:r>
              <a:rPr lang="en-US" baseline="0" dirty="0" smtClean="0"/>
              <a:t>Lastly, we say that “We are all teachers, and we are all learners”.  Add what you want to make this point.</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3</a:t>
            </a:fld>
            <a:endParaRPr lang="en-US" dirty="0"/>
          </a:p>
        </p:txBody>
      </p:sp>
    </p:spTree>
    <p:extLst>
      <p:ext uri="{BB962C8B-B14F-4D97-AF65-F5344CB8AC3E}">
        <p14:creationId xmlns:p14="http://schemas.microsoft.com/office/powerpoint/2010/main" val="2521449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that</a:t>
            </a:r>
            <a:r>
              <a:rPr lang="en-US" baseline="0" dirty="0" smtClean="0"/>
              <a:t> everyone has a story behind their name (an inclusive activity).  Please share with your table partners the </a:t>
            </a:r>
            <a:r>
              <a:rPr lang="en-US" dirty="0" smtClean="0"/>
              <a:t>story of your name and your motivation for attending this workshop.  It’s okay to share about any</a:t>
            </a:r>
            <a:r>
              <a:rPr lang="en-US" baseline="0" dirty="0" smtClean="0"/>
              <a:t> of their names: first, middle, last, married, etc. </a:t>
            </a:r>
            <a:r>
              <a:rPr lang="en-US" dirty="0" smtClean="0"/>
              <a:t>If this is</a:t>
            </a:r>
            <a:r>
              <a:rPr lang="en-US" baseline="0" dirty="0" smtClean="0"/>
              <a:t> a small group, you can ask each participant to share to the whole group.</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4</a:t>
            </a:fld>
            <a:endParaRPr lang="en-US" dirty="0"/>
          </a:p>
        </p:txBody>
      </p:sp>
    </p:spTree>
    <p:extLst>
      <p:ext uri="{BB962C8B-B14F-4D97-AF65-F5344CB8AC3E}">
        <p14:creationId xmlns:p14="http://schemas.microsoft.com/office/powerpoint/2010/main" val="3825654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any materials available to the participants and point</a:t>
            </a:r>
            <a:r>
              <a:rPr lang="en-US" baseline="0" dirty="0" smtClean="0"/>
              <a:t> out the agenda.</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5</a:t>
            </a:fld>
            <a:endParaRPr lang="en-US" dirty="0"/>
          </a:p>
        </p:txBody>
      </p:sp>
    </p:spTree>
    <p:extLst>
      <p:ext uri="{BB962C8B-B14F-4D97-AF65-F5344CB8AC3E}">
        <p14:creationId xmlns:p14="http://schemas.microsoft.com/office/powerpoint/2010/main" val="1407207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program is likely already “culturally responsive” in many ways; this training may inspire you to become even more purposeful in how you are culturally responsive to every child and every family.</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6</a:t>
            </a:fld>
            <a:endParaRPr lang="en-US" dirty="0"/>
          </a:p>
        </p:txBody>
      </p:sp>
    </p:spTree>
    <p:extLst>
      <p:ext uri="{BB962C8B-B14F-4D97-AF65-F5344CB8AC3E}">
        <p14:creationId xmlns:p14="http://schemas.microsoft.com/office/powerpoint/2010/main" val="3210134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Assure participants we will review</a:t>
            </a:r>
            <a:r>
              <a:rPr lang="en-US" baseline="0" dirty="0" smtClean="0"/>
              <a:t> what “linguistically responsive” means when we get to that part of the training.</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7</a:t>
            </a:fld>
            <a:endParaRPr lang="en-US" dirty="0"/>
          </a:p>
        </p:txBody>
      </p:sp>
    </p:spTree>
    <p:extLst>
      <p:ext uri="{BB962C8B-B14F-4D97-AF65-F5344CB8AC3E}">
        <p14:creationId xmlns:p14="http://schemas.microsoft.com/office/powerpoint/2010/main" val="783298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Draw a circle on a large poster paper and post on the wall in the front of the group.</a:t>
            </a:r>
            <a:r>
              <a:rPr lang="en-US" baseline="0" dirty="0" smtClean="0"/>
              <a:t>  In the circle, write the word “Culture”.  Ask “What comes to mind when you hear the term culture?”   Draw lines out from the circle and write (as best as you can) exactly what the participant says or ask permission to paraphrase long responses.  Give time for the answers to start coming.  Generally you will get a thorough flow of responses.  Point out to participants that they know what culture means and that the collective answers really capture the concept, if appropriate. </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8</a:t>
            </a:fld>
            <a:endParaRPr lang="en-US" dirty="0"/>
          </a:p>
        </p:txBody>
      </p:sp>
    </p:spTree>
    <p:extLst>
      <p:ext uri="{BB962C8B-B14F-4D97-AF65-F5344CB8AC3E}">
        <p14:creationId xmlns:p14="http://schemas.microsoft.com/office/powerpoint/2010/main" val="1882157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out that this</a:t>
            </a:r>
            <a:r>
              <a:rPr lang="en-US" baseline="0" dirty="0" smtClean="0"/>
              <a:t> is just one definition of culture that incorporates many of the participants’ responses from the “What is Culture?” activity which was just completed. If time, ask participants if there are any words or phrases from this definition which are of particular interest/importance to them.</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9</a:t>
            </a:fld>
            <a:endParaRPr lang="en-US" dirty="0"/>
          </a:p>
        </p:txBody>
      </p:sp>
    </p:spTree>
    <p:extLst>
      <p:ext uri="{BB962C8B-B14F-4D97-AF65-F5344CB8AC3E}">
        <p14:creationId xmlns:p14="http://schemas.microsoft.com/office/powerpoint/2010/main" val="1488513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that it is important to take time to reflect on our own experiences so we can be prepared in our work with children and families.  For example, if you’re serving children that are in foster care and you’ve had a traumatic experience in foster care yourself, it’s important that you know your triggers and what how to manage those feelings so they don’t interfere with your professionalism.</a:t>
            </a:r>
            <a:endParaRPr lang="en-US" dirty="0" smtClean="0"/>
          </a:p>
          <a:p>
            <a:endParaRPr lang="en-US" dirty="0" smtClean="0"/>
          </a:p>
          <a:p>
            <a:endParaRPr lang="en-US" dirty="0" smtClean="0"/>
          </a:p>
          <a:p>
            <a:r>
              <a:rPr lang="en-US" dirty="0" smtClean="0"/>
              <a:t>Give</a:t>
            </a:r>
            <a:r>
              <a:rPr lang="en-US" baseline="0" dirty="0" smtClean="0"/>
              <a:t> at least five minutes of time for this activity. When finished, a</a:t>
            </a:r>
            <a:r>
              <a:rPr lang="en-US" dirty="0" smtClean="0"/>
              <a:t>sk for volunteers to share their stories</a:t>
            </a:r>
            <a:r>
              <a:rPr lang="en-US" baseline="0" dirty="0" smtClean="0"/>
              <a:t> with the whole group.   </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10</a:t>
            </a:fld>
            <a:endParaRPr lang="en-US" dirty="0"/>
          </a:p>
        </p:txBody>
      </p:sp>
    </p:spTree>
    <p:extLst>
      <p:ext uri="{BB962C8B-B14F-4D97-AF65-F5344CB8AC3E}">
        <p14:creationId xmlns:p14="http://schemas.microsoft.com/office/powerpoint/2010/main" val="1277501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must avoid the "tourist approach". This is an anti-bias curriculum</a:t>
            </a:r>
            <a:r>
              <a:rPr lang="en-US" sz="1200" kern="1200" baseline="0" dirty="0" smtClean="0">
                <a:solidFill>
                  <a:schemeClr val="tx1"/>
                </a:solidFill>
                <a:effectLst/>
                <a:latin typeface="+mn-lt"/>
                <a:ea typeface="+mn-ea"/>
                <a:cs typeface="+mn-cs"/>
              </a:rPr>
              <a:t> term.  This </a:t>
            </a:r>
            <a:r>
              <a:rPr lang="en-US" sz="1200" kern="1200" dirty="0" smtClean="0">
                <a:solidFill>
                  <a:schemeClr val="tx1"/>
                </a:solidFill>
                <a:effectLst/>
                <a:latin typeface="+mn-lt"/>
                <a:ea typeface="+mn-ea"/>
                <a:cs typeface="+mn-cs"/>
              </a:rPr>
              <a:t>approach trivializes differences</a:t>
            </a:r>
            <a:r>
              <a:rPr lang="en-US" sz="1200" kern="1200" baseline="0" dirty="0" smtClean="0">
                <a:solidFill>
                  <a:schemeClr val="tx1"/>
                </a:solidFill>
                <a:effectLst/>
                <a:latin typeface="+mn-lt"/>
                <a:ea typeface="+mn-ea"/>
                <a:cs typeface="+mn-cs"/>
              </a:rPr>
              <a:t> instead of </a:t>
            </a:r>
            <a:r>
              <a:rPr lang="en-US" sz="1200" kern="1200" dirty="0" smtClean="0">
                <a:solidFill>
                  <a:schemeClr val="tx1"/>
                </a:solidFill>
                <a:effectLst/>
                <a:latin typeface="+mn-lt"/>
                <a:ea typeface="+mn-ea"/>
                <a:cs typeface="+mn-cs"/>
              </a:rPr>
              <a:t>dealing with the real-life </a:t>
            </a:r>
          </a:p>
          <a:p>
            <a:r>
              <a:rPr lang="en-US" sz="1200" kern="1200" dirty="0" smtClean="0">
                <a:solidFill>
                  <a:schemeClr val="tx1"/>
                </a:solidFill>
                <a:effectLst/>
                <a:latin typeface="+mn-lt"/>
                <a:ea typeface="+mn-ea"/>
                <a:cs typeface="+mn-cs"/>
              </a:rPr>
              <a:t>experiences of different people.</a:t>
            </a:r>
            <a:r>
              <a:rPr lang="en-US" sz="1200" kern="1200" baseline="0" dirty="0" smtClean="0">
                <a:solidFill>
                  <a:schemeClr val="tx1"/>
                </a:solidFill>
                <a:effectLst/>
                <a:latin typeface="+mn-lt"/>
                <a:ea typeface="+mn-ea"/>
                <a:cs typeface="+mn-cs"/>
              </a:rPr>
              <a:t>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Examples:</a:t>
            </a:r>
          </a:p>
          <a:p>
            <a:r>
              <a:rPr lang="en-US" sz="1200" kern="1200" dirty="0" smtClean="0">
                <a:solidFill>
                  <a:schemeClr val="tx1"/>
                </a:solidFill>
                <a:effectLst/>
                <a:latin typeface="+mn-lt"/>
                <a:ea typeface="+mn-ea"/>
                <a:cs typeface="+mn-cs"/>
              </a:rPr>
              <a:t>Trivializing: Only</a:t>
            </a:r>
            <a:r>
              <a:rPr lang="en-US" sz="1200" kern="1200" baseline="0" dirty="0" smtClean="0">
                <a:solidFill>
                  <a:schemeClr val="tx1"/>
                </a:solidFill>
                <a:effectLst/>
                <a:latin typeface="+mn-lt"/>
                <a:ea typeface="+mn-ea"/>
                <a:cs typeface="+mn-cs"/>
              </a:rPr>
              <a:t> having a</a:t>
            </a:r>
            <a:r>
              <a:rPr lang="en-US" sz="1200" kern="1200" dirty="0" smtClean="0">
                <a:solidFill>
                  <a:schemeClr val="tx1"/>
                </a:solidFill>
                <a:effectLst/>
                <a:latin typeface="+mn-lt"/>
                <a:ea typeface="+mn-ea"/>
                <a:cs typeface="+mn-cs"/>
              </a:rPr>
              <a:t>ctivities around holidays or foods.</a:t>
            </a:r>
          </a:p>
          <a:p>
            <a:r>
              <a:rPr lang="en-US" sz="1200" kern="1200" dirty="0" smtClean="0">
                <a:solidFill>
                  <a:schemeClr val="tx1"/>
                </a:solidFill>
                <a:effectLst/>
                <a:latin typeface="+mn-lt"/>
                <a:ea typeface="+mn-ea"/>
                <a:cs typeface="+mn-cs"/>
              </a:rPr>
              <a:t>Tokenism: One person of color in</a:t>
            </a:r>
            <a:r>
              <a:rPr lang="en-US" sz="1200" kern="1200" baseline="0" dirty="0" smtClean="0">
                <a:solidFill>
                  <a:schemeClr val="tx1"/>
                </a:solidFill>
                <a:effectLst/>
                <a:latin typeface="+mn-lt"/>
                <a:ea typeface="+mn-ea"/>
                <a:cs typeface="+mn-cs"/>
              </a:rPr>
              <a:t> a story</a:t>
            </a:r>
            <a:r>
              <a:rPr lang="en-US" sz="1200" kern="1200" dirty="0" smtClean="0">
                <a:solidFill>
                  <a:schemeClr val="tx1"/>
                </a:solidFill>
                <a:effectLst/>
                <a:latin typeface="+mn-lt"/>
                <a:ea typeface="+mn-ea"/>
                <a:cs typeface="+mn-cs"/>
              </a:rPr>
              <a:t>book among many white characters.</a:t>
            </a:r>
          </a:p>
          <a:p>
            <a:r>
              <a:rPr lang="en-US" sz="1200" kern="1200" dirty="0" smtClean="0">
                <a:solidFill>
                  <a:schemeClr val="tx1"/>
                </a:solidFill>
                <a:effectLst/>
                <a:latin typeface="+mn-lt"/>
                <a:ea typeface="+mn-ea"/>
                <a:cs typeface="+mn-cs"/>
              </a:rPr>
              <a:t>Stereotyping: Images of Native Americans in</a:t>
            </a:r>
            <a:r>
              <a:rPr lang="en-US" sz="1200" kern="1200" baseline="0" dirty="0" smtClean="0">
                <a:solidFill>
                  <a:schemeClr val="tx1"/>
                </a:solidFill>
                <a:effectLst/>
                <a:latin typeface="+mn-lt"/>
                <a:ea typeface="+mn-ea"/>
                <a:cs typeface="+mn-cs"/>
              </a:rPr>
              <a:t> traditional dress or posters of children around the world in their country’s traditional dress.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F64520-CFAD-B24B-9771-238529B4109D}" type="slidenum">
              <a:rPr lang="en-US" smtClean="0"/>
              <a:t>11</a:t>
            </a:fld>
            <a:endParaRPr lang="en-US" dirty="0"/>
          </a:p>
        </p:txBody>
      </p:sp>
    </p:spTree>
    <p:extLst>
      <p:ext uri="{BB962C8B-B14F-4D97-AF65-F5344CB8AC3E}">
        <p14:creationId xmlns:p14="http://schemas.microsoft.com/office/powerpoint/2010/main" val="2907076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Briefly discuss the</a:t>
            </a:r>
            <a:r>
              <a:rPr lang="en-US" baseline="0" dirty="0" smtClean="0"/>
              <a:t> terms stereotype and generalization.  Then share that </a:t>
            </a:r>
            <a:r>
              <a:rPr lang="en-US" dirty="0" smtClean="0"/>
              <a:t>it’s essential to learn how each person defines her or his cultural identity</a:t>
            </a:r>
            <a:r>
              <a:rPr lang="en-US" baseline="0" dirty="0" smtClean="0"/>
              <a:t> rather than generalize from societal attitudes.  Otherwise, this leads to self-fulfilling prophesies….you see what you assume about a group or individual.  </a:t>
            </a:r>
          </a:p>
          <a:p>
            <a:endParaRPr lang="en-US" baseline="0" dirty="0" smtClean="0"/>
          </a:p>
          <a:p>
            <a:r>
              <a:rPr lang="en-US" baseline="0" dirty="0" smtClean="0"/>
              <a:t>Example:  Statistics say children raised in poor families do not get as much exposure to language.  What if I assume this is true of all of the families?  What might I miss?  How might this negatively affect my relationship with a child/family?</a:t>
            </a:r>
          </a:p>
          <a:p>
            <a:endParaRPr lang="en-US" baseline="0" dirty="0" smtClean="0"/>
          </a:p>
          <a:p>
            <a:r>
              <a:rPr lang="en-US" baseline="0" dirty="0" smtClean="0"/>
              <a:t>Activity:  In groups of 4 or 5 assign:</a:t>
            </a:r>
            <a:endParaRPr lang="en-US" sz="1200" baseline="0" dirty="0" smtClean="0"/>
          </a:p>
          <a:p>
            <a:pPr marL="457200" indent="-457200">
              <a:buAutoNum type="arabicPeriod"/>
            </a:pPr>
            <a:r>
              <a:rPr lang="en-US" sz="1200" dirty="0" smtClean="0"/>
              <a:t>Facilitator</a:t>
            </a:r>
          </a:p>
          <a:p>
            <a:pPr marL="457200" indent="-457200">
              <a:buAutoNum type="arabicPeriod"/>
            </a:pPr>
            <a:r>
              <a:rPr lang="en-US" sz="1200" dirty="0" smtClean="0"/>
              <a:t>Recorder</a:t>
            </a:r>
          </a:p>
          <a:p>
            <a:pPr marL="457200" indent="-457200">
              <a:buAutoNum type="arabicPeriod"/>
            </a:pPr>
            <a:r>
              <a:rPr lang="en-US" sz="1200" dirty="0" smtClean="0"/>
              <a:t>Reporter</a:t>
            </a:r>
          </a:p>
          <a:p>
            <a:pPr marL="457200" indent="-457200">
              <a:buAutoNum type="arabicPeriod"/>
            </a:pPr>
            <a:r>
              <a:rPr lang="en-US" sz="1200" dirty="0" smtClean="0"/>
              <a:t>Time Keeper</a:t>
            </a:r>
          </a:p>
          <a:p>
            <a:pPr marL="457200" indent="-457200">
              <a:buAutoNum type="arabicPeriod"/>
            </a:pPr>
            <a:r>
              <a:rPr lang="en-US" sz="1200" dirty="0" smtClean="0"/>
              <a:t>Observer   </a:t>
            </a:r>
          </a:p>
          <a:p>
            <a:pPr marL="457200" indent="-457200">
              <a:buAutoNum type="arabicPeriod"/>
            </a:pPr>
            <a:endParaRPr lang="en-US" sz="1200" dirty="0" smtClean="0"/>
          </a:p>
          <a:p>
            <a:pPr marL="0" indent="0">
              <a:buNone/>
            </a:pPr>
            <a:r>
              <a:rPr lang="en-US" sz="1200" dirty="0" smtClean="0"/>
              <a:t>Give groups 10-15 minutes to answer the questions on the slide.  Have each</a:t>
            </a:r>
            <a:r>
              <a:rPr lang="en-US" sz="1200" baseline="0" dirty="0" smtClean="0"/>
              <a:t> group report out to the larger group.</a:t>
            </a:r>
            <a:endParaRPr lang="en-US" sz="120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13</a:t>
            </a:fld>
            <a:endParaRPr lang="en-US" dirty="0"/>
          </a:p>
        </p:txBody>
      </p:sp>
    </p:spTree>
    <p:extLst>
      <p:ext uri="{BB962C8B-B14F-4D97-AF65-F5344CB8AC3E}">
        <p14:creationId xmlns:p14="http://schemas.microsoft.com/office/powerpoint/2010/main" val="3914154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14</a:t>
            </a:fld>
            <a:endParaRPr lang="en-US" dirty="0"/>
          </a:p>
        </p:txBody>
      </p:sp>
    </p:spTree>
    <p:extLst>
      <p:ext uri="{BB962C8B-B14F-4D97-AF65-F5344CB8AC3E}">
        <p14:creationId xmlns:p14="http://schemas.microsoft.com/office/powerpoint/2010/main" val="1456563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15</a:t>
            </a:fld>
            <a:endParaRPr lang="en-US" dirty="0"/>
          </a:p>
        </p:txBody>
      </p:sp>
    </p:spTree>
    <p:extLst>
      <p:ext uri="{BB962C8B-B14F-4D97-AF65-F5344CB8AC3E}">
        <p14:creationId xmlns:p14="http://schemas.microsoft.com/office/powerpoint/2010/main" val="1435369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possible, have these books with you at the training to share as references.</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16</a:t>
            </a:fld>
            <a:endParaRPr lang="en-US" dirty="0"/>
          </a:p>
        </p:txBody>
      </p:sp>
    </p:spTree>
    <p:extLst>
      <p:ext uri="{BB962C8B-B14F-4D97-AF65-F5344CB8AC3E}">
        <p14:creationId xmlns:p14="http://schemas.microsoft.com/office/powerpoint/2010/main" val="3742260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17</a:t>
            </a:fld>
            <a:endParaRPr lang="en-US" dirty="0"/>
          </a:p>
        </p:txBody>
      </p:sp>
    </p:spTree>
    <p:extLst>
      <p:ext uri="{BB962C8B-B14F-4D97-AF65-F5344CB8AC3E}">
        <p14:creationId xmlns:p14="http://schemas.microsoft.com/office/powerpoint/2010/main" val="3584750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it mean to be “linguistically responsive?” Ask for a few participants to share their</a:t>
            </a:r>
            <a:r>
              <a:rPr lang="en-US" baseline="0" dirty="0" smtClean="0"/>
              <a:t> thinking. Add to what they share to include how programs support the communication of children and families: speaking, reading, and writing.</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18</a:t>
            </a:fld>
            <a:endParaRPr lang="en-US" dirty="0"/>
          </a:p>
        </p:txBody>
      </p:sp>
    </p:spTree>
    <p:extLst>
      <p:ext uri="{BB962C8B-B14F-4D97-AF65-F5344CB8AC3E}">
        <p14:creationId xmlns:p14="http://schemas.microsoft.com/office/powerpoint/2010/main" val="4092893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group can brainstorm a list of ways they can support children and</a:t>
            </a:r>
            <a:r>
              <a:rPr lang="en-US" baseline="0" dirty="0" smtClean="0"/>
              <a:t> families when communicating by speaking, reading, and writing in their home languages – including sign language.</a:t>
            </a:r>
          </a:p>
          <a:p>
            <a:endParaRPr lang="en-US" baseline="0" dirty="0" smtClean="0"/>
          </a:p>
          <a:p>
            <a:r>
              <a:rPr lang="en-US" baseline="0" dirty="0" smtClean="0"/>
              <a:t>OPTIONAL: The little girl on the right in this picture is named Fiyinfoluwa. Her family is originally from Nigeria, and her parents speak Yoruba and English. If there is time, I often write her name in large letters on the whiteboard or chart paper. Then I ask participants to share what they think is the correct pronunciation of her name. I let them take a few guesses and then tell them the correct pronunciation is “</a:t>
            </a:r>
            <a:r>
              <a:rPr lang="en-US" b="1" baseline="0" dirty="0" smtClean="0"/>
              <a:t>Feen</a:t>
            </a:r>
            <a:r>
              <a:rPr lang="en-US" baseline="0" dirty="0" smtClean="0"/>
              <a:t>-fo-loo-wah”. What is important about this is that pronouncing children’s and family members’ names correctly is very important, and the best way to know how to pronounce names correctly is to ASK the families. Then listen to them when they are speaking to each other -- and practice. As an aside, her father’s name is Adenaii, her mother’s name is Oyebola, her older sister’s name is Ifeoluwa, the last name of the family is Adenuga . . . and the baby boy they had in the United States was named . . . David. ;)</a:t>
            </a:r>
          </a:p>
          <a:p>
            <a:endParaRPr lang="en-US" baseline="0" dirty="0" smtClean="0"/>
          </a:p>
          <a:p>
            <a:r>
              <a:rPr lang="en-US" baseline="0" dirty="0" smtClean="0"/>
              <a:t>OPTIONAL: You can always just give the quick example of how you would feel if a teacher mispronounced your name or your child’s name all year long . . . “Candice is pronounced “Candis”, not “Canned Ice!”</a:t>
            </a:r>
          </a:p>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19</a:t>
            </a:fld>
            <a:endParaRPr lang="en-US" dirty="0"/>
          </a:p>
        </p:txBody>
      </p:sp>
    </p:spTree>
    <p:extLst>
      <p:ext uri="{BB962C8B-B14F-4D97-AF65-F5344CB8AC3E}">
        <p14:creationId xmlns:p14="http://schemas.microsoft.com/office/powerpoint/2010/main" val="632885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idea to add to this is to have programs “Imagine you are a new family</a:t>
            </a:r>
            <a:r>
              <a:rPr lang="en-US" baseline="0" dirty="0" smtClean="0"/>
              <a:t> coming to visit your program for the first time. What would you see/hear which tells you how this program would value your own family culture?</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20</a:t>
            </a:fld>
            <a:endParaRPr lang="en-US" dirty="0"/>
          </a:p>
        </p:txBody>
      </p:sp>
    </p:spTree>
    <p:extLst>
      <p:ext uri="{BB962C8B-B14F-4D97-AF65-F5344CB8AC3E}">
        <p14:creationId xmlns:p14="http://schemas.microsoft.com/office/powerpoint/2010/main" val="2492930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Briefly</a:t>
            </a:r>
            <a:r>
              <a:rPr lang="en-US" baseline="0" dirty="0" smtClean="0"/>
              <a:t> discuss what QRIS is (for participants who are unfamiliar with it). Then share how Oregon’s QRIS addresses family cultures in a variety of ways and weaves those requirements for diversity throughout the standards.</a:t>
            </a:r>
            <a:endParaRPr lang="en-US" dirty="0" smtClean="0"/>
          </a:p>
          <a:p>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21</a:t>
            </a:fld>
            <a:endParaRPr lang="en-US" dirty="0"/>
          </a:p>
        </p:txBody>
      </p:sp>
    </p:spTree>
    <p:extLst>
      <p:ext uri="{BB962C8B-B14F-4D97-AF65-F5344CB8AC3E}">
        <p14:creationId xmlns:p14="http://schemas.microsoft.com/office/powerpoint/2010/main" val="276678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Aft>
                <a:spcPts val="600"/>
              </a:spcAft>
            </a:pPr>
            <a:r>
              <a:rPr lang="en-US" dirty="0" smtClean="0"/>
              <a:t>Give</a:t>
            </a:r>
            <a:r>
              <a:rPr lang="en-US" baseline="0" dirty="0" smtClean="0"/>
              <a:t> examples of each statement to help participants get a clearer picture of what those statements look like “in action.” </a:t>
            </a:r>
          </a:p>
          <a:p>
            <a:pPr lvl="1">
              <a:spcAft>
                <a:spcPts val="600"/>
              </a:spcAft>
            </a:pPr>
            <a:endParaRPr lang="en-US" baseline="0" dirty="0" smtClean="0"/>
          </a:p>
          <a:p>
            <a:pPr lvl="1">
              <a:spcAft>
                <a:spcPts val="600"/>
              </a:spcAft>
            </a:pPr>
            <a:r>
              <a:rPr lang="en-US" baseline="0" dirty="0" smtClean="0"/>
              <a:t>Examples:  </a:t>
            </a:r>
          </a:p>
          <a:p>
            <a:pPr lvl="1">
              <a:spcAft>
                <a:spcPts val="600"/>
              </a:spcAft>
            </a:pPr>
            <a:endParaRPr lang="en-US" baseline="0" dirty="0" smtClean="0"/>
          </a:p>
          <a:p>
            <a:pPr lvl="1">
              <a:spcAft>
                <a:spcPts val="600"/>
              </a:spcAft>
            </a:pPr>
            <a:r>
              <a:rPr lang="en-US" baseline="0" dirty="0" smtClean="0"/>
              <a:t>For </a:t>
            </a:r>
            <a:r>
              <a:rPr lang="en-US" dirty="0" smtClean="0">
                <a:solidFill>
                  <a:schemeClr val="tx1"/>
                </a:solidFill>
              </a:rPr>
              <a:t>“Activities designed to promote understanding of cultures represented in the program” </a:t>
            </a:r>
            <a:r>
              <a:rPr lang="en-US" baseline="0" dirty="0" smtClean="0">
                <a:solidFill>
                  <a:schemeClr val="tx1"/>
                </a:solidFill>
              </a:rPr>
              <a:t> talk about how this might look in the classroom for families you are CURRENTLY serving.  If you have families from Mexico, you might sing songs daily in Spanish, read stories in Spanish, and incorporate projects on a regular basis such as making tortillas.   Cooking projects and story times are examples of activities that family members can lead or support.  Activities representing the cultures in the program should be ongoing and not just for special occasions.  </a:t>
            </a:r>
          </a:p>
          <a:p>
            <a:pPr lvl="1">
              <a:spcAft>
                <a:spcPts val="600"/>
              </a:spcAft>
            </a:pPr>
            <a:endParaRPr lang="en-US" baseline="0" dirty="0" smtClean="0">
              <a:solidFill>
                <a:schemeClr val="tx1"/>
              </a:solidFill>
            </a:endParaRPr>
          </a:p>
          <a:p>
            <a:pPr lvl="1">
              <a:spcAft>
                <a:spcPts val="600"/>
              </a:spcAft>
            </a:pPr>
            <a:r>
              <a:rPr lang="en-US" baseline="0" dirty="0" smtClean="0">
                <a:solidFill>
                  <a:schemeClr val="tx1"/>
                </a:solidFill>
              </a:rPr>
              <a:t>If your families are all from the same or similar cultural background (i.e., white, middle class), it’s still important to incorporate individual family culture into your daily activities.  For example, have children bring their favorite book for story time or have a family member read this book at story time.  Incorporate favorite foods from home into cooking activities, again having family members involved when possible.  The more you know your families, the more you can incorporate individual family culture into the program.</a:t>
            </a:r>
            <a:endParaRPr lang="en-US" dirty="0" smtClean="0">
              <a:solidFill>
                <a:schemeClr val="tx1"/>
              </a:solidFill>
            </a:endParaRPr>
          </a:p>
        </p:txBody>
      </p:sp>
      <p:sp>
        <p:nvSpPr>
          <p:cNvPr id="4" name="Slide Number Placeholder 3"/>
          <p:cNvSpPr>
            <a:spLocks noGrp="1"/>
          </p:cNvSpPr>
          <p:nvPr>
            <p:ph type="sldNum" sz="quarter" idx="10"/>
          </p:nvPr>
        </p:nvSpPr>
        <p:spPr/>
        <p:txBody>
          <a:bodyPr/>
          <a:lstStyle/>
          <a:p>
            <a:fld id="{0BF64520-CFAD-B24B-9771-238529B4109D}" type="slidenum">
              <a:rPr lang="en-US" smtClean="0"/>
              <a:t>22</a:t>
            </a:fld>
            <a:endParaRPr lang="en-US" dirty="0"/>
          </a:p>
        </p:txBody>
      </p:sp>
    </p:spTree>
    <p:extLst>
      <p:ext uri="{BB962C8B-B14F-4D97-AF65-F5344CB8AC3E}">
        <p14:creationId xmlns:p14="http://schemas.microsoft.com/office/powerpoint/2010/main" val="864688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Compare</a:t>
            </a:r>
            <a:r>
              <a:rPr lang="en-US" baseline="0" dirty="0" smtClean="0"/>
              <a:t> QRIS outcomes (the WHYs listed here) with the chart of ideas brainstormed by the group earlier on the “Why Honor and Reflect Each Child’s Culture?” chart. Similar goals. </a:t>
            </a:r>
            <a:r>
              <a:rPr lang="en-US" baseline="0" dirty="0" smtClean="0">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23</a:t>
            </a:fld>
            <a:endParaRPr lang="en-US" dirty="0"/>
          </a:p>
        </p:txBody>
      </p:sp>
    </p:spTree>
    <p:extLst>
      <p:ext uri="{BB962C8B-B14F-4D97-AF65-F5344CB8AC3E}">
        <p14:creationId xmlns:p14="http://schemas.microsoft.com/office/powerpoint/2010/main" val="1190044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 participants who came with other staff members to  work</a:t>
            </a:r>
            <a:r>
              <a:rPr lang="en-US" baseline="0" dirty="0" smtClean="0"/>
              <a:t> together. We also always encourage people to take the Self-Evaluation back to their directors/programs and share with their colleagues at staff meetings, etc.</a:t>
            </a:r>
          </a:p>
          <a:p>
            <a:endParaRPr lang="en-US" baseline="0" dirty="0" smtClean="0"/>
          </a:p>
          <a:p>
            <a:r>
              <a:rPr lang="en-US" baseline="0" dirty="0" smtClean="0"/>
              <a:t>After participants have had enough time to complete the first two bulleted items, invite them to share their thoughts about the last item to add to the self-evaluation.</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24</a:t>
            </a:fld>
            <a:endParaRPr lang="en-US" dirty="0"/>
          </a:p>
        </p:txBody>
      </p:sp>
    </p:spTree>
    <p:extLst>
      <p:ext uri="{BB962C8B-B14F-4D97-AF65-F5344CB8AC3E}">
        <p14:creationId xmlns:p14="http://schemas.microsoft.com/office/powerpoint/2010/main" val="6552177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Participants</a:t>
            </a:r>
            <a:r>
              <a:rPr lang="en-US" baseline="0" dirty="0" smtClean="0"/>
              <a:t> can write the goal on the Self-Evaluation, a sticky note, or any other paper provided.</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25</a:t>
            </a:fld>
            <a:endParaRPr lang="en-US" dirty="0"/>
          </a:p>
        </p:txBody>
      </p:sp>
    </p:spTree>
    <p:extLst>
      <p:ext uri="{BB962C8B-B14F-4D97-AF65-F5344CB8AC3E}">
        <p14:creationId xmlns:p14="http://schemas.microsoft.com/office/powerpoint/2010/main" val="2168102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sure that participants “speak their goals into existence” by sharing their goal with at</a:t>
            </a:r>
            <a:r>
              <a:rPr lang="en-US" baseline="0" dirty="0" smtClean="0"/>
              <a:t> least one person at their tables.</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26</a:t>
            </a:fld>
            <a:endParaRPr lang="en-US" dirty="0"/>
          </a:p>
        </p:txBody>
      </p:sp>
    </p:spTree>
    <p:extLst>
      <p:ext uri="{BB962C8B-B14F-4D97-AF65-F5344CB8AC3E}">
        <p14:creationId xmlns:p14="http://schemas.microsoft.com/office/powerpoint/2010/main" val="37666216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the participants for participating, sharing</a:t>
            </a:r>
            <a:r>
              <a:rPr lang="en-US" baseline="0" dirty="0" smtClean="0"/>
              <a:t> their ideas, and being committed to honoring their families’ cultures. Encourage them to give you honest feedback in their evaluations, get their certificates, and share any other housekeeping items/announcements you want them to know.</a:t>
            </a:r>
            <a:endParaRPr lang="en-US" dirty="0"/>
          </a:p>
        </p:txBody>
      </p:sp>
      <p:sp>
        <p:nvSpPr>
          <p:cNvPr id="4" name="Slide Number Placeholder 3"/>
          <p:cNvSpPr>
            <a:spLocks noGrp="1"/>
          </p:cNvSpPr>
          <p:nvPr>
            <p:ph type="sldNum" sz="quarter" idx="10"/>
          </p:nvPr>
        </p:nvSpPr>
        <p:spPr/>
        <p:txBody>
          <a:bodyPr/>
          <a:lstStyle/>
          <a:p>
            <a:fld id="{0BF64520-CFAD-B24B-9771-238529B4109D}" type="slidenum">
              <a:rPr lang="en-US" smtClean="0"/>
              <a:t>27</a:t>
            </a:fld>
            <a:endParaRPr lang="en-US" dirty="0"/>
          </a:p>
        </p:txBody>
      </p:sp>
    </p:spTree>
    <p:extLst>
      <p:ext uri="{BB962C8B-B14F-4D97-AF65-F5344CB8AC3E}">
        <p14:creationId xmlns:p14="http://schemas.microsoft.com/office/powerpoint/2010/main" val="3500905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82B45BD-C71A-4996-9F80-DB79F2918E42}" type="datetimeFigureOut">
              <a:rPr lang="en-US" smtClean="0"/>
              <a:t>1/22/2016</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9F5C55B-0891-4788-873D-A90C5C8813BC}"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82B45BD-C71A-4996-9F80-DB79F2918E42}" type="datetimeFigureOut">
              <a:rPr lang="en-US" smtClean="0"/>
              <a:t>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F9F5C55B-0891-4788-873D-A90C5C8813BC}"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282B45BD-C71A-4996-9F80-DB79F2918E42}" type="datetimeFigureOut">
              <a:rPr lang="en-US" smtClean="0"/>
              <a:t>1/22/2016</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9F5C55B-0891-4788-873D-A90C5C8813BC}"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282B45BD-C71A-4996-9F80-DB79F2918E42}" type="datetimeFigureOut">
              <a:rPr lang="en-US" smtClean="0"/>
              <a:t>1/22/2016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F5C55B-0891-4788-873D-A90C5C8813BC}" type="slidenum">
              <a:rPr lang="en-US" smtClean="0"/>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82B45BD-C71A-4996-9F80-DB79F2918E42}" type="datetimeFigureOut">
              <a:rPr lang="en-US" smtClean="0"/>
              <a:t>1/22/2016</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F9F5C55B-0891-4788-873D-A90C5C8813BC}"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82B45BD-C71A-4996-9F80-DB79F2918E42}" type="datetimeFigureOut">
              <a:rPr lang="en-US" smtClean="0"/>
              <a:t>1/22/2016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F9F5C55B-0891-4788-873D-A90C5C8813BC}"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282B45BD-C71A-4996-9F80-DB79F2918E42}" type="datetimeFigureOut">
              <a:rPr lang="en-US" smtClean="0"/>
              <a:t>1/22/2016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9F5C55B-0891-4788-873D-A90C5C8813B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9F5C55B-0891-4788-873D-A90C5C8813BC}" type="slidenum">
              <a:rPr lang="en-US" smtClean="0"/>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282B45BD-C71A-4996-9F80-DB79F2918E42}" type="datetimeFigureOut">
              <a:rPr lang="en-US" smtClean="0"/>
              <a:t>1/22/2016</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F9F5C55B-0891-4788-873D-A90C5C8813BC}"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282B45BD-C71A-4996-9F80-DB79F2918E42}" type="datetimeFigureOut">
              <a:rPr lang="en-US" smtClean="0"/>
              <a:t>1/22/2016</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2B45BD-C71A-4996-9F80-DB79F2918E42}" type="datetimeFigureOut">
              <a:rPr lang="en-US" smtClean="0"/>
              <a:t>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F5C55B-0891-4788-873D-A90C5C8813B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F9F5C55B-0891-4788-873D-A90C5C8813BC}"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82B45BD-C71A-4996-9F80-DB79F2918E42}" type="datetimeFigureOut">
              <a:rPr lang="en-US" smtClean="0"/>
              <a:t>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82B45BD-C71A-4996-9F80-DB79F2918E42}" type="datetimeFigureOut">
              <a:rPr lang="en-US" smtClean="0"/>
              <a:t>1/22/2016</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9F5C55B-0891-4788-873D-A90C5C8813BC}"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endParaRPr lang="en-US" sz="800" dirty="0"/>
          </a:p>
          <a:p>
            <a:r>
              <a:rPr lang="en-US" dirty="0" smtClean="0"/>
              <a:t>DIA E INFORMACION DEL ENTRENADOR AQUI</a:t>
            </a:r>
            <a:endParaRPr lang="en-US" dirty="0"/>
          </a:p>
          <a:p>
            <a:endParaRPr lang="en-US" dirty="0" smtClean="0"/>
          </a:p>
          <a:p>
            <a:endParaRPr lang="en-US" dirty="0" smtClean="0"/>
          </a:p>
          <a:p>
            <a:endParaRPr lang="en-US" dirty="0"/>
          </a:p>
          <a:p>
            <a:endParaRPr lang="en-US" dirty="0"/>
          </a:p>
        </p:txBody>
      </p:sp>
      <p:sp>
        <p:nvSpPr>
          <p:cNvPr id="2" name="Title 1"/>
          <p:cNvSpPr>
            <a:spLocks noGrp="1"/>
          </p:cNvSpPr>
          <p:nvPr>
            <p:ph type="ctrTitle"/>
          </p:nvPr>
        </p:nvSpPr>
        <p:spPr/>
        <p:txBody>
          <a:bodyPr>
            <a:normAutofit/>
          </a:bodyPr>
          <a:lstStyle/>
          <a:p>
            <a:r>
              <a:rPr lang="en-US" dirty="0" smtClean="0"/>
              <a:t>Honrando la </a:t>
            </a:r>
            <a:r>
              <a:rPr lang="en-US" dirty="0" err="1"/>
              <a:t>c</a:t>
            </a:r>
            <a:r>
              <a:rPr lang="en-US" dirty="0" err="1" smtClean="0"/>
              <a:t>ultura</a:t>
            </a:r>
            <a:r>
              <a:rPr lang="en-US" dirty="0" smtClean="0"/>
              <a:t> </a:t>
            </a:r>
            <a:r>
              <a:rPr lang="en-US" dirty="0" smtClean="0"/>
              <a:t>de </a:t>
            </a:r>
            <a:r>
              <a:rPr lang="en-US" dirty="0" err="1" smtClean="0"/>
              <a:t>sus</a:t>
            </a:r>
            <a:r>
              <a:rPr lang="en-US" dirty="0" smtClean="0"/>
              <a:t> </a:t>
            </a:r>
            <a:r>
              <a:rPr lang="en-US" dirty="0" err="1" smtClean="0"/>
              <a:t>familias</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3558702" y="4549302"/>
            <a:ext cx="2032945" cy="1517650"/>
          </a:xfrm>
          <a:prstGeom prst="rect">
            <a:avLst/>
          </a:prstGeom>
          <a:noFill/>
          <a:ln>
            <a:noFill/>
          </a:ln>
        </p:spPr>
      </p:pic>
    </p:spTree>
    <p:extLst>
      <p:ext uri="{BB962C8B-B14F-4D97-AF65-F5344CB8AC3E}">
        <p14:creationId xmlns:p14="http://schemas.microsoft.com/office/powerpoint/2010/main" val="5979354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I</a:t>
            </a:r>
            <a:r>
              <a:rPr lang="es-ES" dirty="0" smtClean="0"/>
              <a:t>nformación </a:t>
            </a:r>
            <a:r>
              <a:rPr lang="es-ES" dirty="0"/>
              <a:t>s</a:t>
            </a:r>
            <a:r>
              <a:rPr lang="es-ES" dirty="0" smtClean="0"/>
              <a:t>obre </a:t>
            </a:r>
            <a:r>
              <a:rPr lang="es-ES" dirty="0"/>
              <a:t>n</a:t>
            </a:r>
            <a:r>
              <a:rPr lang="es-ES" dirty="0" smtClean="0"/>
              <a:t>osotros</a:t>
            </a:r>
            <a:endParaRPr lang="en-US" dirty="0"/>
          </a:p>
        </p:txBody>
      </p:sp>
      <p:sp>
        <p:nvSpPr>
          <p:cNvPr id="3" name="Content Placeholder 2"/>
          <p:cNvSpPr>
            <a:spLocks noGrp="1"/>
          </p:cNvSpPr>
          <p:nvPr>
            <p:ph sz="quarter" idx="1"/>
          </p:nvPr>
        </p:nvSpPr>
        <p:spPr/>
        <p:txBody>
          <a:bodyPr>
            <a:normAutofit fontScale="70000" lnSpcReduction="20000"/>
          </a:bodyPr>
          <a:lstStyle/>
          <a:p>
            <a:pPr marL="0" indent="0">
              <a:buNone/>
            </a:pPr>
            <a:endParaRPr lang="en-US" dirty="0"/>
          </a:p>
          <a:p>
            <a:pPr marL="0" indent="0">
              <a:buNone/>
            </a:pPr>
            <a:endParaRPr lang="en-US" dirty="0"/>
          </a:p>
          <a:p>
            <a:pPr marL="0" indent="0">
              <a:buNone/>
            </a:pPr>
            <a:endParaRPr lang="en-US" sz="3200" dirty="0"/>
          </a:p>
          <a:p>
            <a:pPr marL="0" indent="0">
              <a:buNone/>
            </a:pPr>
            <a:endParaRPr lang="en-US" sz="3200" dirty="0"/>
          </a:p>
          <a:p>
            <a:pPr marL="0" indent="0">
              <a:buNone/>
            </a:pPr>
            <a:endParaRPr lang="en-US" sz="3200" dirty="0"/>
          </a:p>
          <a:p>
            <a:pPr marL="0" indent="0">
              <a:buNone/>
            </a:pPr>
            <a:endParaRPr lang="en-US" sz="3200" dirty="0"/>
          </a:p>
          <a:p>
            <a:pPr marL="0" indent="0">
              <a:buNone/>
            </a:pPr>
            <a:endParaRPr lang="en-US" sz="3200" dirty="0"/>
          </a:p>
          <a:p>
            <a:pPr marL="0" indent="0">
              <a:buNone/>
            </a:pPr>
            <a:r>
              <a:rPr lang="en-US" sz="3200" dirty="0"/>
              <a:t>		</a:t>
            </a:r>
            <a:endParaRPr lang="en-US" sz="3200" dirty="0" smtClean="0"/>
          </a:p>
          <a:p>
            <a:pPr marL="0" indent="0">
              <a:buNone/>
            </a:pPr>
            <a:endParaRPr lang="en-US" sz="3200" dirty="0"/>
          </a:p>
          <a:p>
            <a:pPr marL="0" indent="0">
              <a:buNone/>
            </a:pPr>
            <a:r>
              <a:rPr lang="en-US" sz="3200" dirty="0" smtClean="0"/>
              <a:t>		</a:t>
            </a:r>
          </a:p>
          <a:p>
            <a:pPr marL="0" indent="0">
              <a:buNone/>
            </a:pPr>
            <a:endParaRPr lang="en-US" sz="3200" dirty="0"/>
          </a:p>
          <a:p>
            <a:pPr marL="0" indent="0">
              <a:buNone/>
            </a:pPr>
            <a:r>
              <a:rPr lang="en-US" sz="3200" dirty="0" smtClean="0"/>
              <a:t>		</a:t>
            </a:r>
            <a:endParaRPr lang="en-US" b="1" dirty="0"/>
          </a:p>
          <a:p>
            <a:pPr marL="0" indent="0">
              <a:buNone/>
            </a:pPr>
            <a:r>
              <a:rPr lang="en-US" dirty="0"/>
              <a:t>							</a:t>
            </a:r>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80241" y="1708835"/>
            <a:ext cx="1730160" cy="173016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8620" y="1752600"/>
            <a:ext cx="1967580" cy="1449330"/>
          </a:xfrm>
          <a:prstGeom prst="rect">
            <a:avLst/>
          </a:prstGeom>
        </p:spPr>
      </p:pic>
    </p:spTree>
    <p:extLst>
      <p:ext uri="{BB962C8B-B14F-4D97-AF65-F5344CB8AC3E}">
        <p14:creationId xmlns:p14="http://schemas.microsoft.com/office/powerpoint/2010/main" val="2566922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lvl="0"/>
            <a:r>
              <a:rPr lang="es-MX" dirty="0"/>
              <a:t>Cortesía del grupo</a:t>
            </a:r>
            <a:endParaRPr lang="en-US" dirty="0"/>
          </a:p>
        </p:txBody>
      </p:sp>
      <p:pic>
        <p:nvPicPr>
          <p:cNvPr id="4" name="Picture 2" descr="C:\Users\glaseng\AppData\Local\Microsoft\Windows\Temporary Internet Files\Content.IE5\DJ0IEJ8P\easel_0[1].jpg"/>
          <p:cNvPicPr>
            <a:picLocks noGrp="1" noChangeAspect="1" noChangeArrowheads="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3048000"/>
            <a:ext cx="3070736" cy="289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4395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a:t>
            </a:r>
            <a:r>
              <a:rPr lang="es-ES" dirty="0" err="1" smtClean="0"/>
              <a:t>ntroducción</a:t>
            </a:r>
            <a:r>
              <a:rPr lang="en-US" dirty="0" smtClean="0"/>
              <a:t> y </a:t>
            </a:r>
            <a:r>
              <a:rPr lang="en-US" dirty="0" err="1" smtClean="0"/>
              <a:t>rompiendo</a:t>
            </a:r>
            <a:r>
              <a:rPr lang="en-US" dirty="0" smtClean="0"/>
              <a:t> </a:t>
            </a:r>
            <a:r>
              <a:rPr lang="en-US" dirty="0" smtClean="0"/>
              <a:t>el </a:t>
            </a:r>
            <a:r>
              <a:rPr lang="en-US" dirty="0" err="1" smtClean="0"/>
              <a:t>hielo</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Describa la historia del significado de su nombre</a:t>
            </a:r>
          </a:p>
          <a:p>
            <a:endParaRPr lang="en-US" dirty="0" smtClean="0"/>
          </a:p>
          <a:p>
            <a:r>
              <a:rPr lang="en-US" dirty="0" smtClean="0"/>
              <a:t>Comparta la motivación al asistir a este entrenamiento</a:t>
            </a:r>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5400" y="4086755"/>
            <a:ext cx="2895599" cy="2161645"/>
          </a:xfrm>
          <a:prstGeom prst="rect">
            <a:avLst/>
          </a:prstGeom>
        </p:spPr>
      </p:pic>
    </p:spTree>
    <p:extLst>
      <p:ext uri="{BB962C8B-B14F-4D97-AF65-F5344CB8AC3E}">
        <p14:creationId xmlns:p14="http://schemas.microsoft.com/office/powerpoint/2010/main" val="4296249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Repaso de </a:t>
            </a:r>
            <a:r>
              <a:rPr lang="en-US" sz="2800" dirty="0" err="1" smtClean="0"/>
              <a:t>resultados</a:t>
            </a:r>
            <a:r>
              <a:rPr lang="en-US" sz="2800" dirty="0" smtClean="0"/>
              <a:t>, </a:t>
            </a:r>
            <a:r>
              <a:rPr lang="en-US" sz="2800" dirty="0" err="1" smtClean="0"/>
              <a:t>objetivos</a:t>
            </a:r>
            <a:r>
              <a:rPr lang="en-US" sz="2800" dirty="0" smtClean="0"/>
              <a:t>, </a:t>
            </a:r>
            <a:r>
              <a:rPr lang="en-US" sz="2800" dirty="0" smtClean="0"/>
              <a:t>agenda </a:t>
            </a:r>
            <a:r>
              <a:rPr lang="en-US" sz="2800" dirty="0" smtClean="0"/>
              <a:t>y </a:t>
            </a:r>
            <a:r>
              <a:rPr lang="en-US" sz="2800" smtClean="0"/>
              <a:t>materiales</a:t>
            </a:r>
            <a:endParaRPr lang="en-US" sz="2800" dirty="0"/>
          </a:p>
        </p:txBody>
      </p:sp>
      <p:pic>
        <p:nvPicPr>
          <p:cNvPr id="4" name="Picture 7" descr="C:\Users\glaseng\AppData\Local\Microsoft\Windows\Temporary Internet Files\Content.IE5\L9A0444V\MC900441451[1].png"/>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4953000" y="2743543"/>
            <a:ext cx="2742857" cy="27428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Program Files\Microsoft Office\MEDIA\CAGCAT10\j023413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2600" y="2667000"/>
            <a:ext cx="1952531" cy="2076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6768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Resultados de esta Sesión  </a:t>
            </a:r>
            <a:endParaRPr lang="en-US" dirty="0"/>
          </a:p>
        </p:txBody>
      </p:sp>
      <p:sp>
        <p:nvSpPr>
          <p:cNvPr id="3" name="Content Placeholder 2"/>
          <p:cNvSpPr>
            <a:spLocks noGrp="1"/>
          </p:cNvSpPr>
          <p:nvPr>
            <p:ph sz="quarter" idx="1"/>
          </p:nvPr>
        </p:nvSpPr>
        <p:spPr/>
        <p:txBody>
          <a:bodyPr/>
          <a:lstStyle/>
          <a:p>
            <a:pPr marL="0" indent="0">
              <a:buNone/>
            </a:pPr>
            <a:endParaRPr lang="en-US" dirty="0" smtClean="0"/>
          </a:p>
          <a:p>
            <a:pPr marL="0" indent="0">
              <a:buNone/>
            </a:pPr>
            <a:r>
              <a:rPr lang="en-US" dirty="0" smtClean="0"/>
              <a:t>Los Participantes podran desarrollar mas sensíblidad Cultural en  la Educación Temprana &amp; Desarrollo del Programa</a:t>
            </a:r>
          </a:p>
          <a:p>
            <a:pPr marL="0" indent="0">
              <a:buNone/>
            </a:pPr>
            <a:endParaRPr lang="en-US" dirty="0" smtClean="0"/>
          </a:p>
          <a:p>
            <a:pPr marL="0" indent="0">
              <a:buNone/>
            </a:pPr>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5862" y="3200400"/>
            <a:ext cx="3200400" cy="2400300"/>
          </a:xfrm>
          <a:prstGeom prst="rect">
            <a:avLst/>
          </a:prstGeom>
        </p:spPr>
      </p:pic>
    </p:spTree>
    <p:extLst>
      <p:ext uri="{BB962C8B-B14F-4D97-AF65-F5344CB8AC3E}">
        <p14:creationId xmlns:p14="http://schemas.microsoft.com/office/powerpoint/2010/main" val="18202299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Objetivos de esta Sesión:</a:t>
            </a:r>
            <a:endParaRPr lang="en-US" dirty="0"/>
          </a:p>
        </p:txBody>
      </p:sp>
      <p:sp>
        <p:nvSpPr>
          <p:cNvPr id="3" name="Content Placeholder 2"/>
          <p:cNvSpPr>
            <a:spLocks noGrp="1"/>
          </p:cNvSpPr>
          <p:nvPr>
            <p:ph sz="quarter" idx="1"/>
          </p:nvPr>
        </p:nvSpPr>
        <p:spPr/>
        <p:txBody>
          <a:bodyPr>
            <a:normAutofit/>
          </a:bodyPr>
          <a:lstStyle/>
          <a:p>
            <a:pPr>
              <a:spcAft>
                <a:spcPts val="1800"/>
              </a:spcAft>
            </a:pPr>
            <a:r>
              <a:rPr lang="en-US" sz="2400" dirty="0" smtClean="0"/>
              <a:t>Los Participantes </a:t>
            </a:r>
            <a:r>
              <a:rPr lang="en-US" sz="2400" dirty="0" err="1" smtClean="0"/>
              <a:t>podran</a:t>
            </a:r>
            <a:r>
              <a:rPr lang="en-US" sz="2400" dirty="0" smtClean="0"/>
              <a:t>:</a:t>
            </a:r>
          </a:p>
          <a:p>
            <a:pPr marL="0" indent="0">
              <a:spcAft>
                <a:spcPts val="1800"/>
              </a:spcAft>
              <a:buNone/>
            </a:pPr>
            <a:endParaRPr lang="en-US" sz="2400" dirty="0" smtClean="0"/>
          </a:p>
          <a:p>
            <a:pPr lvl="1"/>
            <a:r>
              <a:rPr lang="es-MX" sz="2000" dirty="0"/>
              <a:t>Examinar sus propias creencias y experiencias culturales</a:t>
            </a:r>
            <a:endParaRPr lang="en-US" sz="2000" dirty="0"/>
          </a:p>
          <a:p>
            <a:pPr lvl="1"/>
            <a:r>
              <a:rPr lang="es-MX" sz="2000" dirty="0"/>
              <a:t>Examinar </a:t>
            </a:r>
            <a:r>
              <a:rPr lang="es-MX" sz="2000" dirty="0" smtClean="0"/>
              <a:t>por que </a:t>
            </a:r>
            <a:r>
              <a:rPr lang="es-MX" sz="2000" dirty="0"/>
              <a:t>es importante proveer </a:t>
            </a:r>
            <a:r>
              <a:rPr lang="es-MX" sz="2000" dirty="0" smtClean="0"/>
              <a:t>sensibilidad </a:t>
            </a:r>
            <a:r>
              <a:rPr lang="es-MX" sz="2000" dirty="0"/>
              <a:t>cultural en la Educación Temprana y Desarrollo de Programa (ELDP)</a:t>
            </a:r>
            <a:endParaRPr lang="en-US" sz="2000" dirty="0"/>
          </a:p>
          <a:p>
            <a:pPr lvl="1"/>
            <a:r>
              <a:rPr lang="es-MX" sz="2000" dirty="0"/>
              <a:t>Explorar como ser  lingüísticamente sensible con las familias</a:t>
            </a:r>
            <a:endParaRPr lang="en-US" sz="2000" dirty="0"/>
          </a:p>
          <a:p>
            <a:pPr lvl="1"/>
            <a:r>
              <a:rPr lang="es-MX" sz="2000" dirty="0"/>
              <a:t>Explorar y seleccionar estrategias para apoyar la cultura de los niños y el languaje en casa</a:t>
            </a:r>
            <a:endParaRPr lang="en-US" sz="2000" dirty="0"/>
          </a:p>
          <a:p>
            <a:pPr marL="274320" lvl="1" indent="0">
              <a:spcAft>
                <a:spcPts val="1800"/>
              </a:spcAft>
              <a:buNone/>
            </a:pPr>
            <a:endParaRPr lang="en-US" sz="1900" dirty="0" smtClean="0"/>
          </a:p>
          <a:p>
            <a:endParaRPr lang="en-US" sz="2400" dirty="0" smtClean="0"/>
          </a:p>
          <a:p>
            <a:pPr marL="0" indent="0">
              <a:buNone/>
            </a:pPr>
            <a:endParaRPr lang="en-US" sz="2400" dirty="0" smtClean="0"/>
          </a:p>
          <a:p>
            <a:endParaRPr lang="en-US" sz="2400" dirty="0"/>
          </a:p>
        </p:txBody>
      </p:sp>
    </p:spTree>
    <p:extLst>
      <p:ext uri="{BB962C8B-B14F-4D97-AF65-F5344CB8AC3E}">
        <p14:creationId xmlns:p14="http://schemas.microsoft.com/office/powerpoint/2010/main" val="162679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
            </a:r>
            <a:br>
              <a:rPr lang="en-US" sz="3600" dirty="0" smtClean="0"/>
            </a:br>
            <a:r>
              <a:rPr lang="en-US" sz="3600" dirty="0"/>
              <a:t/>
            </a:r>
            <a:br>
              <a:rPr lang="en-US" sz="3600" dirty="0"/>
            </a:br>
            <a:r>
              <a:rPr lang="es-MX" sz="3600" dirty="0"/>
              <a:t>¿Qué es cultura?</a:t>
            </a:r>
            <a:endParaRPr lang="en-US" sz="3600" dirty="0"/>
          </a:p>
        </p:txBody>
      </p:sp>
      <p:sp>
        <p:nvSpPr>
          <p:cNvPr id="3" name="Content Placeholder 2"/>
          <p:cNvSpPr>
            <a:spLocks noGrp="1"/>
          </p:cNvSpPr>
          <p:nvPr>
            <p:ph sz="quarter" idx="1"/>
          </p:nvPr>
        </p:nvSpPr>
        <p:spPr/>
        <p:txBody>
          <a:bodyPr/>
          <a:lstStyle/>
          <a:p>
            <a:pPr marL="0" indent="0">
              <a:buNone/>
            </a:pPr>
            <a:r>
              <a:rPr lang="en-US" dirty="0" smtClean="0"/>
              <a:t>			</a:t>
            </a:r>
          </a:p>
          <a:p>
            <a:pPr marL="0" indent="0">
              <a:buNone/>
            </a:pPr>
            <a:r>
              <a:rPr lang="en-US" dirty="0"/>
              <a:t>	</a:t>
            </a:r>
            <a:endParaRPr lang="en-US" dirty="0" smtClean="0"/>
          </a:p>
          <a:p>
            <a:pPr marL="0" indent="0">
              <a:buNone/>
            </a:pPr>
            <a:endParaRPr lang="en-US" dirty="0"/>
          </a:p>
          <a:p>
            <a:pPr marL="0" indent="0">
              <a:buNone/>
            </a:pPr>
            <a:r>
              <a:rPr lang="en-US" sz="4400" dirty="0" smtClean="0"/>
              <a:t>               </a:t>
            </a:r>
            <a:endParaRPr lang="en-US" sz="4400"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8875" y="2209800"/>
            <a:ext cx="4286250" cy="2867025"/>
          </a:xfrm>
          <a:prstGeom prst="rect">
            <a:avLst/>
          </a:prstGeom>
        </p:spPr>
      </p:pic>
    </p:spTree>
    <p:extLst>
      <p:ext uri="{BB962C8B-B14F-4D97-AF65-F5344CB8AC3E}">
        <p14:creationId xmlns:p14="http://schemas.microsoft.com/office/powerpoint/2010/main" val="22043257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br>
              <a:rPr lang="en-US" dirty="0" smtClean="0"/>
            </a:br>
            <a:r>
              <a:rPr lang="en-US" sz="3700" dirty="0" smtClean="0"/>
              <a:t>Una definición de Cultura</a:t>
            </a:r>
            <a:endParaRPr lang="en-US" sz="3700" dirty="0"/>
          </a:p>
        </p:txBody>
      </p:sp>
      <p:sp>
        <p:nvSpPr>
          <p:cNvPr id="3" name="Content Placeholder 2"/>
          <p:cNvSpPr>
            <a:spLocks noGrp="1"/>
          </p:cNvSpPr>
          <p:nvPr>
            <p:ph sz="quarter" idx="1"/>
          </p:nvPr>
        </p:nvSpPr>
        <p:spPr>
          <a:xfrm>
            <a:off x="304800" y="1676400"/>
            <a:ext cx="8503920" cy="4572000"/>
          </a:xfrm>
        </p:spPr>
        <p:txBody>
          <a:bodyPr>
            <a:normAutofit/>
          </a:bodyPr>
          <a:lstStyle/>
          <a:p>
            <a:pPr marL="0" indent="0">
              <a:buNone/>
            </a:pPr>
            <a:r>
              <a:rPr lang="en-US" sz="1800" dirty="0" smtClean="0"/>
              <a:t>“</a:t>
            </a:r>
            <a:r>
              <a:rPr lang="es-ES" sz="1800" dirty="0"/>
              <a:t>Se refiere a cómo los grupos de personas </a:t>
            </a:r>
            <a:r>
              <a:rPr lang="es-ES" sz="1800" dirty="0" smtClean="0"/>
              <a:t>viven particularmente. </a:t>
            </a:r>
            <a:r>
              <a:rPr lang="es-ES" sz="1800" dirty="0"/>
              <a:t>Es la forma en que comemos, dormimos, hablamos, jugamos, el cuidado de los enfermos, como nos relacionamos el uno con el otro, </a:t>
            </a:r>
            <a:r>
              <a:rPr lang="es-ES" sz="1800" dirty="0" smtClean="0"/>
              <a:t>pensamos </a:t>
            </a:r>
            <a:r>
              <a:rPr lang="es-ES" sz="1800" dirty="0"/>
              <a:t>en el trabajo, </a:t>
            </a:r>
            <a:r>
              <a:rPr lang="es-ES" sz="1800" dirty="0" smtClean="0"/>
              <a:t>organizamos </a:t>
            </a:r>
            <a:r>
              <a:rPr lang="es-ES" sz="1800" dirty="0"/>
              <a:t>nuestras cocinas y como recordamos nuestros muertos. Incluye los idiomas que hablamos, la religión o la espiritualidad que practicamos (o ninguna</a:t>
            </a:r>
            <a:r>
              <a:rPr lang="es-ES" sz="1800" dirty="0" smtClean="0"/>
              <a:t>) </a:t>
            </a:r>
            <a:r>
              <a:rPr lang="es-ES" sz="1800" dirty="0"/>
              <a:t>la vestimenta, la vivienda, los alimentos y los </a:t>
            </a:r>
            <a:r>
              <a:rPr lang="es-ES" sz="1800" dirty="0" smtClean="0"/>
              <a:t>rituales/vacaciones que mas disfrutamos.”</a:t>
            </a:r>
            <a:endParaRPr lang="en-US" sz="1800" dirty="0" smtClean="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r>
              <a:rPr lang="en-US" sz="1800" dirty="0" err="1" smtClean="0"/>
              <a:t>Derman</a:t>
            </a:r>
            <a:r>
              <a:rPr lang="en-US" sz="1800" dirty="0" smtClean="0"/>
              <a:t>-Sparks &amp; Edwards. (2010). </a:t>
            </a:r>
            <a:r>
              <a:rPr lang="en-US" sz="1800" i="1" dirty="0" smtClean="0"/>
              <a:t>Anti-Bias Education for Young Children and Ourselves.</a:t>
            </a:r>
            <a:r>
              <a:rPr lang="en-US" sz="1800" dirty="0" smtClean="0"/>
              <a:t> National Association for the Education of Young Children: Washington, D.C. p. 55.</a:t>
            </a:r>
          </a:p>
          <a:p>
            <a:pPr marL="2194560" lvl="8" indent="0">
              <a:buNone/>
            </a:pPr>
            <a:endParaRPr lang="en-US" dirty="0" smtClean="0"/>
          </a:p>
          <a:p>
            <a:endParaRPr lang="en-US" dirty="0"/>
          </a:p>
        </p:txBody>
      </p:sp>
    </p:spTree>
    <p:extLst>
      <p:ext uri="{BB962C8B-B14F-4D97-AF65-F5344CB8AC3E}">
        <p14:creationId xmlns:p14="http://schemas.microsoft.com/office/powerpoint/2010/main" val="37882788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Actividad</a:t>
            </a:r>
            <a:r>
              <a:rPr lang="en-US" dirty="0" smtClean="0"/>
              <a:t> </a:t>
            </a:r>
            <a:r>
              <a:rPr lang="en-US" dirty="0" err="1" smtClean="0"/>
              <a:t>reflexiva</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Piense acerca de la cultura de su familia. Escriba o/y dibuje algunos de los elementos mas importantes en la cultura de su familia. </a:t>
            </a:r>
            <a:endParaRPr lang="en-US" dirty="0"/>
          </a:p>
          <a:p>
            <a:endParaRPr lang="en-US" dirty="0" smtClean="0"/>
          </a:p>
          <a:p>
            <a:r>
              <a:rPr lang="en-US" dirty="0" smtClean="0"/>
              <a:t>¿Que sentiminetos surgen al referirse a la cultura de su familia? ¿Orgullo? ¿Verguenza? ¿Identidad? ¿Confusión? ¿Pertenencia? </a:t>
            </a:r>
            <a:r>
              <a:rPr lang="en-US" dirty="0"/>
              <a:t>¿</a:t>
            </a:r>
            <a:r>
              <a:rPr lang="en-US" dirty="0" smtClean="0"/>
              <a:t>Otros sentimientos?</a:t>
            </a:r>
            <a:endParaRPr lang="en-US" dirty="0"/>
          </a:p>
        </p:txBody>
      </p:sp>
    </p:spTree>
    <p:extLst>
      <p:ext uri="{BB962C8B-B14F-4D97-AF65-F5344CB8AC3E}">
        <p14:creationId xmlns:p14="http://schemas.microsoft.com/office/powerpoint/2010/main" val="308118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Educadores de Educación Temprana y la Cultura</a:t>
            </a:r>
            <a:endParaRPr lang="en-US" dirty="0"/>
          </a:p>
        </p:txBody>
      </p:sp>
      <p:sp>
        <p:nvSpPr>
          <p:cNvPr id="3" name="Content Placeholder 2"/>
          <p:cNvSpPr>
            <a:spLocks noGrp="1"/>
          </p:cNvSpPr>
          <p:nvPr>
            <p:ph sz="quarter" idx="1"/>
          </p:nvPr>
        </p:nvSpPr>
        <p:spPr/>
        <p:txBody>
          <a:bodyPr>
            <a:normAutofit/>
          </a:bodyPr>
          <a:lstStyle/>
          <a:p>
            <a:pPr marL="0" indent="0">
              <a:spcAft>
                <a:spcPts val="1800"/>
              </a:spcAft>
              <a:buNone/>
            </a:pPr>
            <a:endParaRPr lang="en-US" dirty="0" smtClean="0"/>
          </a:p>
          <a:p>
            <a:pPr marL="0" indent="0">
              <a:spcAft>
                <a:spcPts val="1800"/>
              </a:spcAft>
              <a:buNone/>
            </a:pPr>
            <a:r>
              <a:rPr lang="en-US" dirty="0" smtClean="0"/>
              <a:t>Quiere honrar a cada niño</a:t>
            </a:r>
            <a:r>
              <a:rPr lang="en-US" dirty="0"/>
              <a:t> </a:t>
            </a:r>
            <a:r>
              <a:rPr lang="en-US" dirty="0" smtClean="0"/>
              <a:t>y la cultura de sus familias pero usualmente solo observa los elementos superficiales (i.e., trajes típicos, festividades, comida, etc.)</a:t>
            </a:r>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1800" y="3803791"/>
            <a:ext cx="3124200" cy="1758809"/>
          </a:xfrm>
          <a:prstGeom prst="rect">
            <a:avLst/>
          </a:prstGeom>
        </p:spPr>
      </p:pic>
    </p:spTree>
    <p:extLst>
      <p:ext uri="{BB962C8B-B14F-4D97-AF65-F5344CB8AC3E}">
        <p14:creationId xmlns:p14="http://schemas.microsoft.com/office/powerpoint/2010/main" val="242376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Tipos</a:t>
            </a:r>
            <a:r>
              <a:rPr lang="en-US" dirty="0" smtClean="0"/>
              <a:t> de </a:t>
            </a:r>
            <a:r>
              <a:rPr lang="en-US" dirty="0" err="1" smtClean="0"/>
              <a:t>Familias</a:t>
            </a:r>
            <a:endParaRPr lang="en-US" dirty="0"/>
          </a:p>
        </p:txBody>
      </p:sp>
      <p:sp>
        <p:nvSpPr>
          <p:cNvPr id="3" name="Content Placeholder 2"/>
          <p:cNvSpPr>
            <a:spLocks noGrp="1"/>
          </p:cNvSpPr>
          <p:nvPr>
            <p:ph sz="quarter" idx="1"/>
          </p:nvPr>
        </p:nvSpPr>
        <p:spPr/>
        <p:txBody>
          <a:bodyPr>
            <a:normAutofit/>
          </a:bodyPr>
          <a:lstStyle/>
          <a:p>
            <a:pPr lvl="0"/>
            <a:r>
              <a:rPr lang="es-MX" sz="2800" dirty="0"/>
              <a:t>¿Cómo se valorarán/compartirán en sus programas los tipos de familias? </a:t>
            </a:r>
            <a:endParaRPr lang="en-US" sz="2800" dirty="0"/>
          </a:p>
          <a:p>
            <a:pPr lvl="0"/>
            <a:r>
              <a:rPr lang="es-MX" sz="2800" dirty="0"/>
              <a:t>¿Los niños de diversas estructures familiares verán su estructura familiar?</a:t>
            </a:r>
            <a:endParaRPr lang="en-US" sz="2800" dirty="0"/>
          </a:p>
          <a:p>
            <a:pPr lvl="1"/>
            <a:r>
              <a:rPr lang="es-MX" sz="2400" dirty="0"/>
              <a:t>Padre soltero</a:t>
            </a:r>
            <a:endParaRPr lang="en-US" sz="2400" dirty="0"/>
          </a:p>
          <a:p>
            <a:pPr lvl="1"/>
            <a:r>
              <a:rPr lang="es-MX" sz="2400" dirty="0"/>
              <a:t>Familia nuclear</a:t>
            </a:r>
            <a:endParaRPr lang="en-US" sz="2400" dirty="0"/>
          </a:p>
          <a:p>
            <a:pPr lvl="1"/>
            <a:r>
              <a:rPr lang="es-MX" sz="2400" dirty="0"/>
              <a:t>Familia nuclear – mismo sexo           </a:t>
            </a:r>
            <a:endParaRPr lang="en-US" sz="2400" dirty="0"/>
          </a:p>
          <a:p>
            <a:pPr lvl="1"/>
            <a:r>
              <a:rPr lang="es-MX" sz="2400" dirty="0"/>
              <a:t>Mezclado</a:t>
            </a:r>
            <a:endParaRPr lang="en-US" sz="2400" dirty="0"/>
          </a:p>
          <a:p>
            <a:pPr lvl="1"/>
            <a:r>
              <a:rPr lang="es-MX" sz="2400" dirty="0"/>
              <a:t>Abuelo (1 en 14 niños en EE.UU)</a:t>
            </a:r>
            <a:endParaRPr lang="en-US" sz="2400" dirty="0"/>
          </a:p>
          <a:p>
            <a:pPr lvl="1"/>
            <a:r>
              <a:rPr lang="es-MX" sz="2400" dirty="0"/>
              <a:t>Extendido</a:t>
            </a:r>
            <a:endParaRPr lang="en-US" sz="24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3350" y="3206750"/>
            <a:ext cx="1746250" cy="2355850"/>
          </a:xfrm>
          <a:prstGeom prst="rect">
            <a:avLst/>
          </a:prstGeom>
        </p:spPr>
      </p:pic>
    </p:spTree>
    <p:extLst>
      <p:ext uri="{BB962C8B-B14F-4D97-AF65-F5344CB8AC3E}">
        <p14:creationId xmlns:p14="http://schemas.microsoft.com/office/powerpoint/2010/main" val="2355500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sz="2800" dirty="0" smtClean="0"/>
              <a:t>Actividad: Asumir puede llevar a Generalizar o a formar Estereotipos</a:t>
            </a:r>
            <a:endParaRPr lang="en-US" sz="2800" dirty="0"/>
          </a:p>
        </p:txBody>
      </p:sp>
      <p:sp>
        <p:nvSpPr>
          <p:cNvPr id="3" name="Content Placeholder 2"/>
          <p:cNvSpPr>
            <a:spLocks noGrp="1"/>
          </p:cNvSpPr>
          <p:nvPr>
            <p:ph sz="quarter" idx="1"/>
          </p:nvPr>
        </p:nvSpPr>
        <p:spPr/>
        <p:txBody>
          <a:bodyPr>
            <a:normAutofit/>
          </a:bodyPr>
          <a:lstStyle/>
          <a:p>
            <a:pPr marL="0" indent="0">
              <a:buNone/>
            </a:pPr>
            <a:r>
              <a:rPr lang="en-US" sz="1200" dirty="0" smtClean="0"/>
              <a:t>	</a:t>
            </a:r>
          </a:p>
          <a:p>
            <a:pPr marL="0" indent="0">
              <a:buNone/>
            </a:pPr>
            <a:endParaRPr lang="en-US" sz="1200" dirty="0"/>
          </a:p>
          <a:p>
            <a:pPr>
              <a:buSzPct val="100000"/>
              <a:buFont typeface="Arial" panose="020B0604020202020204" pitchFamily="34" charset="0"/>
              <a:buChar char="•"/>
            </a:pPr>
            <a:r>
              <a:rPr lang="en-US" sz="2400" dirty="0" smtClean="0"/>
              <a:t>¿Puede nombrar algunos estereotipos que  haya escuchado acerca de algun individuo o cierto grupo o de usted mismo?</a:t>
            </a:r>
            <a:endParaRPr lang="en-US" sz="1200" dirty="0" smtClean="0"/>
          </a:p>
          <a:p>
            <a:r>
              <a:rPr lang="en-US" sz="2400" dirty="0" smtClean="0"/>
              <a:t>¿Como estos pensamientos/</a:t>
            </a:r>
            <a:r>
              <a:rPr lang="en-US" sz="2400" dirty="0" err="1" smtClean="0"/>
              <a:t>creencias</a:t>
            </a:r>
            <a:r>
              <a:rPr lang="en-US" sz="2400" dirty="0" smtClean="0"/>
              <a:t> </a:t>
            </a:r>
            <a:r>
              <a:rPr lang="en-US" sz="2400" dirty="0" err="1" smtClean="0"/>
              <a:t>influyen</a:t>
            </a:r>
            <a:r>
              <a:rPr lang="en-US" sz="2400" dirty="0" smtClean="0"/>
              <a:t>                       </a:t>
            </a:r>
            <a:r>
              <a:rPr lang="en-US" sz="2400" dirty="0" err="1" smtClean="0"/>
              <a:t>en</a:t>
            </a:r>
            <a:r>
              <a:rPr lang="en-US" sz="2400" dirty="0" smtClean="0"/>
              <a:t> su vida y trabajo con los niños y sus </a:t>
            </a:r>
            <a:r>
              <a:rPr lang="en-US" sz="2400" dirty="0" err="1" smtClean="0"/>
              <a:t>familias</a:t>
            </a:r>
            <a:r>
              <a:rPr lang="en-US" sz="2400" dirty="0" smtClean="0"/>
              <a:t>?</a:t>
            </a:r>
          </a:p>
          <a:p>
            <a:r>
              <a:rPr lang="en-US" sz="2400" dirty="0" err="1" smtClean="0"/>
              <a:t>Actividad</a:t>
            </a:r>
            <a:r>
              <a:rPr lang="en-US" sz="2400" dirty="0" smtClean="0"/>
              <a:t> del </a:t>
            </a:r>
            <a:r>
              <a:rPr lang="en-US" sz="2400" dirty="0" err="1" smtClean="0"/>
              <a:t>grupo</a:t>
            </a:r>
            <a:endParaRPr lang="en-US" sz="2400"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774577" y="3802777"/>
            <a:ext cx="2641934" cy="1487311"/>
          </a:xfrm>
          <a:prstGeom prst="rect">
            <a:avLst/>
          </a:prstGeom>
        </p:spPr>
      </p:pic>
    </p:spTree>
    <p:extLst>
      <p:ext uri="{BB962C8B-B14F-4D97-AF65-F5344CB8AC3E}">
        <p14:creationId xmlns:p14="http://schemas.microsoft.com/office/powerpoint/2010/main" val="136554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4343400" y="2590800"/>
            <a:ext cx="2438400" cy="2362200"/>
          </a:xfrm>
          <a:prstGeom prst="ellipse">
            <a:avLst/>
          </a:prstGeom>
          <a:solidFill>
            <a:srgbClr val="F8B890">
              <a:alpha val="50196"/>
            </a:srgb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lstStyle/>
          <a:p>
            <a:r>
              <a:rPr lang="en-US" dirty="0" err="1">
                <a:solidFill>
                  <a:schemeClr val="accent5">
                    <a:lumMod val="75000"/>
                  </a:schemeClr>
                </a:solidFill>
              </a:rPr>
              <a:t>Influencias</a:t>
            </a:r>
            <a:r>
              <a:rPr lang="en-US" dirty="0">
                <a:solidFill>
                  <a:schemeClr val="accent5">
                    <a:lumMod val="75000"/>
                  </a:schemeClr>
                </a:solidFill>
              </a:rPr>
              <a:t> de la </a:t>
            </a:r>
            <a:r>
              <a:rPr lang="en-US" dirty="0" err="1">
                <a:solidFill>
                  <a:schemeClr val="accent5">
                    <a:lumMod val="75000"/>
                  </a:schemeClr>
                </a:solidFill>
              </a:rPr>
              <a:t>c</a:t>
            </a:r>
            <a:r>
              <a:rPr lang="en-US" dirty="0" err="1" smtClean="0">
                <a:solidFill>
                  <a:schemeClr val="accent5">
                    <a:lumMod val="75000"/>
                  </a:schemeClr>
                </a:solidFill>
              </a:rPr>
              <a:t>ultura</a:t>
            </a:r>
            <a:r>
              <a:rPr lang="en-US" dirty="0" smtClean="0">
                <a:solidFill>
                  <a:schemeClr val="accent5">
                    <a:lumMod val="75000"/>
                  </a:schemeClr>
                </a:solidFill>
              </a:rPr>
              <a:t> </a:t>
            </a:r>
            <a:r>
              <a:rPr lang="en-US" dirty="0" err="1">
                <a:solidFill>
                  <a:schemeClr val="accent5">
                    <a:lumMod val="75000"/>
                  </a:schemeClr>
                </a:solidFill>
              </a:rPr>
              <a:t>en</a:t>
            </a:r>
            <a:r>
              <a:rPr lang="en-US" dirty="0">
                <a:solidFill>
                  <a:schemeClr val="accent5">
                    <a:lumMod val="75000"/>
                  </a:schemeClr>
                </a:solidFill>
              </a:rPr>
              <a:t> </a:t>
            </a:r>
            <a:r>
              <a:rPr lang="en-US" dirty="0" err="1">
                <a:solidFill>
                  <a:schemeClr val="accent5">
                    <a:lumMod val="75000"/>
                  </a:schemeClr>
                </a:solidFill>
              </a:rPr>
              <a:t>su</a:t>
            </a:r>
            <a:r>
              <a:rPr lang="en-US" dirty="0">
                <a:solidFill>
                  <a:schemeClr val="accent5">
                    <a:lumMod val="75000"/>
                  </a:schemeClr>
                </a:solidFill>
              </a:rPr>
              <a:t> </a:t>
            </a:r>
            <a:r>
              <a:rPr lang="en-US" dirty="0" err="1">
                <a:solidFill>
                  <a:schemeClr val="accent5">
                    <a:lumMod val="75000"/>
                  </a:schemeClr>
                </a:solidFill>
              </a:rPr>
              <a:t>s</a:t>
            </a:r>
            <a:r>
              <a:rPr lang="en-US" dirty="0" err="1" smtClean="0">
                <a:solidFill>
                  <a:schemeClr val="accent5">
                    <a:lumMod val="75000"/>
                  </a:schemeClr>
                </a:solidFill>
              </a:rPr>
              <a:t>alón</a:t>
            </a:r>
            <a:r>
              <a:rPr lang="en-US" dirty="0" smtClean="0">
                <a:solidFill>
                  <a:schemeClr val="accent5">
                    <a:lumMod val="75000"/>
                  </a:schemeClr>
                </a:solidFill>
              </a:rPr>
              <a:t> </a:t>
            </a:r>
            <a:endParaRPr lang="en-US" dirty="0"/>
          </a:p>
        </p:txBody>
      </p:sp>
      <p:sp>
        <p:nvSpPr>
          <p:cNvPr id="5" name="Oval 4"/>
          <p:cNvSpPr/>
          <p:nvPr/>
        </p:nvSpPr>
        <p:spPr>
          <a:xfrm>
            <a:off x="3349752" y="3505200"/>
            <a:ext cx="2438400" cy="2362200"/>
          </a:xfrm>
          <a:prstGeom prst="ellipse">
            <a:avLst/>
          </a:prstGeom>
          <a:solidFill>
            <a:srgbClr val="6ADCE8">
              <a:alpha val="50196"/>
            </a:srgbClr>
          </a:solidFill>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8" name="Oval 7"/>
          <p:cNvSpPr/>
          <p:nvPr/>
        </p:nvSpPr>
        <p:spPr>
          <a:xfrm>
            <a:off x="3349752" y="1571625"/>
            <a:ext cx="2438400" cy="2362200"/>
          </a:xfrm>
          <a:prstGeom prst="ellipse">
            <a:avLst/>
          </a:prstGeom>
          <a:solidFill>
            <a:srgbClr val="FAFCB2">
              <a:alpha val="50196"/>
            </a:srgb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 name="Oval 5"/>
          <p:cNvSpPr/>
          <p:nvPr/>
        </p:nvSpPr>
        <p:spPr>
          <a:xfrm>
            <a:off x="2267871" y="2590800"/>
            <a:ext cx="2438400" cy="2362200"/>
          </a:xfrm>
          <a:prstGeom prst="ellipse">
            <a:avLst/>
          </a:prstGeom>
          <a:solidFill>
            <a:srgbClr val="F074F0">
              <a:alpha val="50196"/>
            </a:srgbClr>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 name="TextBox 8"/>
          <p:cNvSpPr txBox="1"/>
          <p:nvPr/>
        </p:nvSpPr>
        <p:spPr>
          <a:xfrm>
            <a:off x="3657601" y="2221468"/>
            <a:ext cx="1888394" cy="369332"/>
          </a:xfrm>
          <a:prstGeom prst="rect">
            <a:avLst/>
          </a:prstGeom>
          <a:noFill/>
        </p:spPr>
        <p:txBody>
          <a:bodyPr wrap="square" rtlCol="0">
            <a:spAutoFit/>
          </a:bodyPr>
          <a:lstStyle/>
          <a:p>
            <a:r>
              <a:rPr lang="es-MX" dirty="0"/>
              <a:t>Niños y familias</a:t>
            </a:r>
            <a:endParaRPr lang="en-US" dirty="0"/>
          </a:p>
        </p:txBody>
      </p:sp>
      <p:sp>
        <p:nvSpPr>
          <p:cNvPr id="10" name="TextBox 9"/>
          <p:cNvSpPr txBox="1"/>
          <p:nvPr/>
        </p:nvSpPr>
        <p:spPr>
          <a:xfrm>
            <a:off x="2497916" y="3448734"/>
            <a:ext cx="1304544" cy="646331"/>
          </a:xfrm>
          <a:prstGeom prst="rect">
            <a:avLst/>
          </a:prstGeom>
          <a:noFill/>
        </p:spPr>
        <p:txBody>
          <a:bodyPr wrap="square" rtlCol="0">
            <a:spAutoFit/>
          </a:bodyPr>
          <a:lstStyle/>
          <a:p>
            <a:r>
              <a:rPr lang="es-MX" dirty="0"/>
              <a:t>Personal del </a:t>
            </a:r>
            <a:r>
              <a:rPr lang="es-MX" dirty="0" smtClean="0"/>
              <a:t>ELDP</a:t>
            </a:r>
            <a:endParaRPr lang="en-US" dirty="0"/>
          </a:p>
        </p:txBody>
      </p:sp>
      <p:sp>
        <p:nvSpPr>
          <p:cNvPr id="11" name="TextBox 10"/>
          <p:cNvSpPr txBox="1"/>
          <p:nvPr/>
        </p:nvSpPr>
        <p:spPr>
          <a:xfrm>
            <a:off x="5430171" y="3564493"/>
            <a:ext cx="1447799" cy="369332"/>
          </a:xfrm>
          <a:prstGeom prst="rect">
            <a:avLst/>
          </a:prstGeom>
          <a:noFill/>
        </p:spPr>
        <p:txBody>
          <a:bodyPr wrap="square" rtlCol="0">
            <a:spAutoFit/>
          </a:bodyPr>
          <a:lstStyle/>
          <a:p>
            <a:r>
              <a:rPr lang="es-MX"/>
              <a:t>Comunidad</a:t>
            </a:r>
            <a:endParaRPr lang="en-US"/>
          </a:p>
        </p:txBody>
      </p:sp>
      <p:sp>
        <p:nvSpPr>
          <p:cNvPr id="12" name="TextBox 11"/>
          <p:cNvSpPr txBox="1"/>
          <p:nvPr/>
        </p:nvSpPr>
        <p:spPr>
          <a:xfrm>
            <a:off x="3349752" y="4932642"/>
            <a:ext cx="2574195" cy="369332"/>
          </a:xfrm>
          <a:prstGeom prst="rect">
            <a:avLst/>
          </a:prstGeom>
          <a:noFill/>
        </p:spPr>
        <p:txBody>
          <a:bodyPr wrap="square" rtlCol="0">
            <a:spAutoFit/>
          </a:bodyPr>
          <a:lstStyle/>
          <a:p>
            <a:r>
              <a:rPr lang="es-MX"/>
              <a:t>La cultural dominante</a:t>
            </a:r>
            <a:endParaRPr lang="en-US"/>
          </a:p>
        </p:txBody>
      </p:sp>
    </p:spTree>
    <p:extLst>
      <p:ext uri="{BB962C8B-B14F-4D97-AF65-F5344CB8AC3E}">
        <p14:creationId xmlns:p14="http://schemas.microsoft.com/office/powerpoint/2010/main" val="19401226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endParaRPr lang="en-US" dirty="0" smtClean="0"/>
          </a:p>
          <a:p>
            <a:pPr marL="0" indent="0">
              <a:buNone/>
            </a:pPr>
            <a:r>
              <a:rPr lang="en-US" dirty="0" smtClean="0"/>
              <a:t>A menos que los adultos apoyen y </a:t>
            </a:r>
            <a:r>
              <a:rPr lang="en-US" dirty="0"/>
              <a:t>g</a:t>
            </a:r>
            <a:r>
              <a:rPr lang="en-US" dirty="0" smtClean="0"/>
              <a:t>uien los niños en casa y en otros lugares, los niños podrían internalizar como ellos interpretan los que esta“bien” y “mal.” Acerca de como ellos viven, posiblemente los lleve a discriminar (Su manera puede ser “correcta”) o a sentir sentimientos de </a:t>
            </a:r>
          </a:p>
          <a:p>
            <a:pPr marL="0" indent="0">
              <a:buNone/>
            </a:pPr>
            <a:r>
              <a:rPr lang="en-US" dirty="0" smtClean="0"/>
              <a:t>no-</a:t>
            </a:r>
            <a:r>
              <a:rPr lang="en-US" dirty="0" err="1" smtClean="0"/>
              <a:t>pertenencia</a:t>
            </a:r>
            <a:r>
              <a:rPr lang="en-US" dirty="0"/>
              <a:t> </a:t>
            </a:r>
            <a:r>
              <a:rPr lang="en-US" dirty="0" smtClean="0"/>
              <a:t>(Su manera puede</a:t>
            </a:r>
          </a:p>
          <a:p>
            <a:pPr marL="0" indent="0">
              <a:buNone/>
            </a:pPr>
            <a:r>
              <a:rPr lang="en-US" dirty="0" smtClean="0"/>
              <a:t> ser  “equivocada”) </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1841" y="4242435"/>
            <a:ext cx="3021159" cy="1929765"/>
          </a:xfrm>
          <a:prstGeom prst="rect">
            <a:avLst/>
          </a:prstGeom>
        </p:spPr>
      </p:pic>
      <p:sp>
        <p:nvSpPr>
          <p:cNvPr id="5" name="Title 4"/>
          <p:cNvSpPr>
            <a:spLocks noGrp="1"/>
          </p:cNvSpPr>
          <p:nvPr>
            <p:ph type="title"/>
          </p:nvPr>
        </p:nvSpPr>
        <p:spPr>
          <a:xfrm>
            <a:off x="301752" y="228600"/>
            <a:ext cx="8534400" cy="1066800"/>
          </a:xfrm>
        </p:spPr>
        <p:txBody>
          <a:bodyPr>
            <a:noAutofit/>
          </a:bodyPr>
          <a:lstStyle/>
          <a:p>
            <a:r>
              <a:rPr lang="en-US" sz="2400" dirty="0"/>
              <a:t>¿</a:t>
            </a:r>
            <a:r>
              <a:rPr lang="en-US" sz="2400" dirty="0" err="1"/>
              <a:t>Por</a:t>
            </a:r>
            <a:r>
              <a:rPr lang="en-US" sz="2400" dirty="0"/>
              <a:t> que </a:t>
            </a:r>
            <a:r>
              <a:rPr lang="en-US" sz="2400" dirty="0" err="1"/>
              <a:t>h</a:t>
            </a:r>
            <a:r>
              <a:rPr lang="en-US" sz="2400" dirty="0" err="1" smtClean="0"/>
              <a:t>onar</a:t>
            </a:r>
            <a:r>
              <a:rPr lang="en-US" sz="2400" dirty="0" smtClean="0"/>
              <a:t> </a:t>
            </a:r>
            <a:r>
              <a:rPr lang="en-US" sz="2400" dirty="0"/>
              <a:t>y </a:t>
            </a:r>
            <a:r>
              <a:rPr lang="en-US" sz="2400" dirty="0" err="1"/>
              <a:t>r</a:t>
            </a:r>
            <a:r>
              <a:rPr lang="en-US" sz="2400" dirty="0" err="1" smtClean="0"/>
              <a:t>eflexionar</a:t>
            </a:r>
            <a:r>
              <a:rPr lang="en-US" sz="2400" dirty="0" smtClean="0"/>
              <a:t> </a:t>
            </a:r>
            <a:r>
              <a:rPr lang="en-US" sz="2400" dirty="0" err="1"/>
              <a:t>acerca</a:t>
            </a:r>
            <a:r>
              <a:rPr lang="en-US" sz="2400" dirty="0"/>
              <a:t> de la </a:t>
            </a:r>
            <a:r>
              <a:rPr lang="en-US" sz="2400" dirty="0" err="1"/>
              <a:t>cultura</a:t>
            </a:r>
            <a:r>
              <a:rPr lang="en-US" sz="2400" dirty="0"/>
              <a:t> de </a:t>
            </a:r>
            <a:r>
              <a:rPr lang="en-US" sz="2400" dirty="0" err="1"/>
              <a:t>los</a:t>
            </a:r>
            <a:r>
              <a:rPr lang="en-US" sz="2400" dirty="0"/>
              <a:t> </a:t>
            </a:r>
            <a:r>
              <a:rPr lang="en-US" sz="2400" dirty="0" err="1"/>
              <a:t>n</a:t>
            </a:r>
            <a:r>
              <a:rPr lang="en-US" sz="2400" dirty="0" err="1" smtClean="0"/>
              <a:t>iños</a:t>
            </a:r>
            <a:r>
              <a:rPr lang="en-US" sz="2400" dirty="0" smtClean="0"/>
              <a:t>? </a:t>
            </a:r>
            <a:r>
              <a:rPr lang="en-US" sz="2400" dirty="0" err="1"/>
              <a:t>e</a:t>
            </a:r>
            <a:r>
              <a:rPr lang="en-US" sz="2400" dirty="0" err="1" smtClean="0"/>
              <a:t>xperiencias</a:t>
            </a:r>
            <a:r>
              <a:rPr lang="en-US" sz="2400" dirty="0" smtClean="0"/>
              <a:t> </a:t>
            </a:r>
            <a:r>
              <a:rPr lang="en-US" sz="2400" dirty="0"/>
              <a:t>de </a:t>
            </a:r>
            <a:r>
              <a:rPr lang="en-US" sz="2400" dirty="0" err="1"/>
              <a:t>e</a:t>
            </a:r>
            <a:r>
              <a:rPr lang="en-US" sz="2400" dirty="0" err="1" smtClean="0"/>
              <a:t>ducacion</a:t>
            </a:r>
            <a:r>
              <a:rPr lang="en-US" sz="2400" dirty="0" smtClean="0"/>
              <a:t> </a:t>
            </a:r>
            <a:r>
              <a:rPr lang="en-US" sz="2400" dirty="0" err="1"/>
              <a:t>t</a:t>
            </a:r>
            <a:r>
              <a:rPr lang="en-US" sz="2400" dirty="0" err="1" smtClean="0"/>
              <a:t>emprana</a:t>
            </a:r>
            <a:r>
              <a:rPr lang="en-US" sz="2400" dirty="0"/>
              <a:t>… Que </a:t>
            </a:r>
            <a:r>
              <a:rPr lang="en-US" sz="2400" dirty="0" err="1"/>
              <a:t>nos</a:t>
            </a:r>
            <a:r>
              <a:rPr lang="en-US" sz="2400" dirty="0"/>
              <a:t> </a:t>
            </a:r>
            <a:r>
              <a:rPr lang="en-US" sz="2400" dirty="0" err="1"/>
              <a:t>dicen</a:t>
            </a:r>
            <a:r>
              <a:rPr lang="en-US" sz="2400" dirty="0"/>
              <a:t> las </a:t>
            </a:r>
            <a:r>
              <a:rPr lang="en-US" sz="2400" dirty="0" err="1"/>
              <a:t>i</a:t>
            </a:r>
            <a:r>
              <a:rPr lang="en-US" sz="2400" dirty="0" err="1" smtClean="0"/>
              <a:t>nvestigaciones</a:t>
            </a:r>
            <a:r>
              <a:rPr lang="en-US" sz="2400" dirty="0"/>
              <a:t>….</a:t>
            </a:r>
          </a:p>
        </p:txBody>
      </p:sp>
    </p:spTree>
    <p:extLst>
      <p:ext uri="{BB962C8B-B14F-4D97-AF65-F5344CB8AC3E}">
        <p14:creationId xmlns:p14="http://schemas.microsoft.com/office/powerpoint/2010/main" val="29656527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Recursos</a:t>
            </a:r>
            <a:endParaRPr lang="en-US" dirty="0"/>
          </a:p>
        </p:txBody>
      </p:sp>
      <p:sp>
        <p:nvSpPr>
          <p:cNvPr id="3" name="Content Placeholder 2"/>
          <p:cNvSpPr>
            <a:spLocks noGrp="1"/>
          </p:cNvSpPr>
          <p:nvPr>
            <p:ph sz="quarter" idx="1"/>
          </p:nvPr>
        </p:nvSpPr>
        <p:spPr/>
        <p:txBody>
          <a:bodyPr/>
          <a:lstStyle/>
          <a:p>
            <a:pPr marL="274320" lvl="1" indent="0">
              <a:buNone/>
            </a:pPr>
            <a:endParaRPr lang="en-US" sz="2400" dirty="0">
              <a:solidFill>
                <a:schemeClr val="tx1"/>
              </a:solidFill>
            </a:endParaRPr>
          </a:p>
          <a:p>
            <a:pPr lvl="1"/>
            <a:r>
              <a:rPr lang="en-US" sz="2400" u="sng" dirty="0" smtClean="0">
                <a:solidFill>
                  <a:schemeClr val="tx1"/>
                </a:solidFill>
              </a:rPr>
              <a:t>Anti-Bias </a:t>
            </a:r>
            <a:r>
              <a:rPr lang="en-US" sz="2400" u="sng" dirty="0">
                <a:solidFill>
                  <a:schemeClr val="tx1"/>
                </a:solidFill>
              </a:rPr>
              <a:t>Education for Young Children and </a:t>
            </a:r>
            <a:r>
              <a:rPr lang="en-US" sz="2400" u="sng" dirty="0" smtClean="0">
                <a:solidFill>
                  <a:schemeClr val="tx1"/>
                </a:solidFill>
              </a:rPr>
              <a:t>Ourselves </a:t>
            </a:r>
            <a:endParaRPr lang="en-US" sz="2400" u="sng" dirty="0">
              <a:solidFill>
                <a:schemeClr val="tx1"/>
              </a:solidFill>
            </a:endParaRPr>
          </a:p>
          <a:p>
            <a:pPr marL="594360" lvl="2" indent="0">
              <a:buNone/>
            </a:pPr>
            <a:r>
              <a:rPr lang="en-US" sz="2400" dirty="0"/>
              <a:t>     Louise Derman-Sparks and Julie Olsen </a:t>
            </a:r>
            <a:r>
              <a:rPr lang="en-US" sz="2400" dirty="0" smtClean="0"/>
              <a:t>Edwards,    	 	 2010</a:t>
            </a:r>
          </a:p>
          <a:p>
            <a:pPr lvl="1"/>
            <a:r>
              <a:rPr lang="en-US" sz="2400" u="sng" dirty="0">
                <a:solidFill>
                  <a:schemeClr val="tx1"/>
                </a:solidFill>
              </a:rPr>
              <a:t>Developmentally Appropriate Practice</a:t>
            </a:r>
          </a:p>
          <a:p>
            <a:pPr marL="594360" lvl="2" indent="0">
              <a:buNone/>
            </a:pPr>
            <a:r>
              <a:rPr lang="en-US" sz="2400" dirty="0"/>
              <a:t>    Carol Copple and Sue Bredekamp, editors, third 	edition, 2009</a:t>
            </a:r>
          </a:p>
          <a:p>
            <a:pPr marL="274320" lvl="1" indent="0">
              <a:buNone/>
            </a:pPr>
            <a:endParaRPr lang="en-US" sz="2400" u="sng" dirty="0">
              <a:solidFill>
                <a:schemeClr val="tx1"/>
              </a:solidFill>
            </a:endParaRPr>
          </a:p>
          <a:p>
            <a:pPr marL="594360" lvl="2" indent="0">
              <a:buNone/>
            </a:pPr>
            <a:endParaRPr lang="en-US" sz="2400" dirty="0"/>
          </a:p>
          <a:p>
            <a:endParaRPr lang="en-US" dirty="0"/>
          </a:p>
        </p:txBody>
      </p:sp>
    </p:spTree>
    <p:extLst>
      <p:ext uri="{BB962C8B-B14F-4D97-AF65-F5344CB8AC3E}">
        <p14:creationId xmlns:p14="http://schemas.microsoft.com/office/powerpoint/2010/main" val="38878487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Descanso</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1752600"/>
            <a:ext cx="4343400" cy="4343400"/>
          </a:xfrm>
          <a:prstGeom prst="rect">
            <a:avLst/>
          </a:prstGeom>
        </p:spPr>
      </p:pic>
      <p:sp>
        <p:nvSpPr>
          <p:cNvPr id="4" name="Rectangle 3"/>
          <p:cNvSpPr/>
          <p:nvPr/>
        </p:nvSpPr>
        <p:spPr>
          <a:xfrm>
            <a:off x="6781800" y="2133600"/>
            <a:ext cx="2054352" cy="2895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La comunidad</a:t>
            </a:r>
            <a:r>
              <a:rPr lang="en-US" dirty="0"/>
              <a:t> </a:t>
            </a:r>
            <a:r>
              <a:rPr lang="en-US" dirty="0" smtClean="0"/>
              <a:t>que excluye a tan solo un miembro no es una comunidad</a:t>
            </a:r>
            <a:endParaRPr lang="en-US" dirty="0"/>
          </a:p>
        </p:txBody>
      </p:sp>
    </p:spTree>
    <p:extLst>
      <p:ext uri="{BB962C8B-B14F-4D97-AF65-F5344CB8AC3E}">
        <p14:creationId xmlns:p14="http://schemas.microsoft.com/office/powerpoint/2010/main" val="5067754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M</a:t>
            </a:r>
            <a:r>
              <a:rPr lang="es-MX" dirty="0" smtClean="0"/>
              <a:t>oviéndose </a:t>
            </a:r>
            <a:r>
              <a:rPr lang="es-MX" dirty="0"/>
              <a:t>del  “por qué” a “cómo”</a:t>
            </a:r>
            <a:endParaRPr lang="en-US" dirty="0"/>
          </a:p>
        </p:txBody>
      </p:sp>
      <p:sp>
        <p:nvSpPr>
          <p:cNvPr id="3" name="Content Placeholder 2"/>
          <p:cNvSpPr>
            <a:spLocks noGrp="1"/>
          </p:cNvSpPr>
          <p:nvPr>
            <p:ph sz="quarter" idx="1"/>
          </p:nvPr>
        </p:nvSpPr>
        <p:spPr/>
        <p:txBody>
          <a:bodyPr/>
          <a:lstStyle/>
          <a:p>
            <a:pPr marL="0" indent="0">
              <a:buNone/>
            </a:pPr>
            <a:endParaRPr lang="en-US" dirty="0" smtClean="0"/>
          </a:p>
          <a:p>
            <a:r>
              <a:rPr lang="es-MX" dirty="0" smtClean="0"/>
              <a:t>Cómo</a:t>
            </a:r>
            <a:r>
              <a:rPr lang="en-US" dirty="0" smtClean="0"/>
              <a:t> </a:t>
            </a:r>
            <a:r>
              <a:rPr lang="en-US" dirty="0" smtClean="0"/>
              <a:t>podemos ser intencionales y ser linguísticamente </a:t>
            </a:r>
            <a:r>
              <a:rPr lang="en-US" dirty="0" err="1" smtClean="0"/>
              <a:t>sensibles</a:t>
            </a:r>
            <a:r>
              <a:rPr lang="en-US" dirty="0" smtClean="0"/>
              <a:t> </a:t>
            </a:r>
            <a:r>
              <a:rPr lang="en-US" dirty="0" smtClean="0"/>
              <a:t>ELDP</a:t>
            </a:r>
            <a:endParaRPr lang="en-US" dirty="0" smtClean="0"/>
          </a:p>
          <a:p>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7972" y="3145779"/>
            <a:ext cx="4035228" cy="3026421"/>
          </a:xfrm>
          <a:prstGeom prst="rect">
            <a:avLst/>
          </a:prstGeom>
        </p:spPr>
      </p:pic>
    </p:spTree>
    <p:extLst>
      <p:ext uri="{BB962C8B-B14F-4D97-AF65-F5344CB8AC3E}">
        <p14:creationId xmlns:p14="http://schemas.microsoft.com/office/powerpoint/2010/main" val="23896502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Actividad</a:t>
            </a:r>
            <a:endParaRPr lang="en-US" dirty="0"/>
          </a:p>
        </p:txBody>
      </p:sp>
      <p:sp>
        <p:nvSpPr>
          <p:cNvPr id="3" name="Content Placeholder 2"/>
          <p:cNvSpPr>
            <a:spLocks noGrp="1"/>
          </p:cNvSpPr>
          <p:nvPr>
            <p:ph sz="quarter" idx="1"/>
          </p:nvPr>
        </p:nvSpPr>
        <p:spPr/>
        <p:txBody>
          <a:bodyPr/>
          <a:lstStyle/>
          <a:p>
            <a:pPr marL="0" indent="0">
              <a:buNone/>
            </a:pPr>
            <a:endParaRPr lang="en-US" dirty="0" smtClean="0"/>
          </a:p>
          <a:p>
            <a:r>
              <a:rPr lang="es-MX" sz="2000" dirty="0"/>
              <a:t>En sus grupos crea una lista de cómo pueden ser lingüísticamente sensibles los ELDP con las familias y sus </a:t>
            </a:r>
            <a:r>
              <a:rPr lang="es-MX" sz="2000" dirty="0" smtClean="0"/>
              <a:t>niños</a:t>
            </a:r>
          </a:p>
          <a:p>
            <a:pPr marL="0" indent="0">
              <a:buNone/>
            </a:pPr>
            <a:endParaRPr lang="en-US" sz="2000" dirty="0" smtClean="0"/>
          </a:p>
          <a:p>
            <a:pPr lvl="0"/>
            <a:r>
              <a:rPr lang="es-MX" sz="2000" dirty="0"/>
              <a:t>¿Qué más compartieron en su grupos </a:t>
            </a:r>
            <a:r>
              <a:rPr lang="es-MX" sz="2000" dirty="0" smtClean="0"/>
              <a:t>que </a:t>
            </a:r>
            <a:r>
              <a:rPr lang="es-MX" sz="2000" dirty="0"/>
              <a:t>podríamos añadir en nuestra lista</a:t>
            </a:r>
            <a:r>
              <a:rPr lang="es-MX" sz="2000" dirty="0" smtClean="0"/>
              <a:t>?</a:t>
            </a:r>
          </a:p>
          <a:p>
            <a:pPr lvl="1"/>
            <a:r>
              <a:rPr lang="en-US" sz="2000" dirty="0">
                <a:solidFill>
                  <a:schemeClr val="tx1"/>
                </a:solidFill>
              </a:rPr>
              <a:t>Compare/</a:t>
            </a:r>
            <a:r>
              <a:rPr lang="en-US" sz="2000" dirty="0" err="1">
                <a:solidFill>
                  <a:schemeClr val="tx1"/>
                </a:solidFill>
              </a:rPr>
              <a:t>Comparta</a:t>
            </a:r>
            <a:r>
              <a:rPr lang="en-US" sz="2000" dirty="0">
                <a:solidFill>
                  <a:schemeClr val="tx1"/>
                </a:solidFill>
              </a:rPr>
              <a:t>/</a:t>
            </a:r>
            <a:r>
              <a:rPr lang="en-US" sz="2000" dirty="0" err="1">
                <a:solidFill>
                  <a:schemeClr val="tx1"/>
                </a:solidFill>
              </a:rPr>
              <a:t>Añada</a:t>
            </a:r>
            <a:r>
              <a:rPr lang="en-US" sz="2000" dirty="0">
                <a:solidFill>
                  <a:schemeClr val="tx1"/>
                </a:solidFill>
              </a:rPr>
              <a:t> a </a:t>
            </a:r>
            <a:r>
              <a:rPr lang="en-US" sz="2000" dirty="0" err="1">
                <a:solidFill>
                  <a:schemeClr val="tx1"/>
                </a:solidFill>
              </a:rPr>
              <a:t>su</a:t>
            </a:r>
            <a:r>
              <a:rPr lang="en-US" sz="2000" dirty="0">
                <a:solidFill>
                  <a:schemeClr val="tx1"/>
                </a:solidFill>
              </a:rPr>
              <a:t> </a:t>
            </a:r>
            <a:r>
              <a:rPr lang="en-US" sz="2000" dirty="0" err="1">
                <a:solidFill>
                  <a:schemeClr val="tx1"/>
                </a:solidFill>
              </a:rPr>
              <a:t>lista</a:t>
            </a:r>
            <a:endParaRPr lang="en-US" sz="2000" dirty="0">
              <a:solidFill>
                <a:schemeClr val="tx1"/>
              </a:solidFill>
            </a:endParaRPr>
          </a:p>
          <a:p>
            <a:pPr marL="0" indent="0">
              <a:buNone/>
            </a:pPr>
            <a:endParaRPr lang="en-US" dirty="0" smtClean="0"/>
          </a:p>
          <a:p>
            <a:pPr marL="0" indent="0">
              <a:buNone/>
            </a:pPr>
            <a:endParaRPr lang="en-US" dirty="0" smtClean="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600" y="3429000"/>
            <a:ext cx="3674613" cy="2743201"/>
          </a:xfrm>
          <a:prstGeom prst="rect">
            <a:avLst/>
          </a:prstGeom>
        </p:spPr>
      </p:pic>
    </p:spTree>
    <p:extLst>
      <p:ext uri="{BB962C8B-B14F-4D97-AF65-F5344CB8AC3E}">
        <p14:creationId xmlns:p14="http://schemas.microsoft.com/office/powerpoint/2010/main" val="26578770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Excursion al </a:t>
            </a:r>
            <a:r>
              <a:rPr lang="en-US" dirty="0" err="1" smtClean="0"/>
              <a:t>Salón</a:t>
            </a:r>
            <a:r>
              <a:rPr lang="en-US" dirty="0" smtClean="0"/>
              <a:t> con ojos frescos</a:t>
            </a:r>
            <a:endParaRPr lang="en-US" dirty="0"/>
          </a:p>
        </p:txBody>
      </p:sp>
      <p:sp>
        <p:nvSpPr>
          <p:cNvPr id="3" name="Content Placeholder 2"/>
          <p:cNvSpPr>
            <a:spLocks noGrp="1"/>
          </p:cNvSpPr>
          <p:nvPr>
            <p:ph sz="quarter" idx="1"/>
          </p:nvPr>
        </p:nvSpPr>
        <p:spPr>
          <a:xfrm>
            <a:off x="301752" y="1527048"/>
            <a:ext cx="8503920" cy="4645152"/>
          </a:xfrm>
        </p:spPr>
        <p:txBody>
          <a:bodyPr>
            <a:normAutofit fontScale="92500"/>
          </a:bodyPr>
          <a:lstStyle/>
          <a:p>
            <a:pPr marL="0" indent="0">
              <a:buNone/>
            </a:pPr>
            <a:endParaRPr lang="en-US" dirty="0" smtClean="0"/>
          </a:p>
          <a:p>
            <a:pPr marL="0" indent="0">
              <a:buNone/>
            </a:pPr>
            <a:endParaRPr lang="en-US" dirty="0" smtClean="0"/>
          </a:p>
          <a:p>
            <a:endParaRPr lang="en-US" dirty="0"/>
          </a:p>
          <a:p>
            <a:endParaRPr lang="en-US" dirty="0" smtClean="0"/>
          </a:p>
          <a:p>
            <a:endParaRPr lang="en-US" dirty="0" smtClean="0"/>
          </a:p>
          <a:p>
            <a:pPr>
              <a:spcAft>
                <a:spcPts val="600"/>
              </a:spcAft>
            </a:pPr>
            <a:r>
              <a:rPr lang="en-US" dirty="0" smtClean="0"/>
              <a:t>Tome 5 minutos en silencio para pensar en su programa.  </a:t>
            </a:r>
          </a:p>
          <a:p>
            <a:pPr>
              <a:spcAft>
                <a:spcPts val="600"/>
              </a:spcAft>
            </a:pPr>
            <a:r>
              <a:rPr lang="en-US" dirty="0" smtClean="0"/>
              <a:t>Observe/</a:t>
            </a:r>
            <a:r>
              <a:rPr lang="en-US" dirty="0" err="1" smtClean="0"/>
              <a:t>documente</a:t>
            </a:r>
            <a:r>
              <a:rPr lang="en-US" dirty="0" smtClean="0"/>
              <a:t> como los maestros, niños y las familias se ven reflejadas.  </a:t>
            </a:r>
          </a:p>
          <a:p>
            <a:pPr>
              <a:spcAft>
                <a:spcPts val="600"/>
              </a:spcAft>
            </a:pPr>
            <a:r>
              <a:rPr lang="en-US" dirty="0" smtClean="0"/>
              <a:t>¿Que es lo invisible/de alguna manera se ignora el valor de las culturas?</a:t>
            </a:r>
          </a:p>
        </p:txBody>
      </p:sp>
      <p:pic>
        <p:nvPicPr>
          <p:cNvPr id="4" name="Picture 4" descr="IMG_05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1557389"/>
            <a:ext cx="2286000" cy="1714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5" descr="Fall Term 02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0800" y="1523999"/>
            <a:ext cx="2362200" cy="178127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6600" y="1676400"/>
            <a:ext cx="2616281" cy="1732862"/>
          </a:xfrm>
          <a:prstGeom prst="rect">
            <a:avLst/>
          </a:prstGeom>
        </p:spPr>
      </p:pic>
    </p:spTree>
    <p:extLst>
      <p:ext uri="{BB962C8B-B14F-4D97-AF65-F5344CB8AC3E}">
        <p14:creationId xmlns:p14="http://schemas.microsoft.com/office/powerpoint/2010/main" val="38816487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Sistema de Clasificación y Mejora de la Calidad</a:t>
            </a:r>
            <a:endParaRPr lang="en-US" dirty="0"/>
          </a:p>
        </p:txBody>
      </p:sp>
      <p:sp>
        <p:nvSpPr>
          <p:cNvPr id="3" name="Content Placeholder 2"/>
          <p:cNvSpPr>
            <a:spLocks noGrp="1"/>
          </p:cNvSpPr>
          <p:nvPr>
            <p:ph sz="quarter" idx="1"/>
          </p:nvPr>
        </p:nvSpPr>
        <p:spPr/>
        <p:txBody>
          <a:bodyPr>
            <a:normAutofit lnSpcReduction="10000"/>
          </a:bodyPr>
          <a:lstStyle/>
          <a:p>
            <a:endParaRPr lang="en-US" dirty="0" smtClean="0"/>
          </a:p>
          <a:p>
            <a:r>
              <a:rPr lang="en-US" dirty="0" smtClean="0"/>
              <a:t>En algunos Dominios de Desarrollo y Aprendizaje muchos de estos Estandares estan enfocados en la Inclusíon y Cultura.</a:t>
            </a:r>
          </a:p>
          <a:p>
            <a:r>
              <a:rPr lang="en-US" dirty="0" smtClean="0"/>
              <a:t>Algunos exemplos:</a:t>
            </a:r>
            <a:endParaRPr lang="en-US" dirty="0"/>
          </a:p>
          <a:p>
            <a:pPr lvl="1">
              <a:spcAft>
                <a:spcPts val="600"/>
              </a:spcAft>
            </a:pPr>
            <a:r>
              <a:rPr lang="en-US" dirty="0" smtClean="0">
                <a:solidFill>
                  <a:schemeClr val="tx1"/>
                </a:solidFill>
              </a:rPr>
              <a:t>“Repisas y contenedores con jugetes, libros, </a:t>
            </a:r>
            <a:r>
              <a:rPr lang="en-US" dirty="0">
                <a:solidFill>
                  <a:schemeClr val="tx1"/>
                </a:solidFill>
              </a:rPr>
              <a:t>etc., </a:t>
            </a:r>
            <a:r>
              <a:rPr lang="en-US" dirty="0" smtClean="0">
                <a:solidFill>
                  <a:schemeClr val="tx1"/>
                </a:solidFill>
              </a:rPr>
              <a:t>con los nombres escritos en el lenguage de todos los niños en el programa</a:t>
            </a:r>
          </a:p>
          <a:p>
            <a:pPr lvl="1">
              <a:spcAft>
                <a:spcPts val="600"/>
              </a:spcAft>
            </a:pPr>
            <a:r>
              <a:rPr lang="en-US" dirty="0" smtClean="0">
                <a:solidFill>
                  <a:schemeClr val="tx1"/>
                </a:solidFill>
              </a:rPr>
              <a:t>“Representa la Cultura de la Comunidad”</a:t>
            </a:r>
          </a:p>
          <a:p>
            <a:pPr lvl="1">
              <a:spcAft>
                <a:spcPts val="600"/>
              </a:spcAft>
            </a:pPr>
            <a:r>
              <a:rPr lang="en-US" dirty="0" smtClean="0">
                <a:solidFill>
                  <a:schemeClr val="tx1"/>
                </a:solidFill>
              </a:rPr>
              <a:t>“Incluye algun material escrito en el idioma hablado en casa de los niños”</a:t>
            </a:r>
            <a:endParaRPr lang="en-US" dirty="0">
              <a:solidFill>
                <a:schemeClr val="tx1"/>
              </a:solidFill>
            </a:endParaRPr>
          </a:p>
          <a:p>
            <a:pPr marL="0" indent="0">
              <a:buNone/>
            </a:pPr>
            <a:endParaRPr lang="en-US" dirty="0"/>
          </a:p>
        </p:txBody>
      </p:sp>
    </p:spTree>
    <p:extLst>
      <p:ext uri="{BB962C8B-B14F-4D97-AF65-F5344CB8AC3E}">
        <p14:creationId xmlns:p14="http://schemas.microsoft.com/office/powerpoint/2010/main" val="28990820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Continuando con QRIS</a:t>
            </a:r>
            <a:endParaRPr lang="en-US" dirty="0"/>
          </a:p>
        </p:txBody>
      </p:sp>
      <p:sp>
        <p:nvSpPr>
          <p:cNvPr id="3" name="Content Placeholder 2"/>
          <p:cNvSpPr>
            <a:spLocks noGrp="1"/>
          </p:cNvSpPr>
          <p:nvPr>
            <p:ph sz="quarter" idx="1"/>
          </p:nvPr>
        </p:nvSpPr>
        <p:spPr/>
        <p:txBody>
          <a:bodyPr/>
          <a:lstStyle/>
          <a:p>
            <a:pPr lvl="1"/>
            <a:endParaRPr lang="en-US" dirty="0" smtClean="0"/>
          </a:p>
          <a:p>
            <a:pPr lvl="1">
              <a:spcAft>
                <a:spcPts val="600"/>
              </a:spcAft>
            </a:pPr>
            <a:r>
              <a:rPr lang="en-US" dirty="0" smtClean="0">
                <a:solidFill>
                  <a:schemeClr val="tx1"/>
                </a:solidFill>
              </a:rPr>
              <a:t>“Actividades designadas a promover el entendiminento</a:t>
            </a:r>
            <a:r>
              <a:rPr lang="en-US" dirty="0">
                <a:solidFill>
                  <a:schemeClr val="tx1"/>
                </a:solidFill>
              </a:rPr>
              <a:t> </a:t>
            </a:r>
            <a:r>
              <a:rPr lang="en-US" dirty="0" smtClean="0">
                <a:solidFill>
                  <a:schemeClr val="tx1"/>
                </a:solidFill>
              </a:rPr>
              <a:t>de las culturas que representan el programa”</a:t>
            </a:r>
          </a:p>
          <a:p>
            <a:pPr lvl="1">
              <a:spcAft>
                <a:spcPts val="600"/>
              </a:spcAft>
            </a:pPr>
            <a:r>
              <a:rPr lang="en-US" dirty="0" smtClean="0">
                <a:solidFill>
                  <a:schemeClr val="tx1"/>
                </a:solidFill>
              </a:rPr>
              <a:t>“Actividades designadas a promover el entendimiento  de las culturas mas allá de lo que representa el programa”</a:t>
            </a:r>
          </a:p>
          <a:p>
            <a:pPr lvl="1">
              <a:spcAft>
                <a:spcPts val="600"/>
              </a:spcAft>
            </a:pPr>
            <a:r>
              <a:rPr lang="en-US" dirty="0" smtClean="0">
                <a:solidFill>
                  <a:schemeClr val="tx1"/>
                </a:solidFill>
              </a:rPr>
              <a:t>“Interaciones con personas que son culturalmente y lisguísticamente diversas”</a:t>
            </a:r>
          </a:p>
          <a:p>
            <a:pPr lvl="1">
              <a:spcAft>
                <a:spcPts val="600"/>
              </a:spcAft>
            </a:pPr>
            <a:r>
              <a:rPr lang="en-US" dirty="0" smtClean="0">
                <a:solidFill>
                  <a:schemeClr val="tx1"/>
                </a:solidFill>
              </a:rPr>
              <a:t>“Algunas actividades en el idioma hablado en casa como lo son los cuentos o las canciones”</a:t>
            </a:r>
            <a:endParaRPr lang="en-US" dirty="0">
              <a:solidFill>
                <a:schemeClr val="tx1"/>
              </a:solidFill>
            </a:endParaRPr>
          </a:p>
          <a:p>
            <a:endParaRPr lang="en-US" dirty="0"/>
          </a:p>
        </p:txBody>
      </p:sp>
    </p:spTree>
    <p:extLst>
      <p:ext uri="{BB962C8B-B14F-4D97-AF65-F5344CB8AC3E}">
        <p14:creationId xmlns:p14="http://schemas.microsoft.com/office/powerpoint/2010/main" val="3885188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685800"/>
          </a:xfrm>
        </p:spPr>
        <p:txBody>
          <a:bodyPr>
            <a:normAutofit/>
          </a:bodyPr>
          <a:lstStyle/>
          <a:p>
            <a:r>
              <a:rPr lang="en-US" dirty="0" smtClean="0"/>
              <a:t>¿Por que el QRIS incluye este Criterio?</a:t>
            </a:r>
            <a:endParaRPr lang="en-US" dirty="0"/>
          </a:p>
        </p:txBody>
      </p:sp>
      <p:sp>
        <p:nvSpPr>
          <p:cNvPr id="3" name="Content Placeholder 2"/>
          <p:cNvSpPr>
            <a:spLocks noGrp="1"/>
          </p:cNvSpPr>
          <p:nvPr>
            <p:ph sz="quarter" idx="1"/>
          </p:nvPr>
        </p:nvSpPr>
        <p:spPr>
          <a:xfrm>
            <a:off x="220520" y="1828800"/>
            <a:ext cx="8503920" cy="4194048"/>
          </a:xfrm>
        </p:spPr>
        <p:txBody>
          <a:bodyPr>
            <a:normAutofit/>
          </a:bodyPr>
          <a:lstStyle/>
          <a:p>
            <a:pPr>
              <a:spcAft>
                <a:spcPts val="1200"/>
              </a:spcAft>
            </a:pPr>
            <a:r>
              <a:rPr lang="en-US" sz="2400" dirty="0" smtClean="0"/>
              <a:t>Algunos niños se sienten orgullosos de la Cultura en sus familias.</a:t>
            </a:r>
          </a:p>
          <a:p>
            <a:pPr>
              <a:spcAft>
                <a:spcPts val="1200"/>
              </a:spcAft>
            </a:pPr>
            <a:r>
              <a:rPr lang="en-US" sz="2400" dirty="0" smtClean="0"/>
              <a:t>Los niños y sus familias se sienten mas comodos y valorados en su programa.</a:t>
            </a:r>
          </a:p>
          <a:p>
            <a:pPr marL="0" indent="0">
              <a:spcAft>
                <a:spcPts val="1200"/>
              </a:spcAft>
              <a:buNone/>
            </a:pPr>
            <a:r>
              <a:rPr lang="en-US" sz="2400" dirty="0" smtClean="0"/>
              <a:t>  </a:t>
            </a:r>
          </a:p>
          <a:p>
            <a:pPr marL="0" indent="0">
              <a:spcAft>
                <a:spcPts val="1200"/>
              </a:spcAft>
              <a:buNone/>
            </a:pPr>
            <a:endParaRPr lang="en-US" sz="1200" dirty="0"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5663" y="3962400"/>
            <a:ext cx="6529137" cy="1676400"/>
          </a:xfrm>
          <a:prstGeom prst="rect">
            <a:avLst/>
          </a:prstGeom>
        </p:spPr>
      </p:pic>
    </p:spTree>
    <p:extLst>
      <p:ext uri="{BB962C8B-B14F-4D97-AF65-F5344CB8AC3E}">
        <p14:creationId xmlns:p14="http://schemas.microsoft.com/office/powerpoint/2010/main" val="10238371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7448" cy="990600"/>
          </a:xfrm>
        </p:spPr>
        <p:txBody>
          <a:bodyPr>
            <a:normAutofit fontScale="90000"/>
          </a:bodyPr>
          <a:lstStyle/>
          <a:p>
            <a:r>
              <a:rPr lang="en-US" dirty="0" smtClean="0"/>
              <a:t>Actividad: Estrategias en las cuales                                  se Honran las Culturas de las familias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Llene la Autoevaluación</a:t>
            </a:r>
          </a:p>
          <a:p>
            <a:pPr marL="0" indent="0">
              <a:buNone/>
            </a:pPr>
            <a:endParaRPr lang="en-US" dirty="0" smtClean="0"/>
          </a:p>
          <a:p>
            <a:r>
              <a:rPr lang="en-US" dirty="0" smtClean="0"/>
              <a:t>Compartan en sus grupos alguna otra estrategia no incluida en la autoevaluación</a:t>
            </a:r>
          </a:p>
          <a:p>
            <a:pPr marL="0" indent="0">
              <a:buNone/>
            </a:pPr>
            <a:endParaRPr lang="en-US" dirty="0" smtClean="0"/>
          </a:p>
          <a:p>
            <a:r>
              <a:rPr lang="en-US" dirty="0" smtClean="0"/>
              <a:t>Compartir en grupos/añadir ideas adicionales</a:t>
            </a:r>
            <a:endParaRPr lang="en-US" dirty="0"/>
          </a:p>
        </p:txBody>
      </p:sp>
    </p:spTree>
    <p:extLst>
      <p:ext uri="{BB962C8B-B14F-4D97-AF65-F5344CB8AC3E}">
        <p14:creationId xmlns:p14="http://schemas.microsoft.com/office/powerpoint/2010/main" val="34513044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1"/>
            <a:ext cx="8610600" cy="838200"/>
          </a:xfrm>
        </p:spPr>
        <p:txBody>
          <a:bodyPr/>
          <a:lstStyle/>
          <a:p>
            <a:r>
              <a:rPr lang="en-US" dirty="0" smtClean="0"/>
              <a:t>¿Ahora que? Herramientas de planeación</a:t>
            </a:r>
            <a:endParaRPr lang="en-US" dirty="0"/>
          </a:p>
        </p:txBody>
      </p:sp>
      <p:sp>
        <p:nvSpPr>
          <p:cNvPr id="3" name="Content Placeholder 2"/>
          <p:cNvSpPr>
            <a:spLocks noGrp="1"/>
          </p:cNvSpPr>
          <p:nvPr>
            <p:ph sz="quarter" idx="1"/>
          </p:nvPr>
        </p:nvSpPr>
        <p:spPr>
          <a:xfrm>
            <a:off x="228600" y="1533579"/>
            <a:ext cx="8503920" cy="4572000"/>
          </a:xfrm>
        </p:spPr>
        <p:txBody>
          <a:bodyPr>
            <a:normAutofit/>
          </a:bodyPr>
          <a:lstStyle/>
          <a:p>
            <a:endParaRPr lang="en-US" dirty="0" smtClean="0"/>
          </a:p>
          <a:p>
            <a:endParaRPr lang="en-US" dirty="0"/>
          </a:p>
          <a:p>
            <a:r>
              <a:rPr lang="en-US" dirty="0" smtClean="0"/>
              <a:t>Comienze con poco! </a:t>
            </a:r>
          </a:p>
          <a:p>
            <a:endParaRPr lang="en-US" sz="1100" dirty="0" smtClean="0"/>
          </a:p>
          <a:p>
            <a:r>
              <a:rPr lang="en-US" dirty="0" smtClean="0"/>
              <a:t>Identifique una meta </a:t>
            </a:r>
            <a:r>
              <a:rPr lang="en-US" sz="2200" dirty="0" smtClean="0"/>
              <a:t>(podria o no podria estar basada en la autoevaluacion)</a:t>
            </a:r>
          </a:p>
          <a:p>
            <a:pPr lvl="1"/>
            <a:r>
              <a:rPr lang="en-US" dirty="0" smtClean="0">
                <a:solidFill>
                  <a:schemeClr val="tx1"/>
                </a:solidFill>
              </a:rPr>
              <a:t>Sea específico y realista   </a:t>
            </a:r>
          </a:p>
          <a:p>
            <a:pPr lvl="1"/>
            <a:r>
              <a:rPr lang="en-US" dirty="0" smtClean="0">
                <a:solidFill>
                  <a:schemeClr val="tx1"/>
                </a:solidFill>
              </a:rPr>
              <a:t>Ponga un tiempo limite</a:t>
            </a:r>
            <a:endParaRPr lang="en-US" dirty="0">
              <a:solidFill>
                <a:schemeClr val="tx1"/>
              </a:solidFill>
            </a:endParaRPr>
          </a:p>
          <a:p>
            <a:pPr lvl="1"/>
            <a:r>
              <a:rPr lang="en-US" dirty="0" smtClean="0">
                <a:solidFill>
                  <a:schemeClr val="tx1"/>
                </a:solidFill>
              </a:rPr>
              <a:t>¿Como pordría celebrar una vez que alcanze su meta?</a:t>
            </a:r>
            <a:endParaRPr lang="en-US" dirty="0">
              <a:solidFill>
                <a:schemeClr val="tx1"/>
              </a:solidFill>
            </a:endParaRPr>
          </a:p>
          <a:p>
            <a:endParaRPr lang="en-US" sz="1100" dirty="0"/>
          </a:p>
          <a:p>
            <a:pPr marL="274320" lvl="1" indent="0">
              <a:buNone/>
            </a:pPr>
            <a:endParaRPr lang="en-US" dirty="0" smtClean="0">
              <a:solidFill>
                <a:schemeClr val="tx1"/>
              </a:solidFill>
            </a:endParaRPr>
          </a:p>
          <a:p>
            <a:pPr lvl="1"/>
            <a:endParaRPr lang="en-US" dirty="0"/>
          </a:p>
          <a:p>
            <a:pPr lvl="1"/>
            <a:endParaRPr lang="en-US" dirty="0" smtClean="0"/>
          </a:p>
          <a:p>
            <a:pPr lvl="1"/>
            <a:endParaRPr lang="en-US" dirty="0"/>
          </a:p>
          <a:p>
            <a:pPr lvl="1"/>
            <a:endParaRPr lang="en-US" dirty="0" smtClean="0"/>
          </a:p>
          <a:p>
            <a:pPr lvl="1"/>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38831018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Planee como alcanzará su Meta</a:t>
            </a:r>
            <a:endParaRPr lang="en-US" dirty="0"/>
          </a:p>
        </p:txBody>
      </p:sp>
      <p:sp>
        <p:nvSpPr>
          <p:cNvPr id="3" name="Content Placeholder 2"/>
          <p:cNvSpPr>
            <a:spLocks noGrp="1"/>
          </p:cNvSpPr>
          <p:nvPr>
            <p:ph sz="quarter" idx="1"/>
          </p:nvPr>
        </p:nvSpPr>
        <p:spPr/>
        <p:txBody>
          <a:bodyPr/>
          <a:lstStyle/>
          <a:p>
            <a:endParaRPr lang="en-US" dirty="0" smtClean="0"/>
          </a:p>
          <a:p>
            <a:r>
              <a:rPr lang="es-ES" dirty="0" smtClean="0"/>
              <a:t>Puede añadir a </a:t>
            </a:r>
            <a:r>
              <a:rPr lang="es-ES" dirty="0"/>
              <a:t>su autoevaluación cualquier otra meta que </a:t>
            </a:r>
            <a:r>
              <a:rPr lang="es-ES" dirty="0" smtClean="0"/>
              <a:t>desee </a:t>
            </a:r>
            <a:r>
              <a:rPr lang="es-ES" dirty="0"/>
              <a:t>implementar</a:t>
            </a:r>
            <a:endParaRPr lang="en-US" dirty="0" smtClean="0"/>
          </a:p>
          <a:p>
            <a:endParaRPr lang="en-US" sz="1600" dirty="0" smtClean="0"/>
          </a:p>
          <a:p>
            <a:r>
              <a:rPr lang="en-US" dirty="0" smtClean="0"/>
              <a:t>Comparta con otros en el grupo de su mesa</a:t>
            </a: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9400" y="3810000"/>
            <a:ext cx="3124200" cy="2281488"/>
          </a:xfrm>
          <a:prstGeom prst="rect">
            <a:avLst/>
          </a:prstGeom>
        </p:spPr>
      </p:pic>
    </p:spTree>
    <p:extLst>
      <p:ext uri="{BB962C8B-B14F-4D97-AF65-F5344CB8AC3E}">
        <p14:creationId xmlns:p14="http://schemas.microsoft.com/office/powerpoint/2010/main" val="27532282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Evaluación/</a:t>
            </a:r>
            <a:r>
              <a:rPr lang="en-US" dirty="0" err="1" smtClean="0"/>
              <a:t>Certificado</a:t>
            </a:r>
            <a:r>
              <a:rPr lang="en-US" dirty="0" smtClean="0"/>
              <a:t>/Final</a:t>
            </a: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pPr marL="0" indent="0" algn="ctr">
              <a:buNone/>
            </a:pPr>
            <a:r>
              <a:rPr lang="en-US" i="1" dirty="0" smtClean="0"/>
              <a:t>Hay muchas maneras de enseñar las diferencias culturales a los niños. </a:t>
            </a:r>
          </a:p>
          <a:p>
            <a:pPr marL="0" indent="0" algn="ctr">
              <a:buNone/>
            </a:pPr>
            <a:r>
              <a:rPr lang="en-US" i="1" dirty="0" smtClean="0"/>
              <a:t>Ellos aprenden </a:t>
            </a:r>
            <a:r>
              <a:rPr lang="en-US" b="1" i="1" u="sng" dirty="0" smtClean="0"/>
              <a:t>Todo</a:t>
            </a:r>
            <a:r>
              <a:rPr lang="en-US" i="1" dirty="0" smtClean="0"/>
              <a:t> lo que nosotros les hablamos acerca de como vemos el mundo</a:t>
            </a:r>
          </a:p>
          <a:p>
            <a:pPr marL="0" indent="0" algn="ctr">
              <a:buNone/>
            </a:pPr>
            <a:r>
              <a:rPr lang="en-US" i="1" dirty="0" smtClean="0"/>
              <a:t>Y de lo que pensamos acerca de otros.</a:t>
            </a:r>
          </a:p>
          <a:p>
            <a:pPr marL="0" indent="0" algn="ctr">
              <a:buNone/>
            </a:pPr>
            <a:endParaRPr lang="en-US" i="1" dirty="0" smtClean="0"/>
          </a:p>
          <a:p>
            <a:pPr marL="0" indent="0" algn="ctr">
              <a:buNone/>
            </a:pPr>
            <a:endParaRPr lang="en-US" i="1" dirty="0"/>
          </a:p>
          <a:p>
            <a:pPr marL="0" indent="0" algn="r">
              <a:buNone/>
            </a:pPr>
            <a:r>
              <a:rPr lang="en-US" i="1" dirty="0" smtClean="0"/>
              <a:t>Gracias por su Participación! </a:t>
            </a:r>
            <a:r>
              <a:rPr lang="en-US" i="1" dirty="0" smtClean="0">
                <a:sym typeface="Wingdings" panose="05000000000000000000" pitchFamily="2" charset="2"/>
              </a:rPr>
              <a:t></a:t>
            </a:r>
            <a:endParaRPr lang="en-US" i="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457700"/>
            <a:ext cx="2489200" cy="1866900"/>
          </a:xfrm>
          <a:prstGeom prst="rect">
            <a:avLst/>
          </a:prstGeom>
        </p:spPr>
      </p:pic>
    </p:spTree>
    <p:extLst>
      <p:ext uri="{BB962C8B-B14F-4D97-AF65-F5344CB8AC3E}">
        <p14:creationId xmlns:p14="http://schemas.microsoft.com/office/powerpoint/2010/main" val="107249756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3764</TotalTime>
  <Words>2579</Words>
  <Application>Microsoft Office PowerPoint</Application>
  <PresentationFormat>On-screen Show (4:3)</PresentationFormat>
  <Paragraphs>247</Paragraphs>
  <Slides>27</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Georgia</vt:lpstr>
      <vt:lpstr>Wingdings</vt:lpstr>
      <vt:lpstr>Wingdings 2</vt:lpstr>
      <vt:lpstr>Civic</vt:lpstr>
      <vt:lpstr>Honrando la cultura de sus familias</vt:lpstr>
      <vt:lpstr>Información sobre nosotros</vt:lpstr>
      <vt:lpstr>Cortesía del grupo</vt:lpstr>
      <vt:lpstr>Introducción y rompiendo el hielo</vt:lpstr>
      <vt:lpstr>Repaso de resultados, objetivos, agenda y materiales</vt:lpstr>
      <vt:lpstr>Resultados de esta Sesión  </vt:lpstr>
      <vt:lpstr>Objetivos de esta Sesión:</vt:lpstr>
      <vt:lpstr>  ¿Qué es cultura?</vt:lpstr>
      <vt:lpstr>                       Una definición de Cultura</vt:lpstr>
      <vt:lpstr>Actividad reflexiva</vt:lpstr>
      <vt:lpstr>Educadores de Educación Temprana y la Cultura</vt:lpstr>
      <vt:lpstr>Tipos de Familias</vt:lpstr>
      <vt:lpstr>Actividad: Asumir puede llevar a Generalizar o a formar Estereotipos</vt:lpstr>
      <vt:lpstr>Influencias de la cultura en su salón </vt:lpstr>
      <vt:lpstr>¿Por que honar y reflexionar acerca de la cultura de los niños? experiencias de educacion temprana… Que nos dicen las investigaciones….</vt:lpstr>
      <vt:lpstr>Recursos</vt:lpstr>
      <vt:lpstr>Descanso</vt:lpstr>
      <vt:lpstr>Moviéndose del  “por qué” a “cómo”</vt:lpstr>
      <vt:lpstr>Actividad</vt:lpstr>
      <vt:lpstr>Excursion al Salón con ojos frescos</vt:lpstr>
      <vt:lpstr>Sistema de Clasificación y Mejora de la Calidad</vt:lpstr>
      <vt:lpstr>Continuando con QRIS</vt:lpstr>
      <vt:lpstr>¿Por que el QRIS incluye este Criterio?</vt:lpstr>
      <vt:lpstr>Actividad: Estrategias en las cuales                                  se Honran las Culturas de las familias</vt:lpstr>
      <vt:lpstr>¿Ahora que? Herramientas de planeación</vt:lpstr>
      <vt:lpstr>Planee como alcanzará su Meta</vt:lpstr>
      <vt:lpstr>Evaluación/Certificado/Final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Reflecting Children’s and Family’s Lives in the Classroom</dc:title>
  <dc:creator>Windows User</dc:creator>
  <cp:lastModifiedBy>Nathan Winegardner</cp:lastModifiedBy>
  <cp:revision>301</cp:revision>
  <cp:lastPrinted>2015-02-06T17:34:20Z</cp:lastPrinted>
  <dcterms:created xsi:type="dcterms:W3CDTF">2013-12-20T16:17:36Z</dcterms:created>
  <dcterms:modified xsi:type="dcterms:W3CDTF">2016-01-22T21:48:05Z</dcterms:modified>
</cp:coreProperties>
</file>