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18"/>
  </p:notesMasterIdLst>
  <p:handoutMasterIdLst>
    <p:handoutMasterId r:id="rId19"/>
  </p:handoutMasterIdLst>
  <p:sldIdLst>
    <p:sldId id="256" r:id="rId2"/>
    <p:sldId id="257" r:id="rId3"/>
    <p:sldId id="268" r:id="rId4"/>
    <p:sldId id="271" r:id="rId5"/>
    <p:sldId id="270" r:id="rId6"/>
    <p:sldId id="273" r:id="rId7"/>
    <p:sldId id="274" r:id="rId8"/>
    <p:sldId id="289" r:id="rId9"/>
    <p:sldId id="290" r:id="rId10"/>
    <p:sldId id="291" r:id="rId11"/>
    <p:sldId id="287" r:id="rId12"/>
    <p:sldId id="288" r:id="rId13"/>
    <p:sldId id="276" r:id="rId14"/>
    <p:sldId id="277" r:id="rId15"/>
    <p:sldId id="284" r:id="rId16"/>
    <p:sldId id="267" r:id="rId17"/>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6" autoAdjust="0"/>
    <p:restoredTop sz="87217" autoAdjust="0"/>
  </p:normalViewPr>
  <p:slideViewPr>
    <p:cSldViewPr snapToGrid="0" snapToObjects="1">
      <p:cViewPr varScale="1">
        <p:scale>
          <a:sx n="100" d="100"/>
          <a:sy n="100" d="100"/>
        </p:scale>
        <p:origin x="1926" y="78"/>
      </p:cViewPr>
      <p:guideLst>
        <p:guide orient="horz" pos="2160"/>
        <p:guide pos="2880"/>
      </p:guideLst>
    </p:cSldViewPr>
  </p:slideViewPr>
  <p:notesTextViewPr>
    <p:cViewPr>
      <p:scale>
        <a:sx n="100" d="100"/>
        <a:sy n="100" d="100"/>
      </p:scale>
      <p:origin x="0" y="0"/>
    </p:cViewPr>
  </p:notesTextViewPr>
  <p:sorterViewPr>
    <p:cViewPr>
      <p:scale>
        <a:sx n="160" d="100"/>
        <a:sy n="160" d="100"/>
      </p:scale>
      <p:origin x="0" y="-19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726996-3B20-C741-AFA9-C6A8F4D2F91B}"/>
              </a:ext>
            </a:extLst>
          </p:cNvPr>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B3A4DA6-9849-484B-9885-918B3AA6DEA6}"/>
              </a:ext>
            </a:extLst>
          </p:cNvPr>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54CFB4DE-5B41-EA41-BA25-44DAD91BEA3E}" type="datetimeFigureOut">
              <a:rPr lang="en-US" smtClean="0"/>
              <a:t>8/25/2021</a:t>
            </a:fld>
            <a:endParaRPr lang="en-US"/>
          </a:p>
        </p:txBody>
      </p:sp>
      <p:sp>
        <p:nvSpPr>
          <p:cNvPr id="4" name="Footer Placeholder 3">
            <a:extLst>
              <a:ext uri="{FF2B5EF4-FFF2-40B4-BE49-F238E27FC236}">
                <a16:creationId xmlns:a16="http://schemas.microsoft.com/office/drawing/2014/main" id="{EF6523D5-2793-E346-9E11-1C1F3D2D8670}"/>
              </a:ext>
            </a:extLst>
          </p:cNvPr>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F920FA6-F4F6-154E-8DB1-2FFA2E4FF809}"/>
              </a:ext>
            </a:extLst>
          </p:cNvPr>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FF09B149-8F73-674C-A866-74334399F776}" type="slidenum">
              <a:rPr lang="en-US" smtClean="0"/>
              <a:t>‹#›</a:t>
            </a:fld>
            <a:endParaRPr lang="en-US"/>
          </a:p>
        </p:txBody>
      </p:sp>
    </p:spTree>
    <p:extLst>
      <p:ext uri="{BB962C8B-B14F-4D97-AF65-F5344CB8AC3E}">
        <p14:creationId xmlns:p14="http://schemas.microsoft.com/office/powerpoint/2010/main" val="9117880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66434"/>
          </a:xfrm>
          <a:prstGeom prst="rect">
            <a:avLst/>
          </a:prstGeom>
        </p:spPr>
        <p:txBody>
          <a:bodyPr vert="horz" lIns="91440" tIns="45720" rIns="91440" bIns="45720" rtlCol="0"/>
          <a:lstStyle>
            <a:lvl1pPr algn="r">
              <a:defRPr sz="1200"/>
            </a:lvl1pPr>
          </a:lstStyle>
          <a:p>
            <a:fld id="{8162A916-512A-487E-B56F-9A7A3F7AAA71}" type="datetimeFigureOut">
              <a:rPr lang="en-US" smtClean="0"/>
              <a:t>8/25/2021</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8"/>
            <a:ext cx="2971800" cy="466433"/>
          </a:xfrm>
          <a:prstGeom prst="rect">
            <a:avLst/>
          </a:prstGeom>
        </p:spPr>
        <p:txBody>
          <a:bodyPr vert="horz" lIns="91440" tIns="45720" rIns="91440" bIns="45720" rtlCol="0" anchor="b"/>
          <a:lstStyle>
            <a:lvl1pPr algn="r">
              <a:defRPr sz="1200"/>
            </a:lvl1pPr>
          </a:lstStyle>
          <a:p>
            <a:fld id="{407B59C2-0F81-4759-B653-859C9FDF06D1}" type="slidenum">
              <a:rPr lang="en-US" smtClean="0"/>
              <a:t>‹#›</a:t>
            </a:fld>
            <a:endParaRPr lang="en-US"/>
          </a:p>
        </p:txBody>
      </p:sp>
    </p:spTree>
    <p:extLst>
      <p:ext uri="{BB962C8B-B14F-4D97-AF65-F5344CB8AC3E}">
        <p14:creationId xmlns:p14="http://schemas.microsoft.com/office/powerpoint/2010/main" val="119605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the trainer’s name, title, and organization</a:t>
            </a:r>
            <a:r>
              <a:rPr lang="en-US" baseline="0" dirty="0"/>
              <a:t> and add organization logo if desired.</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a:t>
            </a:fld>
            <a:endParaRPr lang="en-US"/>
          </a:p>
        </p:txBody>
      </p:sp>
    </p:spTree>
    <p:extLst>
      <p:ext uri="{BB962C8B-B14F-4D97-AF65-F5344CB8AC3E}">
        <p14:creationId xmlns:p14="http://schemas.microsoft.com/office/powerpoint/2010/main" val="241481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or have a participant volunteer read this slide.</a:t>
            </a:r>
          </a:p>
        </p:txBody>
      </p:sp>
      <p:sp>
        <p:nvSpPr>
          <p:cNvPr id="4" name="Slide Number Placeholder 3"/>
          <p:cNvSpPr>
            <a:spLocks noGrp="1"/>
          </p:cNvSpPr>
          <p:nvPr>
            <p:ph type="sldNum" sz="quarter" idx="10"/>
          </p:nvPr>
        </p:nvSpPr>
        <p:spPr/>
        <p:txBody>
          <a:bodyPr/>
          <a:lstStyle/>
          <a:p>
            <a:fld id="{407B59C2-0F81-4759-B653-859C9FDF06D1}" type="slidenum">
              <a:rPr lang="en-US" smtClean="0"/>
              <a:t>2</a:t>
            </a:fld>
            <a:endParaRPr lang="en-US"/>
          </a:p>
        </p:txBody>
      </p:sp>
    </p:spTree>
    <p:extLst>
      <p:ext uri="{BB962C8B-B14F-4D97-AF65-F5344CB8AC3E}">
        <p14:creationId xmlns:p14="http://schemas.microsoft.com/office/powerpoint/2010/main" val="1056496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or have a participant volunteer read this slide.</a:t>
            </a:r>
          </a:p>
          <a:p>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3</a:t>
            </a:fld>
            <a:endParaRPr lang="en-US"/>
          </a:p>
        </p:txBody>
      </p:sp>
    </p:spTree>
    <p:extLst>
      <p:ext uri="{BB962C8B-B14F-4D97-AF65-F5344CB8AC3E}">
        <p14:creationId xmlns:p14="http://schemas.microsoft.com/office/powerpoint/2010/main" val="3744763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specifics of the materials, logistics, and cell phone expectations with the group.</a:t>
            </a:r>
          </a:p>
        </p:txBody>
      </p:sp>
      <p:sp>
        <p:nvSpPr>
          <p:cNvPr id="4" name="Slide Number Placeholder 3"/>
          <p:cNvSpPr>
            <a:spLocks noGrp="1"/>
          </p:cNvSpPr>
          <p:nvPr>
            <p:ph type="sldNum" sz="quarter" idx="10"/>
          </p:nvPr>
        </p:nvSpPr>
        <p:spPr/>
        <p:txBody>
          <a:bodyPr/>
          <a:lstStyle/>
          <a:p>
            <a:fld id="{407B59C2-0F81-4759-B653-859C9FDF06D1}" type="slidenum">
              <a:rPr lang="en-US" smtClean="0"/>
              <a:t>4</a:t>
            </a:fld>
            <a:endParaRPr lang="en-US"/>
          </a:p>
        </p:txBody>
      </p:sp>
    </p:spTree>
    <p:extLst>
      <p:ext uri="{BB962C8B-B14F-4D97-AF65-F5344CB8AC3E}">
        <p14:creationId xmlns:p14="http://schemas.microsoft.com/office/powerpoint/2010/main" val="3870316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Based on what participants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learned in the prior observation training (</a:t>
            </a:r>
            <a:r>
              <a:rPr lang="en-US" sz="1200" i="1" kern="1200" dirty="0">
                <a:solidFill>
                  <a:schemeClr val="tx1"/>
                </a:solidFill>
                <a:effectLst/>
                <a:latin typeface="+mn-lt"/>
                <a:ea typeface="+mn-ea"/>
                <a:cs typeface="+mn-cs"/>
              </a:rPr>
              <a:t>Observing Children: Looking and Learning</a:t>
            </a:r>
            <a:r>
              <a:rPr lang="en-US" sz="1200" kern="1200" dirty="0">
                <a:solidFill>
                  <a:schemeClr val="tx1"/>
                </a:solidFill>
                <a:effectLst/>
                <a:latin typeface="+mn-lt"/>
                <a:ea typeface="+mn-ea"/>
                <a:cs typeface="+mn-cs"/>
              </a:rPr>
              <a:t>) or based on their experience conducting observations in their programs, choose one of the following reflection choices: </a:t>
            </a:r>
          </a:p>
          <a:p>
            <a:pPr lvl="0"/>
            <a:r>
              <a:rPr lang="en-US" sz="1200" kern="1200" dirty="0">
                <a:solidFill>
                  <a:schemeClr val="tx1"/>
                </a:solidFill>
                <a:effectLst/>
                <a:latin typeface="+mn-lt"/>
                <a:ea typeface="+mn-ea"/>
                <a:cs typeface="+mn-cs"/>
              </a:rPr>
              <a:t>Draw a picture of what comes to mind when you think about conducting observations with the age groups you serve OR </a:t>
            </a:r>
          </a:p>
          <a:p>
            <a:pPr lvl="0"/>
            <a:r>
              <a:rPr lang="en-US" sz="1200" kern="1200" dirty="0">
                <a:solidFill>
                  <a:schemeClr val="tx1"/>
                </a:solidFill>
                <a:effectLst/>
                <a:latin typeface="+mn-lt"/>
                <a:ea typeface="+mn-ea"/>
                <a:cs typeface="+mn-cs"/>
              </a:rPr>
              <a:t>“When it comes </a:t>
            </a:r>
            <a:r>
              <a:rPr lang="en-US" sz="1200" kern="1200">
                <a:solidFill>
                  <a:schemeClr val="tx1"/>
                </a:solidFill>
                <a:effectLst/>
                <a:latin typeface="+mn-lt"/>
                <a:ea typeface="+mn-ea"/>
                <a:cs typeface="+mn-cs"/>
              </a:rPr>
              <a:t>to conducting </a:t>
            </a:r>
            <a:r>
              <a:rPr lang="en-US" sz="1200" kern="1200" dirty="0">
                <a:solidFill>
                  <a:schemeClr val="tx1"/>
                </a:solidFill>
                <a:effectLst/>
                <a:latin typeface="+mn-lt"/>
                <a:ea typeface="+mn-ea"/>
                <a:cs typeface="+mn-cs"/>
              </a:rPr>
              <a:t>observations, I am like . . . “ (Examples: “a mule because I’m stubborn”, “a tire because I’m rolling”, etc.) </a:t>
            </a:r>
          </a:p>
          <a:p>
            <a:r>
              <a:rPr lang="en-US" sz="1200" kern="1200" dirty="0">
                <a:solidFill>
                  <a:schemeClr val="tx1"/>
                </a:solidFill>
                <a:effectLst/>
                <a:latin typeface="+mn-lt"/>
                <a:ea typeface="+mn-ea"/>
                <a:cs typeface="+mn-cs"/>
              </a:rPr>
              <a:t>After participants have time to individually reflect on one of the reflection choices, ask for volunteers to share with the whole group.</a:t>
            </a:r>
          </a:p>
          <a:p>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5</a:t>
            </a:fld>
            <a:endParaRPr lang="en-US"/>
          </a:p>
        </p:txBody>
      </p:sp>
    </p:spTree>
    <p:extLst>
      <p:ext uri="{BB962C8B-B14F-4D97-AF65-F5344CB8AC3E}">
        <p14:creationId xmlns:p14="http://schemas.microsoft.com/office/powerpoint/2010/main" val="327976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a:t>
            </a:r>
            <a:r>
              <a:rPr lang="en-US" sz="1200" kern="1200" baseline="0" dirty="0">
                <a:solidFill>
                  <a:schemeClr val="tx1"/>
                </a:solidFill>
                <a:effectLst/>
                <a:latin typeface="+mn-lt"/>
                <a:ea typeface="+mn-ea"/>
                <a:cs typeface="+mn-cs"/>
              </a:rPr>
              <a:t> a group d</a:t>
            </a:r>
            <a:r>
              <a:rPr lang="en-US" sz="1200" kern="1200" dirty="0">
                <a:solidFill>
                  <a:schemeClr val="tx1"/>
                </a:solidFill>
                <a:effectLst/>
                <a:latin typeface="+mn-lt"/>
                <a:ea typeface="+mn-ea"/>
                <a:cs typeface="+mn-cs"/>
              </a:rPr>
              <a:t>iscussion</a:t>
            </a:r>
            <a:r>
              <a:rPr lang="en-US" sz="1200" kern="1200" baseline="0" dirty="0">
                <a:solidFill>
                  <a:schemeClr val="tx1"/>
                </a:solidFill>
                <a:effectLst/>
                <a:latin typeface="+mn-lt"/>
                <a:ea typeface="+mn-ea"/>
                <a:cs typeface="+mn-cs"/>
              </a:rPr>
              <a:t> on h</a:t>
            </a:r>
            <a:r>
              <a:rPr lang="en-US" sz="1200" kern="1200" dirty="0">
                <a:solidFill>
                  <a:schemeClr val="tx1"/>
                </a:solidFill>
                <a:effectLst/>
                <a:latin typeface="+mn-lt"/>
                <a:ea typeface="+mn-ea"/>
                <a:cs typeface="+mn-cs"/>
              </a:rPr>
              <a:t>ow to implement use of observations in programs. Discuss</a:t>
            </a:r>
            <a:r>
              <a:rPr lang="en-US" sz="1200" kern="1200" baseline="0" dirty="0">
                <a:solidFill>
                  <a:schemeClr val="tx1"/>
                </a:solidFill>
                <a:effectLst/>
                <a:latin typeface="+mn-lt"/>
                <a:ea typeface="+mn-ea"/>
                <a:cs typeface="+mn-cs"/>
              </a:rPr>
              <a:t> how to m</a:t>
            </a:r>
            <a:r>
              <a:rPr lang="en-US" sz="1200" kern="1200" dirty="0">
                <a:solidFill>
                  <a:schemeClr val="tx1"/>
                </a:solidFill>
                <a:effectLst/>
                <a:latin typeface="+mn-lt"/>
                <a:ea typeface="+mn-ea"/>
                <a:cs typeface="+mn-cs"/>
              </a:rPr>
              <a:t>atch personal style/strengths with how</a:t>
            </a:r>
            <a:r>
              <a:rPr lang="en-US" sz="1200" kern="1200" baseline="0" dirty="0">
                <a:solidFill>
                  <a:schemeClr val="tx1"/>
                </a:solidFill>
                <a:effectLst/>
                <a:latin typeface="+mn-lt"/>
                <a:ea typeface="+mn-ea"/>
                <a:cs typeface="+mn-cs"/>
              </a:rPr>
              <a:t> to </a:t>
            </a:r>
            <a:r>
              <a:rPr lang="en-US" sz="1200" kern="1200" dirty="0">
                <a:solidFill>
                  <a:schemeClr val="tx1"/>
                </a:solidFill>
                <a:effectLst/>
                <a:latin typeface="+mn-lt"/>
                <a:ea typeface="+mn-ea"/>
                <a:cs typeface="+mn-cs"/>
              </a:rPr>
              <a:t>conduct observations (technology, photos/recordings, forms, sticky notes, checklists, etc.). Refer</a:t>
            </a:r>
            <a:r>
              <a:rPr lang="en-US" sz="1200" kern="1200" baseline="0" dirty="0">
                <a:solidFill>
                  <a:schemeClr val="tx1"/>
                </a:solidFill>
                <a:effectLst/>
                <a:latin typeface="+mn-lt"/>
                <a:ea typeface="+mn-ea"/>
                <a:cs typeface="+mn-cs"/>
              </a:rPr>
              <a:t> to pages 210 – 212 in The Art of Awareness and review the g</a:t>
            </a:r>
            <a:r>
              <a:rPr lang="en-US" sz="1200" kern="1200" dirty="0">
                <a:solidFill>
                  <a:schemeClr val="tx1"/>
                </a:solidFill>
                <a:effectLst/>
                <a:latin typeface="+mn-lt"/>
                <a:ea typeface="+mn-ea"/>
                <a:cs typeface="+mn-cs"/>
              </a:rPr>
              <a:t>etting started strategies and tools: “research questions”, learning domains, forms, environmental tools (such as spiral bound 3x5 cards worn around your neck), daily or weekly time blocks, other personnel, etc.</a:t>
            </a:r>
          </a:p>
          <a:p>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6</a:t>
            </a:fld>
            <a:endParaRPr lang="en-US"/>
          </a:p>
        </p:txBody>
      </p:sp>
    </p:spTree>
    <p:extLst>
      <p:ext uri="{BB962C8B-B14F-4D97-AF65-F5344CB8AC3E}">
        <p14:creationId xmlns:p14="http://schemas.microsoft.com/office/powerpoint/2010/main" val="2484760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Activity: large group brainstorming the barriers/challenges and solutions for doing child observations of all age groups served during program times. Record answers</a:t>
            </a:r>
            <a:r>
              <a:rPr lang="en-US" sz="1200" kern="1200" baseline="0" dirty="0">
                <a:solidFill>
                  <a:schemeClr val="tx1"/>
                </a:solidFill>
                <a:effectLst/>
                <a:latin typeface="+mn-lt"/>
                <a:ea typeface="+mn-ea"/>
                <a:cs typeface="+mn-cs"/>
              </a:rPr>
              <a:t> and add any other solutions to the group’s ideas.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7</a:t>
            </a:fld>
            <a:endParaRPr lang="en-US"/>
          </a:p>
        </p:txBody>
      </p:sp>
    </p:spTree>
    <p:extLst>
      <p:ext uri="{BB962C8B-B14F-4D97-AF65-F5344CB8AC3E}">
        <p14:creationId xmlns:p14="http://schemas.microsoft.com/office/powerpoint/2010/main" val="714912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7B59C2-0F81-4759-B653-859C9FDF06D1}" type="slidenum">
              <a:rPr lang="en-US" smtClean="0"/>
              <a:t>8</a:t>
            </a:fld>
            <a:endParaRPr lang="en-US"/>
          </a:p>
        </p:txBody>
      </p:sp>
    </p:spTree>
    <p:extLst>
      <p:ext uri="{BB962C8B-B14F-4D97-AF65-F5344CB8AC3E}">
        <p14:creationId xmlns:p14="http://schemas.microsoft.com/office/powerpoint/2010/main" val="349831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B59C2-0F81-4759-B653-859C9FDF06D1}" type="slidenum">
              <a:rPr lang="en-US" smtClean="0"/>
              <a:t>9</a:t>
            </a:fld>
            <a:endParaRPr lang="en-US"/>
          </a:p>
        </p:txBody>
      </p:sp>
    </p:spTree>
    <p:extLst>
      <p:ext uri="{BB962C8B-B14F-4D97-AF65-F5344CB8AC3E}">
        <p14:creationId xmlns:p14="http://schemas.microsoft.com/office/powerpoint/2010/main" val="604128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7B59C2-0F81-4759-B653-859C9FDF06D1}" type="slidenum">
              <a:rPr lang="en-US" smtClean="0"/>
              <a:t>10</a:t>
            </a:fld>
            <a:endParaRPr lang="en-US"/>
          </a:p>
        </p:txBody>
      </p:sp>
    </p:spTree>
    <p:extLst>
      <p:ext uri="{BB962C8B-B14F-4D97-AF65-F5344CB8AC3E}">
        <p14:creationId xmlns:p14="http://schemas.microsoft.com/office/powerpoint/2010/main" val="15654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a:t>
            </a:r>
            <a:r>
              <a:rPr lang="en-US" baseline="0" dirty="0"/>
              <a:t> participants watch the practice video and record what they see. Create a chart with “Objective” and “Subjective” and record what participants noted from the video. Debrief and provide guidance if needed.</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11</a:t>
            </a:fld>
            <a:endParaRPr lang="en-US"/>
          </a:p>
        </p:txBody>
      </p:sp>
    </p:spTree>
    <p:extLst>
      <p:ext uri="{BB962C8B-B14F-4D97-AF65-F5344CB8AC3E}">
        <p14:creationId xmlns:p14="http://schemas.microsoft.com/office/powerpoint/2010/main" val="4293194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Small</a:t>
            </a:r>
            <a:r>
              <a:rPr lang="en-US" sz="1200" kern="1200" baseline="0" dirty="0">
                <a:solidFill>
                  <a:schemeClr val="tx1"/>
                </a:solidFill>
                <a:effectLst/>
                <a:latin typeface="+mn-lt"/>
                <a:ea typeface="+mn-ea"/>
                <a:cs typeface="+mn-cs"/>
              </a:rPr>
              <a:t> group activity: work together to think of “</a:t>
            </a:r>
            <a:r>
              <a:rPr lang="en-US" sz="1200" kern="1200" dirty="0">
                <a:solidFill>
                  <a:schemeClr val="tx1"/>
                </a:solidFill>
                <a:effectLst/>
                <a:latin typeface="+mn-lt"/>
                <a:ea typeface="+mn-ea"/>
                <a:cs typeface="+mn-cs"/>
              </a:rPr>
              <a:t>instructional decisions” (ways to support development) for these children based on the video watched in the previous training (watch video again if needed). Brainstorm how</a:t>
            </a:r>
            <a:r>
              <a:rPr lang="en-US" sz="1200" kern="1200" baseline="0" dirty="0">
                <a:solidFill>
                  <a:schemeClr val="tx1"/>
                </a:solidFill>
                <a:effectLst/>
                <a:latin typeface="+mn-lt"/>
                <a:ea typeface="+mn-ea"/>
                <a:cs typeface="+mn-cs"/>
              </a:rPr>
              <a:t> to support his development for the following</a:t>
            </a:r>
            <a:r>
              <a:rPr lang="en-US" sz="1200" kern="1200" dirty="0">
                <a:solidFill>
                  <a:schemeClr val="tx1"/>
                </a:solidFill>
                <a:effectLst/>
                <a:latin typeface="+mn-lt"/>
                <a:ea typeface="+mn-ea"/>
                <a:cs typeface="+mn-cs"/>
              </a:rPr>
              <a:t>: Environment, Activities, Individualized Support, and Home Support/Communication. Break the large group into four groups and have them spend a few minutes thinking about/recording ways they could</a:t>
            </a:r>
            <a:r>
              <a:rPr lang="en-US" sz="1200" kern="1200" baseline="0" dirty="0">
                <a:solidFill>
                  <a:schemeClr val="tx1"/>
                </a:solidFill>
                <a:effectLst/>
                <a:latin typeface="+mn-lt"/>
                <a:ea typeface="+mn-ea"/>
                <a:cs typeface="+mn-cs"/>
              </a:rPr>
              <a:t> or already do </a:t>
            </a:r>
            <a:r>
              <a:rPr lang="en-US" sz="1200" kern="1200" dirty="0">
                <a:solidFill>
                  <a:schemeClr val="tx1"/>
                </a:solidFill>
                <a:effectLst/>
                <a:latin typeface="+mn-lt"/>
                <a:ea typeface="+mn-ea"/>
                <a:cs typeface="+mn-cs"/>
              </a:rPr>
              <a:t>link what they learn from observations into making instructional decisions in those four areas. Rotate to the next chart until all groups have recorded ideas for all areas. Ask for volunteers to read aloud the thoughts from each chart and ask for clarification from any ideas which are unclear to the participants. As participants share the brainstormed ideas, discuss any special considerations for the various ages of children served in programs.</a:t>
            </a:r>
          </a:p>
          <a:p>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12</a:t>
            </a:fld>
            <a:endParaRPr lang="en-US"/>
          </a:p>
        </p:txBody>
      </p:sp>
    </p:spTree>
    <p:extLst>
      <p:ext uri="{BB962C8B-B14F-4D97-AF65-F5344CB8AC3E}">
        <p14:creationId xmlns:p14="http://schemas.microsoft.com/office/powerpoint/2010/main" val="828246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Distribute the self-assessment: “Observation Linked to Instruction Strategies”. Participants self assess (do this often, do this occasionally, not a current practice). Ask for volunteers to discuss what they learned from completing the self assessment with the group.</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13</a:t>
            </a:fld>
            <a:endParaRPr lang="en-US"/>
          </a:p>
        </p:txBody>
      </p:sp>
    </p:spTree>
    <p:extLst>
      <p:ext uri="{BB962C8B-B14F-4D97-AF65-F5344CB8AC3E}">
        <p14:creationId xmlns:p14="http://schemas.microsoft.com/office/powerpoint/2010/main" val="3766399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Professional Action: Traffic Signal Reflection. Participants reflect on/write down something about observations they want to continue doing (yellow light), something about observations they want to stop doing (red light), and something about observations they want to start doing (green light). Share with peers in small groups and/or the large group depending on time.</a:t>
            </a:r>
          </a:p>
        </p:txBody>
      </p:sp>
      <p:sp>
        <p:nvSpPr>
          <p:cNvPr id="4" name="Slide Number Placeholder 3"/>
          <p:cNvSpPr>
            <a:spLocks noGrp="1"/>
          </p:cNvSpPr>
          <p:nvPr>
            <p:ph type="sldNum" sz="quarter" idx="10"/>
          </p:nvPr>
        </p:nvSpPr>
        <p:spPr/>
        <p:txBody>
          <a:bodyPr/>
          <a:lstStyle/>
          <a:p>
            <a:fld id="{407B59C2-0F81-4759-B653-859C9FDF06D1}" type="slidenum">
              <a:rPr lang="en-US" smtClean="0"/>
              <a:t>14</a:t>
            </a:fld>
            <a:endParaRPr lang="en-US"/>
          </a:p>
        </p:txBody>
      </p:sp>
    </p:spTree>
    <p:extLst>
      <p:ext uri="{BB962C8B-B14F-4D97-AF65-F5344CB8AC3E}">
        <p14:creationId xmlns:p14="http://schemas.microsoft.com/office/powerpoint/2010/main" val="1799219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participants to ask</a:t>
            </a:r>
            <a:r>
              <a:rPr lang="en-US" baseline="0" dirty="0"/>
              <a:t> </a:t>
            </a:r>
            <a:r>
              <a:rPr lang="en-US" dirty="0"/>
              <a:t>questions and provide answers</a:t>
            </a:r>
            <a:r>
              <a:rPr lang="en-US" baseline="0" dirty="0"/>
              <a:t> (or ask peers to provide answers). Encourage them to conduct observations in their programs and apply what they learned during the training. </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15</a:t>
            </a:fld>
            <a:endParaRPr lang="en-US"/>
          </a:p>
        </p:txBody>
      </p:sp>
    </p:spTree>
    <p:extLst>
      <p:ext uri="{BB962C8B-B14F-4D97-AF65-F5344CB8AC3E}">
        <p14:creationId xmlns:p14="http://schemas.microsoft.com/office/powerpoint/2010/main" val="3357198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everyone</a:t>
            </a:r>
            <a:r>
              <a:rPr lang="en-US" baseline="0" dirty="0"/>
              <a:t> for their participation, give them time to complete the evaluations, and distribute certificates.</a:t>
            </a:r>
            <a:endParaRPr lang="en-US" dirty="0"/>
          </a:p>
        </p:txBody>
      </p:sp>
      <p:sp>
        <p:nvSpPr>
          <p:cNvPr id="4" name="Slide Number Placeholder 3"/>
          <p:cNvSpPr>
            <a:spLocks noGrp="1"/>
          </p:cNvSpPr>
          <p:nvPr>
            <p:ph type="sldNum" sz="quarter" idx="10"/>
          </p:nvPr>
        </p:nvSpPr>
        <p:spPr/>
        <p:txBody>
          <a:bodyPr/>
          <a:lstStyle/>
          <a:p>
            <a:fld id="{407B59C2-0F81-4759-B653-859C9FDF06D1}" type="slidenum">
              <a:rPr lang="en-US" smtClean="0"/>
              <a:t>16</a:t>
            </a:fld>
            <a:endParaRPr lang="en-US"/>
          </a:p>
        </p:txBody>
      </p:sp>
    </p:spTree>
    <p:extLst>
      <p:ext uri="{BB962C8B-B14F-4D97-AF65-F5344CB8AC3E}">
        <p14:creationId xmlns:p14="http://schemas.microsoft.com/office/powerpoint/2010/main" val="1319022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Slide with Background">
    <p:bg>
      <p:bgPr>
        <a:solidFill>
          <a:schemeClr val="bg1"/>
        </a:solidFill>
        <a:effectLst/>
      </p:bgPr>
    </p:bg>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33929577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22363"/>
            <a:ext cx="6858000" cy="2387600"/>
          </a:xfrm>
          <a:prstGeom prst="rect">
            <a:avLst/>
          </a:prstGeom>
        </p:spPr>
        <p:txBody>
          <a:bodyPr anchor="b"/>
          <a:lstStyle>
            <a:lvl1pPr algn="ctr">
              <a:lnSpc>
                <a:spcPts val="4500"/>
              </a:lnSpc>
              <a:defRPr sz="4500" spc="-188" baseline="0"/>
            </a:lvl1pPr>
          </a:lstStyle>
          <a:p>
            <a:r>
              <a:rPr lang="en-US" dirty="0"/>
              <a:t>Presentation </a:t>
            </a:r>
            <a:br>
              <a:rPr lang="en-US" dirty="0"/>
            </a:br>
            <a:r>
              <a:rPr lang="en-US" dirty="0"/>
              <a:t>Title Here</a:t>
            </a:r>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b="1" i="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Place Subtitle Here</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2809165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senation 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3" name="Text Placeholder 2"/>
          <p:cNvSpPr>
            <a:spLocks noGrp="1"/>
          </p:cNvSpPr>
          <p:nvPr>
            <p:ph idx="1" hasCustomPrompt="1"/>
          </p:nvPr>
        </p:nvSpPr>
        <p:spPr>
          <a:xfrm>
            <a:off x="628650" y="1825625"/>
            <a:ext cx="6515100" cy="4203996"/>
          </a:xfrm>
          <a:prstGeom prst="rect">
            <a:avLst/>
          </a:prstGeom>
          <a:noFill/>
        </p:spPr>
        <p:txBody>
          <a:bodyPr vert="horz" lIns="91440" tIns="45720" rIns="91440" bIns="45720" rtlCol="0">
            <a:noAutofit/>
          </a:bodyPr>
          <a:lstStyle>
            <a:lvl1pPr>
              <a:lnSpc>
                <a:spcPts val="3300"/>
              </a:lnSpc>
              <a:spcBef>
                <a:spcPts val="1350"/>
              </a:spcBef>
              <a:defRPr sz="2700" baseline="0"/>
            </a:lvl1pPr>
            <a:lvl2pPr>
              <a:lnSpc>
                <a:spcPts val="2700"/>
              </a:lnSpc>
              <a:spcBef>
                <a:spcPts val="1350"/>
              </a:spcBef>
              <a:defRPr sz="2100" baseline="0"/>
            </a:lvl2pPr>
            <a:lvl3pPr>
              <a:lnSpc>
                <a:spcPts val="2700"/>
              </a:lnSpc>
              <a:spcBef>
                <a:spcPts val="1350"/>
              </a:spcBef>
              <a:defRPr sz="2100" baseline="0"/>
            </a:lvl3pPr>
            <a:lvl4pPr>
              <a:lnSpc>
                <a:spcPts val="2700"/>
              </a:lnSpc>
              <a:spcBef>
                <a:spcPts val="1350"/>
              </a:spcBef>
              <a:defRPr sz="2100" baseline="0"/>
            </a:lvl4pPr>
          </a:lstStyle>
          <a:p>
            <a:pPr lvl="0"/>
            <a:r>
              <a:rPr lang="en-US" dirty="0"/>
              <a:t>This slide is used for and introduction of lead-in copy. The copy should be limited to a few brief and impactful sentences.</a:t>
            </a:r>
          </a:p>
        </p:txBody>
      </p:sp>
    </p:spTree>
    <p:extLst>
      <p:ext uri="{BB962C8B-B14F-4D97-AF65-F5344CB8AC3E}">
        <p14:creationId xmlns:p14="http://schemas.microsoft.com/office/powerpoint/2010/main" val="955208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8/25/2021</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2399580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8/25/2021</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2021053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8/25/2021</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3427341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8/25/2021</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2094657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72E88324-D099-314E-9953-28EBE7C92777}" type="datetimeFigureOut">
              <a:rPr lang="en-US" smtClean="0"/>
              <a:t>8/25/2021</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4186726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a:t>This slide can be used for a big statement, quote or other impact copy.</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a:t>This is for a credit line or footnote if needed.</a:t>
            </a:r>
          </a:p>
        </p:txBody>
      </p:sp>
    </p:spTree>
    <p:extLst>
      <p:ext uri="{BB962C8B-B14F-4D97-AF65-F5344CB8AC3E}">
        <p14:creationId xmlns:p14="http://schemas.microsoft.com/office/powerpoint/2010/main" val="121901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g Statement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a:t>This slide can be used for a big statement, quote or other </a:t>
            </a:r>
            <a:r>
              <a:rPr lang="en-US" dirty="0" err="1"/>
              <a:t>imapact</a:t>
            </a:r>
            <a:r>
              <a:rPr lang="en-US" dirty="0"/>
              <a:t> copy.</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a:t>This is for a credit line or footnote if needed.</a:t>
            </a:r>
          </a:p>
        </p:txBody>
      </p:sp>
    </p:spTree>
    <p:extLst>
      <p:ext uri="{BB962C8B-B14F-4D97-AF65-F5344CB8AC3E}">
        <p14:creationId xmlns:p14="http://schemas.microsoft.com/office/powerpoint/2010/main" val="2581193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2" name="Text Placeholder 2"/>
          <p:cNvSpPr>
            <a:spLocks noGrp="1"/>
          </p:cNvSpPr>
          <p:nvPr>
            <p:ph idx="1"/>
          </p:nvPr>
        </p:nvSpPr>
        <p:spPr>
          <a:xfrm>
            <a:off x="628650" y="1825625"/>
            <a:ext cx="6515100" cy="4203996"/>
          </a:xfrm>
          <a:prstGeom prst="rect">
            <a:avLst/>
          </a:prstGeom>
          <a:noFill/>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86641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3" name="Content Placeholder 2"/>
          <p:cNvSpPr>
            <a:spLocks noGrp="1"/>
          </p:cNvSpPr>
          <p:nvPr>
            <p:ph sz="half" idx="1" hasCustomPrompt="1"/>
          </p:nvPr>
        </p:nvSpPr>
        <p:spPr>
          <a:xfrm>
            <a:off x="628650" y="1825626"/>
            <a:ext cx="38862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4629150" y="1825626"/>
            <a:ext cx="38862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1"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1793897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9842" y="1690689"/>
            <a:ext cx="3868340" cy="814385"/>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a:t>Title of Section or Image Below</a:t>
            </a:r>
          </a:p>
        </p:txBody>
      </p:sp>
      <p:sp>
        <p:nvSpPr>
          <p:cNvPr id="5" name="Text Placeholder 4"/>
          <p:cNvSpPr>
            <a:spLocks noGrp="1"/>
          </p:cNvSpPr>
          <p:nvPr>
            <p:ph type="body" sz="quarter" idx="3" hasCustomPrompt="1"/>
          </p:nvPr>
        </p:nvSpPr>
        <p:spPr>
          <a:xfrm>
            <a:off x="4629150" y="1690689"/>
            <a:ext cx="3887391" cy="814386"/>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a:t>Title of Section or Image Below</a:t>
            </a:r>
          </a:p>
        </p:txBody>
      </p:sp>
      <p:pic>
        <p:nvPicPr>
          <p:cNvPr id="12" name="Picture 11"/>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3"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4" name="Footer Placeholder 4"/>
          <p:cNvSpPr>
            <a:spLocks noGrp="1"/>
          </p:cNvSpPr>
          <p:nvPr>
            <p:ph type="ftr" sz="quarter" idx="11"/>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5"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17" name="Content Placeholder 2"/>
          <p:cNvSpPr>
            <a:spLocks noGrp="1"/>
          </p:cNvSpPr>
          <p:nvPr>
            <p:ph sz="half" idx="13" hasCustomPrompt="1"/>
          </p:nvPr>
        </p:nvSpPr>
        <p:spPr>
          <a:xfrm>
            <a:off x="628650" y="2636810"/>
            <a:ext cx="3869531"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9" name="Content Placeholder 2"/>
          <p:cNvSpPr>
            <a:spLocks noGrp="1"/>
          </p:cNvSpPr>
          <p:nvPr>
            <p:ph sz="half" idx="14" hasCustomPrompt="1"/>
          </p:nvPr>
        </p:nvSpPr>
        <p:spPr>
          <a:xfrm>
            <a:off x="4645819" y="2635947"/>
            <a:ext cx="3869531"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18899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8650" y="1825626"/>
            <a:ext cx="5373291" cy="4203996"/>
          </a:xfrm>
        </p:spPr>
        <p:txBody>
          <a:bodyPr/>
          <a:lstStyle>
            <a:lvl1pPr>
              <a:defRPr sz="2100"/>
            </a:lvl1pPr>
            <a:lvl2pPr>
              <a:defRPr sz="2100" baseline="0"/>
            </a:lvl2pPr>
            <a:lvl3pPr>
              <a:defRPr sz="1500"/>
            </a:lvl3pPr>
            <a:lvl4pPr>
              <a:defRPr sz="1350"/>
            </a:lvl4pPr>
            <a:lvl5pPr>
              <a:defRPr sz="1500"/>
            </a:lvl5pPr>
            <a:lvl6pPr>
              <a:defRPr sz="1500"/>
            </a:lvl6pPr>
            <a:lvl7pPr>
              <a:defRPr sz="1500"/>
            </a:lvl7pPr>
            <a:lvl8pPr>
              <a:defRPr sz="1500"/>
            </a:lvl8pPr>
            <a:lvl9pPr>
              <a:defRPr sz="1500"/>
            </a:lvl9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9" name="Picture 8"/>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0"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3" name="Text Placeholder 3"/>
          <p:cNvSpPr>
            <a:spLocks noGrp="1"/>
          </p:cNvSpPr>
          <p:nvPr>
            <p:ph type="body" sz="half" idx="11" hasCustomPrompt="1"/>
          </p:nvPr>
        </p:nvSpPr>
        <p:spPr>
          <a:xfrm>
            <a:off x="6115050" y="1825625"/>
            <a:ext cx="2400300" cy="4203997"/>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Footnote or other copy related to text </a:t>
            </a:r>
            <a:r>
              <a:rPr lang="en-US"/>
              <a:t>at left</a:t>
            </a:r>
            <a:endParaRPr lang="en-US" dirty="0"/>
          </a:p>
        </p:txBody>
      </p:sp>
    </p:spTree>
    <p:extLst>
      <p:ext uri="{BB962C8B-B14F-4D97-AF65-F5344CB8AC3E}">
        <p14:creationId xmlns:p14="http://schemas.microsoft.com/office/powerpoint/2010/main" val="2916572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28650" y="1835200"/>
            <a:ext cx="5373291" cy="419442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15" name="Text Placeholder 3"/>
          <p:cNvSpPr>
            <a:spLocks noGrp="1"/>
          </p:cNvSpPr>
          <p:nvPr>
            <p:ph type="body" sz="half" idx="11" hasCustomPrompt="1"/>
          </p:nvPr>
        </p:nvSpPr>
        <p:spPr>
          <a:xfrm>
            <a:off x="6115050" y="1825625"/>
            <a:ext cx="2400300" cy="4203996"/>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Footnote or other copy related to text </a:t>
            </a:r>
            <a:r>
              <a:rPr lang="en-US"/>
              <a:t>at left</a:t>
            </a:r>
            <a:endParaRPr lang="en-US" dirty="0"/>
          </a:p>
        </p:txBody>
      </p:sp>
    </p:spTree>
    <p:extLst>
      <p:ext uri="{BB962C8B-B14F-4D97-AF65-F5344CB8AC3E}">
        <p14:creationId xmlns:p14="http://schemas.microsoft.com/office/powerpoint/2010/main" val="2797562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g Picture Slide">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
        <p:nvSpPr>
          <p:cNvPr id="3" name="Picture Placeholder 2"/>
          <p:cNvSpPr>
            <a:spLocks noGrp="1"/>
          </p:cNvSpPr>
          <p:nvPr>
            <p:ph type="pic" idx="1" hasCustomPrompt="1"/>
          </p:nvPr>
        </p:nvSpPr>
        <p:spPr>
          <a:xfrm>
            <a:off x="0" y="433955"/>
            <a:ext cx="9144000" cy="55259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Big Picture Slide</a:t>
            </a:r>
          </a:p>
        </p:txBody>
      </p:sp>
    </p:spTree>
    <p:extLst>
      <p:ext uri="{BB962C8B-B14F-4D97-AF65-F5344CB8AC3E}">
        <p14:creationId xmlns:p14="http://schemas.microsoft.com/office/powerpoint/2010/main" val="1858498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7" name="Picture 6"/>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8"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9"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1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3388005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6"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7"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a:p>
        </p:txBody>
      </p:sp>
      <p:sp>
        <p:nvSpPr>
          <p:cNvPr id="8"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1408067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Sign-off">
    <p:spTree>
      <p:nvGrpSpPr>
        <p:cNvPr id="1" name=""/>
        <p:cNvGrpSpPr/>
        <p:nvPr/>
      </p:nvGrpSpPr>
      <p:grpSpPr>
        <a:xfrm>
          <a:off x="0" y="0"/>
          <a:ext cx="0" cy="0"/>
          <a:chOff x="0" y="0"/>
          <a:chExt cx="0" cy="0"/>
        </a:xfrm>
      </p:grpSpPr>
      <p:sp>
        <p:nvSpPr>
          <p:cNvPr id="11" name="Rectangle 10"/>
          <p:cNvSpPr/>
          <p:nvPr/>
        </p:nvSpPr>
        <p:spPr>
          <a:xfrm>
            <a:off x="1" y="433953"/>
            <a:ext cx="9144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2652652"/>
            <a:ext cx="6858000" cy="1552699"/>
          </a:xfrm>
          <a:prstGeom prst="rect">
            <a:avLst/>
          </a:prstGeom>
        </p:spPr>
        <p:txBody>
          <a:bodyPr anchor="ctr" anchorCtr="0"/>
          <a:lstStyle>
            <a:lvl1pPr algn="ctr">
              <a:lnSpc>
                <a:spcPts val="3300"/>
              </a:lnSpc>
              <a:defRPr sz="3300" spc="-150" baseline="0"/>
            </a:lvl1pPr>
          </a:lstStyle>
          <a:p>
            <a:r>
              <a:rPr lang="en-US" dirty="0"/>
              <a:t>Sign-off, </a:t>
            </a:r>
            <a:r>
              <a:rPr lang="en-US" dirty="0" err="1"/>
              <a:t>ie</a:t>
            </a:r>
            <a:r>
              <a:rPr lang="en-US" dirty="0"/>
              <a:t>. “Thank You.”</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1737005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10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a:noFill/>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7" name="Title Placeholder 1"/>
          <p:cNvSpPr>
            <a:spLocks noGrp="1"/>
          </p:cNvSpPr>
          <p:nvPr>
            <p:ph type="title"/>
          </p:nvPr>
        </p:nvSpPr>
        <p:spPr>
          <a:xfrm>
            <a:off x="628650" y="365126"/>
            <a:ext cx="7886700" cy="1325563"/>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10"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72E88324-D099-314E-9953-28EBE7C92777}" type="datetimeFigureOut">
              <a:rPr lang="en-US" smtClean="0"/>
              <a:t>8/25/2021</a:t>
            </a:fld>
            <a:endParaRPr lang="en-US"/>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latin typeface="+mn-lt"/>
              </a:defRPr>
            </a:lvl1pPr>
          </a:lstStyle>
          <a:p>
            <a:endParaRPr lang="en-US"/>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EBC3F1-DF63-804B-A65B-AA8B49516A16}" type="slidenum">
              <a:rPr lang="en-US" smtClean="0"/>
              <a:t>‹#›</a:t>
            </a:fld>
            <a:endParaRPr lang="en-US"/>
          </a:p>
        </p:txBody>
      </p:sp>
    </p:spTree>
    <p:extLst>
      <p:ext uri="{BB962C8B-B14F-4D97-AF65-F5344CB8AC3E}">
        <p14:creationId xmlns:p14="http://schemas.microsoft.com/office/powerpoint/2010/main" val="163660015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algn="l" defTabSz="685800" rtl="0" eaLnBrk="1" latinLnBrk="0" hangingPunct="1">
        <a:lnSpc>
          <a:spcPts val="3300"/>
        </a:lnSpc>
        <a:spcBef>
          <a:spcPct val="0"/>
        </a:spcBef>
        <a:buNone/>
        <a:defRPr sz="3300" b="1" i="0" kern="800" spc="-150" baseline="0">
          <a:solidFill>
            <a:srgbClr val="6D6B6B"/>
          </a:solidFill>
          <a:latin typeface="+mj-lt"/>
          <a:ea typeface="+mj-ea"/>
          <a:cs typeface="+mj-cs"/>
        </a:defRPr>
      </a:lvl1pPr>
    </p:titleStyle>
    <p:bodyStyle>
      <a:lvl1pPr marL="0" indent="0" algn="l" defTabSz="685800" rtl="0" eaLnBrk="1" latinLnBrk="0" hangingPunct="1">
        <a:lnSpc>
          <a:spcPts val="2700"/>
        </a:lnSpc>
        <a:spcBef>
          <a:spcPts val="1350"/>
        </a:spcBef>
        <a:buFont typeface="Arial"/>
        <a:buNone/>
        <a:defRPr sz="2100" b="0" kern="1200" spc="0" baseline="0">
          <a:solidFill>
            <a:schemeClr val="tx1"/>
          </a:solidFill>
          <a:latin typeface="+mn-lt"/>
          <a:ea typeface="+mn-ea"/>
          <a:cs typeface="+mn-cs"/>
        </a:defRPr>
      </a:lvl1pPr>
      <a:lvl2pPr marL="171450" indent="-171450" algn="l" defTabSz="685800" rtl="0" eaLnBrk="1" latinLnBrk="0" hangingPunct="1">
        <a:lnSpc>
          <a:spcPts val="2400"/>
        </a:lnSpc>
        <a:spcBef>
          <a:spcPts val="1350"/>
        </a:spcBef>
        <a:buFont typeface="Arial"/>
        <a:buChar char="•"/>
        <a:defRPr sz="2100" kern="1200" baseline="0">
          <a:solidFill>
            <a:schemeClr val="tx1"/>
          </a:solidFill>
          <a:latin typeface="+mn-lt"/>
          <a:ea typeface="+mn-ea"/>
          <a:cs typeface="+mn-cs"/>
        </a:defRPr>
      </a:lvl2pPr>
      <a:lvl3pPr marL="514350" indent="-171450" algn="l" defTabSz="685800" rtl="0" eaLnBrk="1" latinLnBrk="0" hangingPunct="1">
        <a:lnSpc>
          <a:spcPct val="100000"/>
        </a:lnSpc>
        <a:spcBef>
          <a:spcPts val="375"/>
        </a:spcBef>
        <a:buFont typeface="Arial"/>
        <a:buChar char="•"/>
        <a:defRPr sz="1800" kern="1200" baseline="0">
          <a:solidFill>
            <a:schemeClr val="tx1"/>
          </a:solidFill>
          <a:latin typeface="+mn-lt"/>
          <a:ea typeface="+mn-ea"/>
          <a:cs typeface="+mn-cs"/>
        </a:defRPr>
      </a:lvl3pPr>
      <a:lvl4pPr marL="857250" indent="-171450" algn="l" defTabSz="685800" rtl="0" eaLnBrk="1" latinLnBrk="0" hangingPunct="1">
        <a:lnSpc>
          <a:spcPct val="100000"/>
        </a:lnSpc>
        <a:spcBef>
          <a:spcPts val="375"/>
        </a:spcBef>
        <a:buFont typeface="Arial"/>
        <a:buChar char="•"/>
        <a:defRPr sz="1500" kern="120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streaming.videatives.com/assets/804"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streaming.videatives.com/assets/17"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94122"/>
            <a:ext cx="7772400" cy="2141196"/>
          </a:xfrm>
        </p:spPr>
        <p:txBody>
          <a:bodyPr/>
          <a:lstStyle/>
          <a:p>
            <a:r>
              <a:rPr lang="en-US" sz="36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Observing Children: </a:t>
            </a:r>
            <a:br>
              <a:rPr lang="en-US" sz="36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br>
            <a:r>
              <a:rPr lang="en-US" sz="36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Program Practices</a:t>
            </a:r>
          </a:p>
        </p:txBody>
      </p:sp>
      <p:sp>
        <p:nvSpPr>
          <p:cNvPr id="3" name="Subtitle 2"/>
          <p:cNvSpPr>
            <a:spLocks noGrp="1"/>
          </p:cNvSpPr>
          <p:nvPr>
            <p:ph type="subTitle" idx="1"/>
          </p:nvPr>
        </p:nvSpPr>
        <p:spPr>
          <a:xfrm>
            <a:off x="1004957" y="3097924"/>
            <a:ext cx="7145129" cy="2916378"/>
          </a:xfrm>
        </p:spPr>
        <p:txBody>
          <a:bodyPr>
            <a:noAutofit/>
          </a:bodyPr>
          <a:lstStyle/>
          <a:p>
            <a:pPr>
              <a:lnSpc>
                <a:spcPct val="120000"/>
              </a:lnSpc>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84711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651510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Introductions and Overview</a:t>
            </a:r>
          </a:p>
        </p:txBody>
      </p:sp>
      <p:sp>
        <p:nvSpPr>
          <p:cNvPr id="3" name="Content Placeholder 2"/>
          <p:cNvSpPr>
            <a:spLocks noGrp="1"/>
          </p:cNvSpPr>
          <p:nvPr>
            <p:ph idx="1"/>
          </p:nvPr>
        </p:nvSpPr>
        <p:spPr>
          <a:xfrm>
            <a:off x="457200" y="1395663"/>
            <a:ext cx="8229600" cy="4587352"/>
          </a:xfrm>
        </p:spPr>
        <p:txBody>
          <a:bodyPr/>
          <a:lstStyle/>
          <a:p>
            <a:pPr>
              <a:lnSpc>
                <a:spcPct val="150000"/>
              </a:lnSpc>
            </a:pPr>
            <a:r>
              <a:rPr lang="en-US" sz="2400" u="sng" dirty="0">
                <a:latin typeface="Open Sans" panose="020B0606030504020204" pitchFamily="34" charset="0"/>
                <a:ea typeface="Open Sans" panose="020B0606030504020204" pitchFamily="34" charset="0"/>
                <a:cs typeface="Open Sans" panose="020B0606030504020204" pitchFamily="34" charset="0"/>
              </a:rPr>
              <a:t>Agenda</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Reflection activity</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Observations: challenges and solutions</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Linking observations to instruction</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Self-Assessment</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Closing activities</a:t>
            </a:r>
          </a:p>
        </p:txBody>
      </p:sp>
    </p:spTree>
    <p:extLst>
      <p:ext uri="{BB962C8B-B14F-4D97-AF65-F5344CB8AC3E}">
        <p14:creationId xmlns:p14="http://schemas.microsoft.com/office/powerpoint/2010/main" val="189248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651510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Objectives</a:t>
            </a:r>
          </a:p>
        </p:txBody>
      </p:sp>
      <p:sp>
        <p:nvSpPr>
          <p:cNvPr id="3" name="Content Placeholder 2"/>
          <p:cNvSpPr>
            <a:spLocks noGrp="1"/>
          </p:cNvSpPr>
          <p:nvPr>
            <p:ph idx="1"/>
          </p:nvPr>
        </p:nvSpPr>
        <p:spPr>
          <a:xfrm>
            <a:off x="457200" y="1395663"/>
            <a:ext cx="8229600" cy="4587352"/>
          </a:xfrm>
        </p:spPr>
        <p:txBody>
          <a:bodyPr/>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Participants will:</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Explore how to implement observations.</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Examine how to link observation information with interactions and instruction.</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6395" y="756872"/>
            <a:ext cx="2432958" cy="1619438"/>
          </a:xfrm>
          <a:prstGeom prst="rect">
            <a:avLst/>
          </a:prstGeom>
        </p:spPr>
      </p:pic>
    </p:spTree>
    <p:extLst>
      <p:ext uri="{BB962C8B-B14F-4D97-AF65-F5344CB8AC3E}">
        <p14:creationId xmlns:p14="http://schemas.microsoft.com/office/powerpoint/2010/main" val="600245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651510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Materials and Logistics</a:t>
            </a:r>
          </a:p>
        </p:txBody>
      </p:sp>
      <p:sp>
        <p:nvSpPr>
          <p:cNvPr id="3" name="Content Placeholder 2"/>
          <p:cNvSpPr>
            <a:spLocks noGrp="1"/>
          </p:cNvSpPr>
          <p:nvPr>
            <p:ph idx="1"/>
          </p:nvPr>
        </p:nvSpPr>
        <p:spPr>
          <a:xfrm>
            <a:off x="457200" y="1395663"/>
            <a:ext cx="8229600" cy="4587352"/>
          </a:xfrm>
        </p:spPr>
        <p:txBody>
          <a:bodyPr/>
          <a:lstStyle/>
          <a:p>
            <a:endParaRPr lang="en-US" dirty="0"/>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Training materials</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Handouts</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Bathrooms</a:t>
            </a: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Cell phones &amp; group courtesies</a:t>
            </a:r>
          </a:p>
          <a:p>
            <a:pPr marL="342900" indent="-342900">
              <a:buFont typeface="Arial" panose="020B0604020202020204" pitchFamily="34" charset="0"/>
              <a:buChar char="•"/>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504" y="1559546"/>
            <a:ext cx="3765722" cy="2508476"/>
          </a:xfrm>
          <a:prstGeom prst="rect">
            <a:avLst/>
          </a:prstGeom>
        </p:spPr>
      </p:pic>
    </p:spTree>
    <p:extLst>
      <p:ext uri="{BB962C8B-B14F-4D97-AF65-F5344CB8AC3E}">
        <p14:creationId xmlns:p14="http://schemas.microsoft.com/office/powerpoint/2010/main" val="53455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651510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Reflection Activity</a:t>
            </a:r>
          </a:p>
        </p:txBody>
      </p:sp>
      <p:sp>
        <p:nvSpPr>
          <p:cNvPr id="3" name="Content Placeholder 2"/>
          <p:cNvSpPr>
            <a:spLocks noGrp="1"/>
          </p:cNvSpPr>
          <p:nvPr>
            <p:ph idx="1"/>
          </p:nvPr>
        </p:nvSpPr>
        <p:spPr>
          <a:xfrm>
            <a:off x="457200" y="1395663"/>
            <a:ext cx="8229600" cy="4587352"/>
          </a:xfrm>
        </p:spPr>
        <p:txBody>
          <a:bodyPr/>
          <a:lstStyle/>
          <a:p>
            <a:r>
              <a:rPr lang="en-US" sz="2400" dirty="0">
                <a:latin typeface="Open Sans" panose="020B0606030504020204" pitchFamily="34" charset="0"/>
                <a:ea typeface="Open Sans" panose="020B0606030504020204" pitchFamily="34" charset="0"/>
                <a:cs typeface="Open Sans" panose="020B0606030504020204" pitchFamily="34" charset="0"/>
              </a:rPr>
              <a:t>Choose one of the following reflection choices:</a:t>
            </a: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Draw a picture of what comes to mind when you think about conducting observations in your program.</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OR</a:t>
            </a: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Fill in the blanks: “When it comes to conducting observations, I am like _____________ because_____________________.”</a:t>
            </a:r>
          </a:p>
        </p:txBody>
      </p:sp>
    </p:spTree>
    <p:extLst>
      <p:ext uri="{BB962C8B-B14F-4D97-AF65-F5344CB8AC3E}">
        <p14:creationId xmlns:p14="http://schemas.microsoft.com/office/powerpoint/2010/main" val="201636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5463"/>
            <a:ext cx="8294914" cy="1230200"/>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What is Your Observation “Style”?</a:t>
            </a:r>
            <a:b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br>
            <a:endParaRPr lang="en-US" sz="360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Content Placeholder 2"/>
          <p:cNvSpPr>
            <a:spLocks noGrp="1"/>
          </p:cNvSpPr>
          <p:nvPr>
            <p:ph idx="1"/>
          </p:nvPr>
        </p:nvSpPr>
        <p:spPr>
          <a:xfrm>
            <a:off x="457200" y="1395663"/>
            <a:ext cx="8229600" cy="4587352"/>
          </a:xfrm>
        </p:spPr>
        <p:txBody>
          <a:bodyPr/>
          <a:lstStyle/>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How can you use your strengths to conduct observations?</a:t>
            </a: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What strategies and tools will help you focus some program time on observing children?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8676" y="3830027"/>
            <a:ext cx="1922567" cy="1985985"/>
          </a:xfrm>
          <a:prstGeom prst="rect">
            <a:avLst/>
          </a:prstGeom>
        </p:spPr>
      </p:pic>
    </p:spTree>
    <p:extLst>
      <p:ext uri="{BB962C8B-B14F-4D97-AF65-F5344CB8AC3E}">
        <p14:creationId xmlns:p14="http://schemas.microsoft.com/office/powerpoint/2010/main" val="4102356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29"/>
            <a:ext cx="7833360" cy="90569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Challenges and Solutions</a:t>
            </a:r>
          </a:p>
        </p:txBody>
      </p:sp>
      <p:sp>
        <p:nvSpPr>
          <p:cNvPr id="3" name="Content Placeholder 2"/>
          <p:cNvSpPr>
            <a:spLocks noGrp="1"/>
          </p:cNvSpPr>
          <p:nvPr>
            <p:ph idx="1"/>
          </p:nvPr>
        </p:nvSpPr>
        <p:spPr>
          <a:xfrm>
            <a:off x="457200" y="1036320"/>
            <a:ext cx="8229600" cy="5146766"/>
          </a:xfrm>
        </p:spPr>
        <p:txBody>
          <a:bodyPr/>
          <a:lstStyle/>
          <a:p>
            <a:pPr>
              <a:lnSpc>
                <a:spcPct val="100000"/>
              </a:lnSpc>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US" sz="2400" dirty="0">
                <a:latin typeface="Open Sans" panose="020B0606030504020204" pitchFamily="34" charset="0"/>
                <a:ea typeface="Open Sans" panose="020B0606030504020204" pitchFamily="34" charset="0"/>
                <a:cs typeface="Open Sans" panose="020B0606030504020204" pitchFamily="34" charset="0"/>
              </a:rPr>
              <a:t>Let’s brainstorm a list of the challenges to conducting observations as well as some practical solutions.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4357" y="3035073"/>
            <a:ext cx="4645479" cy="2193698"/>
          </a:xfrm>
          <a:prstGeom prst="rect">
            <a:avLst/>
          </a:prstGeom>
        </p:spPr>
      </p:pic>
    </p:spTree>
    <p:extLst>
      <p:ext uri="{BB962C8B-B14F-4D97-AF65-F5344CB8AC3E}">
        <p14:creationId xmlns:p14="http://schemas.microsoft.com/office/powerpoint/2010/main" val="1742072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56442-38BD-0344-AC10-35C229D6F775}"/>
              </a:ext>
            </a:extLst>
          </p:cNvPr>
          <p:cNvSpPr>
            <a:spLocks noGrp="1"/>
          </p:cNvSpPr>
          <p:nvPr>
            <p:ph type="title"/>
          </p:nvPr>
        </p:nvSpPr>
        <p:spPr/>
        <p:txBody>
          <a:bodyPr/>
          <a:lstStyle/>
          <a:p>
            <a:r>
              <a:rPr lang="en-US" dirty="0"/>
              <a:t>Observation Techniques- before, during and after</a:t>
            </a:r>
          </a:p>
        </p:txBody>
      </p:sp>
      <p:sp>
        <p:nvSpPr>
          <p:cNvPr id="3" name="Content Placeholder 2">
            <a:extLst>
              <a:ext uri="{FF2B5EF4-FFF2-40B4-BE49-F238E27FC236}">
                <a16:creationId xmlns:a16="http://schemas.microsoft.com/office/drawing/2014/main" id="{4866D908-EFA1-BC4F-B172-0A86C286B56F}"/>
              </a:ext>
            </a:extLst>
          </p:cNvPr>
          <p:cNvSpPr>
            <a:spLocks noGrp="1"/>
          </p:cNvSpPr>
          <p:nvPr>
            <p:ph idx="1"/>
          </p:nvPr>
        </p:nvSpPr>
        <p:spPr>
          <a:xfrm>
            <a:off x="628650" y="1885244"/>
            <a:ext cx="7781572" cy="4086578"/>
          </a:xfrm>
        </p:spPr>
        <p:txBody>
          <a:bodyPr/>
          <a:lstStyle/>
          <a:p>
            <a:r>
              <a:rPr lang="en-US" dirty="0"/>
              <a:t>Before the observation:</a:t>
            </a:r>
          </a:p>
          <a:p>
            <a:endParaRPr lang="en-US" dirty="0"/>
          </a:p>
          <a:p>
            <a:pPr marL="342900" indent="-342900">
              <a:buFont typeface="Arial" panose="020B0604020202020204" pitchFamily="34" charset="0"/>
              <a:buChar char="•"/>
            </a:pPr>
            <a:r>
              <a:rPr lang="en-US" dirty="0"/>
              <a:t>Establish the reason for the observation. What do you want to know?</a:t>
            </a:r>
          </a:p>
          <a:p>
            <a:pPr marL="342900" indent="-342900">
              <a:buFont typeface="Arial" panose="020B0604020202020204" pitchFamily="34" charset="0"/>
              <a:buChar char="•"/>
            </a:pPr>
            <a:r>
              <a:rPr lang="en-US" dirty="0"/>
              <a:t>Determine the best tool, time, and setting to conduct your observation. </a:t>
            </a:r>
          </a:p>
          <a:p>
            <a:pPr marL="342900" indent="-342900">
              <a:buFont typeface="Arial" panose="020B0604020202020204" pitchFamily="34" charset="0"/>
              <a:buChar char="•"/>
            </a:pPr>
            <a:r>
              <a:rPr lang="en-US" dirty="0"/>
              <a:t>Have your materials ready. Think about additional tools such as a camera, or a voice recorder.</a:t>
            </a:r>
          </a:p>
          <a:p>
            <a:r>
              <a:rPr lang="en-US" dirty="0"/>
              <a:t> </a:t>
            </a:r>
          </a:p>
          <a:p>
            <a:endParaRPr lang="en-US" dirty="0"/>
          </a:p>
        </p:txBody>
      </p:sp>
    </p:spTree>
    <p:extLst>
      <p:ext uri="{BB962C8B-B14F-4D97-AF65-F5344CB8AC3E}">
        <p14:creationId xmlns:p14="http://schemas.microsoft.com/office/powerpoint/2010/main" val="3731253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2768-A89C-184D-B446-54690EE4B8B6}"/>
              </a:ext>
            </a:extLst>
          </p:cNvPr>
          <p:cNvSpPr>
            <a:spLocks noGrp="1"/>
          </p:cNvSpPr>
          <p:nvPr>
            <p:ph type="title"/>
          </p:nvPr>
        </p:nvSpPr>
        <p:spPr/>
        <p:txBody>
          <a:bodyPr/>
          <a:lstStyle/>
          <a:p>
            <a:r>
              <a:rPr lang="en-US" dirty="0"/>
              <a:t>Observation Techniques- before, during, and after</a:t>
            </a:r>
          </a:p>
        </p:txBody>
      </p:sp>
      <p:sp>
        <p:nvSpPr>
          <p:cNvPr id="3" name="Content Placeholder 2">
            <a:extLst>
              <a:ext uri="{FF2B5EF4-FFF2-40B4-BE49-F238E27FC236}">
                <a16:creationId xmlns:a16="http://schemas.microsoft.com/office/drawing/2014/main" id="{A283A6C6-79B5-1340-8342-16AD0C758478}"/>
              </a:ext>
            </a:extLst>
          </p:cNvPr>
          <p:cNvSpPr>
            <a:spLocks noGrp="1"/>
          </p:cNvSpPr>
          <p:nvPr>
            <p:ph idx="1"/>
          </p:nvPr>
        </p:nvSpPr>
        <p:spPr>
          <a:xfrm>
            <a:off x="628650" y="2144889"/>
            <a:ext cx="8154106" cy="3884732"/>
          </a:xfrm>
        </p:spPr>
        <p:txBody>
          <a:bodyPr/>
          <a:lstStyle/>
          <a:p>
            <a:r>
              <a:rPr lang="en-US" dirty="0"/>
              <a:t>During the observation:</a:t>
            </a:r>
          </a:p>
          <a:p>
            <a:endParaRPr lang="en-US" dirty="0"/>
          </a:p>
          <a:p>
            <a:pPr marL="342900" indent="-342900">
              <a:buFont typeface="Arial" panose="020B0604020202020204" pitchFamily="34" charset="0"/>
              <a:buChar char="•"/>
            </a:pPr>
            <a:r>
              <a:rPr lang="en-US" dirty="0"/>
              <a:t>Be open and curious. Be aware of your own lens.</a:t>
            </a:r>
          </a:p>
          <a:p>
            <a:pPr marL="342900" indent="-342900">
              <a:buFont typeface="Arial" panose="020B0604020202020204" pitchFamily="34" charset="0"/>
              <a:buChar char="•"/>
            </a:pPr>
            <a:r>
              <a:rPr lang="en-US" dirty="0"/>
              <a:t>Watch for “confirmation bias.” Are you anticipating what you are going to see or hear?</a:t>
            </a:r>
          </a:p>
          <a:p>
            <a:pPr marL="342900" indent="-342900">
              <a:buFont typeface="Arial" panose="020B0604020202020204" pitchFamily="34" charset="0"/>
              <a:buChar char="•"/>
            </a:pPr>
            <a:r>
              <a:rPr lang="en-US" dirty="0"/>
              <a:t>Be objective and specific. Describe now and interpret later. </a:t>
            </a:r>
          </a:p>
          <a:p>
            <a:pPr marL="342900" indent="-342900">
              <a:buFont typeface="Arial" panose="020B0604020202020204" pitchFamily="34" charset="0"/>
              <a:buChar char="•"/>
            </a:pPr>
            <a:r>
              <a:rPr lang="en-US" dirty="0"/>
              <a:t>Be specific. It is hard to remember the details later!</a:t>
            </a:r>
          </a:p>
        </p:txBody>
      </p:sp>
    </p:spTree>
    <p:extLst>
      <p:ext uri="{BB962C8B-B14F-4D97-AF65-F5344CB8AC3E}">
        <p14:creationId xmlns:p14="http://schemas.microsoft.com/office/powerpoint/2010/main" val="1930756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217C0-AFAF-BD4B-AAE5-6E64E9BF149C}"/>
              </a:ext>
            </a:extLst>
          </p:cNvPr>
          <p:cNvSpPr>
            <a:spLocks noGrp="1"/>
          </p:cNvSpPr>
          <p:nvPr>
            <p:ph type="title"/>
          </p:nvPr>
        </p:nvSpPr>
        <p:spPr/>
        <p:txBody>
          <a:bodyPr/>
          <a:lstStyle/>
          <a:p>
            <a:r>
              <a:rPr lang="en-US" dirty="0"/>
              <a:t>Observation Techniques- before, during and after</a:t>
            </a:r>
          </a:p>
        </p:txBody>
      </p:sp>
      <p:sp>
        <p:nvSpPr>
          <p:cNvPr id="3" name="Content Placeholder 2">
            <a:extLst>
              <a:ext uri="{FF2B5EF4-FFF2-40B4-BE49-F238E27FC236}">
                <a16:creationId xmlns:a16="http://schemas.microsoft.com/office/drawing/2014/main" id="{EC76467B-71C4-6C41-AC0C-1C57DBEF9679}"/>
              </a:ext>
            </a:extLst>
          </p:cNvPr>
          <p:cNvSpPr>
            <a:spLocks noGrp="1"/>
          </p:cNvSpPr>
          <p:nvPr>
            <p:ph idx="1"/>
          </p:nvPr>
        </p:nvSpPr>
        <p:spPr>
          <a:xfrm>
            <a:off x="628650" y="1825625"/>
            <a:ext cx="8007350" cy="4203996"/>
          </a:xfrm>
        </p:spPr>
        <p:txBody>
          <a:bodyPr/>
          <a:lstStyle/>
          <a:p>
            <a:r>
              <a:rPr lang="en-US" dirty="0"/>
              <a:t>After the observation:</a:t>
            </a:r>
          </a:p>
          <a:p>
            <a:endParaRPr lang="en-US" dirty="0"/>
          </a:p>
          <a:p>
            <a:pPr marL="342900" indent="-342900">
              <a:buFont typeface="Arial" panose="020B0604020202020204" pitchFamily="34" charset="0"/>
              <a:buChar char="•"/>
            </a:pPr>
            <a:r>
              <a:rPr lang="en-US" dirty="0"/>
              <a:t>Transcribe and organize your notes as soon as possible. ` </a:t>
            </a:r>
          </a:p>
          <a:p>
            <a:pPr marL="342900" indent="-342900">
              <a:buFont typeface="Arial" panose="020B0604020202020204" pitchFamily="34" charset="0"/>
              <a:buChar char="•"/>
            </a:pPr>
            <a:r>
              <a:rPr lang="en-US" dirty="0"/>
              <a:t>Reflect on what you saw and heard. What was the child telling you? What did you learn?</a:t>
            </a:r>
          </a:p>
          <a:p>
            <a:pPr marL="342900" indent="-342900">
              <a:buFont typeface="Arial" panose="020B0604020202020204" pitchFamily="34" charset="0"/>
              <a:buChar char="•"/>
            </a:pPr>
            <a:r>
              <a:rPr lang="en-US" dirty="0"/>
              <a:t>How can you incorporate what you learned into your interactions, instruction, and or environment?</a:t>
            </a:r>
          </a:p>
          <a:p>
            <a:pPr marL="342900" indent="-342900">
              <a:buFont typeface="Arial" panose="020B0604020202020204" pitchFamily="34" charset="0"/>
              <a:buChar char="•"/>
            </a:pPr>
            <a:r>
              <a:rPr lang="en-US" dirty="0"/>
              <a:t>What new questions do you have?</a:t>
            </a:r>
          </a:p>
          <a:p>
            <a:endParaRPr lang="en-US" dirty="0"/>
          </a:p>
        </p:txBody>
      </p:sp>
    </p:spTree>
    <p:extLst>
      <p:ext uri="{BB962C8B-B14F-4D97-AF65-F5344CB8AC3E}">
        <p14:creationId xmlns:p14="http://schemas.microsoft.com/office/powerpoint/2010/main" val="1468153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856488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Observation Practice</a:t>
            </a:r>
          </a:p>
        </p:txBody>
      </p:sp>
      <p:sp>
        <p:nvSpPr>
          <p:cNvPr id="3" name="Content Placeholder 2"/>
          <p:cNvSpPr>
            <a:spLocks noGrp="1"/>
          </p:cNvSpPr>
          <p:nvPr>
            <p:ph idx="1"/>
          </p:nvPr>
        </p:nvSpPr>
        <p:spPr>
          <a:xfrm>
            <a:off x="457200" y="1395663"/>
            <a:ext cx="8229600" cy="4587352"/>
          </a:xfrm>
        </p:spPr>
        <p:txBody>
          <a:bodyPr/>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Watch the video and record your observations</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hlinkClick r:id="rId3"/>
              </a:rPr>
              <a:t>Sohum </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What did you discover about Sohum?</a:t>
            </a: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What would you do with this information?</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3529" y="2804903"/>
            <a:ext cx="1913206" cy="1913206"/>
          </a:xfrm>
          <a:prstGeom prst="rect">
            <a:avLst/>
          </a:prstGeom>
        </p:spPr>
      </p:pic>
    </p:spTree>
    <p:extLst>
      <p:ext uri="{BB962C8B-B14F-4D97-AF65-F5344CB8AC3E}">
        <p14:creationId xmlns:p14="http://schemas.microsoft.com/office/powerpoint/2010/main" val="2267588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5124"/>
            <a:ext cx="8229601" cy="897619"/>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Practice Linking Observations to Instruction</a:t>
            </a:r>
          </a:p>
        </p:txBody>
      </p:sp>
      <p:sp>
        <p:nvSpPr>
          <p:cNvPr id="3" name="Content Placeholder 2"/>
          <p:cNvSpPr>
            <a:spLocks noGrp="1"/>
          </p:cNvSpPr>
          <p:nvPr>
            <p:ph idx="1"/>
          </p:nvPr>
        </p:nvSpPr>
        <p:spPr>
          <a:xfrm>
            <a:off x="457200" y="1532709"/>
            <a:ext cx="8229600" cy="4572000"/>
          </a:xfrm>
        </p:spPr>
        <p:txBody>
          <a:bodyPr/>
          <a:lstStyle/>
          <a:p>
            <a:r>
              <a:rPr lang="en-US" sz="2400" dirty="0">
                <a:latin typeface="Open Sans" panose="020B0606030504020204" pitchFamily="34" charset="0"/>
                <a:ea typeface="Open Sans" panose="020B0606030504020204" pitchFamily="34" charset="0"/>
                <a:cs typeface="Open Sans" panose="020B0606030504020204" pitchFamily="34" charset="0"/>
              </a:rPr>
              <a:t>Based on the videos, brainstorm how you could support these children’s development in the following areas: </a:t>
            </a:r>
          </a:p>
          <a:p>
            <a:pPr algn="ctr"/>
            <a:r>
              <a:rPr lang="en-US" sz="2400" dirty="0">
                <a:latin typeface="Open Sans" panose="020B0606030504020204" pitchFamily="34" charset="0"/>
                <a:ea typeface="Open Sans" panose="020B0606030504020204" pitchFamily="34" charset="0"/>
                <a:cs typeface="Open Sans" panose="020B0606030504020204" pitchFamily="34" charset="0"/>
                <a:hlinkClick r:id="rId3"/>
              </a:rPr>
              <a:t>Our baby is sick</a:t>
            </a:r>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Environment</a:t>
            </a: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Activities</a:t>
            </a: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Individualized support/interactions</a:t>
            </a:r>
          </a:p>
          <a:p>
            <a:pPr marL="342900" indent="-3429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Home support/communication</a:t>
            </a: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sz="18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50714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856488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How are you doing?</a:t>
            </a:r>
          </a:p>
        </p:txBody>
      </p:sp>
      <p:sp>
        <p:nvSpPr>
          <p:cNvPr id="3" name="Content Placeholder 2"/>
          <p:cNvSpPr>
            <a:spLocks noGrp="1"/>
          </p:cNvSpPr>
          <p:nvPr>
            <p:ph idx="1"/>
          </p:nvPr>
        </p:nvSpPr>
        <p:spPr>
          <a:xfrm>
            <a:off x="457200" y="1395663"/>
            <a:ext cx="8229600" cy="4587352"/>
          </a:xfrm>
        </p:spPr>
        <p:txBody>
          <a:bodyPr/>
          <a:lstStyle/>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Take the “Observation Linked to Instruction Strategies” Self-Assessment</a:t>
            </a: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i="1" dirty="0">
                <a:latin typeface="Open Sans" panose="020B0606030504020204" pitchFamily="34" charset="0"/>
                <a:ea typeface="Open Sans" panose="020B0606030504020204" pitchFamily="34" charset="0"/>
                <a:cs typeface="Open Sans" panose="020B0606030504020204" pitchFamily="34" charset="0"/>
              </a:rPr>
              <a:t>What did you learn about how you’re doing? What do you want to try?</a:t>
            </a:r>
          </a:p>
        </p:txBody>
      </p:sp>
    </p:spTree>
    <p:extLst>
      <p:ext uri="{BB962C8B-B14F-4D97-AF65-F5344CB8AC3E}">
        <p14:creationId xmlns:p14="http://schemas.microsoft.com/office/powerpoint/2010/main" val="1763106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856488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Professional Actions</a:t>
            </a:r>
          </a:p>
        </p:txBody>
      </p:sp>
      <p:sp>
        <p:nvSpPr>
          <p:cNvPr id="3" name="Content Placeholder 2"/>
          <p:cNvSpPr>
            <a:spLocks noGrp="1"/>
          </p:cNvSpPr>
          <p:nvPr>
            <p:ph idx="1"/>
          </p:nvPr>
        </p:nvSpPr>
        <p:spPr>
          <a:xfrm>
            <a:off x="457200" y="1227909"/>
            <a:ext cx="8229600" cy="4755106"/>
          </a:xfrm>
        </p:spPr>
        <p:txBody>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Traffic Signal Reflection</a:t>
            </a:r>
          </a:p>
          <a:p>
            <a:r>
              <a:rPr lang="en-US" sz="2400" dirty="0">
                <a:latin typeface="Open Sans" panose="020B0606030504020204" pitchFamily="34" charset="0"/>
                <a:ea typeface="Open Sans" panose="020B0606030504020204" pitchFamily="34" charset="0"/>
                <a:cs typeface="Open Sans" panose="020B0606030504020204" pitchFamily="34" charset="0"/>
              </a:rPr>
              <a:t>When it comes to conducting observations in your programs, reflect on things you want to:</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solidFill>
                  <a:srgbClr val="FF0000"/>
                </a:solidFill>
                <a:latin typeface="Open Sans" panose="020B0606030504020204" pitchFamily="34" charset="0"/>
                <a:ea typeface="Open Sans" panose="020B0606030504020204" pitchFamily="34" charset="0"/>
                <a:cs typeface="Open Sans" panose="020B0606030504020204" pitchFamily="34" charset="0"/>
              </a:rPr>
              <a:t>Stop</a:t>
            </a:r>
            <a:r>
              <a:rPr lang="en-US" sz="2400" dirty="0">
                <a:latin typeface="Open Sans" panose="020B0606030504020204" pitchFamily="34" charset="0"/>
                <a:ea typeface="Open Sans" panose="020B0606030504020204" pitchFamily="34" charset="0"/>
                <a:cs typeface="Open Sans" panose="020B0606030504020204" pitchFamily="34" charset="0"/>
              </a:rPr>
              <a:t> doing,</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Continue</a:t>
            </a:r>
            <a:r>
              <a:rPr lang="en-US" sz="2400" dirty="0">
                <a:latin typeface="Open Sans" panose="020B0606030504020204" pitchFamily="34" charset="0"/>
                <a:ea typeface="Open Sans" panose="020B0606030504020204" pitchFamily="34" charset="0"/>
                <a:cs typeface="Open Sans" panose="020B0606030504020204" pitchFamily="34" charset="0"/>
              </a:rPr>
              <a:t> doing,</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and </a:t>
            </a:r>
            <a:r>
              <a:rPr lang="en-US" sz="2400" dirty="0">
                <a:solidFill>
                  <a:srgbClr val="00B050"/>
                </a:solidFill>
                <a:latin typeface="Open Sans" panose="020B0606030504020204" pitchFamily="34" charset="0"/>
                <a:ea typeface="Open Sans" panose="020B0606030504020204" pitchFamily="34" charset="0"/>
                <a:cs typeface="Open Sans" panose="020B0606030504020204" pitchFamily="34" charset="0"/>
              </a:rPr>
              <a:t>Start </a:t>
            </a:r>
            <a:r>
              <a:rPr lang="en-US" sz="2400" dirty="0">
                <a:latin typeface="Open Sans" panose="020B0606030504020204" pitchFamily="34" charset="0"/>
                <a:ea typeface="Open Sans" panose="020B0606030504020204" pitchFamily="34" charset="0"/>
                <a:cs typeface="Open Sans" panose="020B0606030504020204" pitchFamily="34" charset="0"/>
              </a:rPr>
              <a:t>doing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612" y="2459423"/>
            <a:ext cx="4443685" cy="3558489"/>
          </a:xfrm>
          <a:prstGeom prst="rect">
            <a:avLst/>
          </a:prstGeom>
        </p:spPr>
      </p:pic>
    </p:spTree>
    <p:extLst>
      <p:ext uri="{BB962C8B-B14F-4D97-AF65-F5344CB8AC3E}">
        <p14:creationId xmlns:p14="http://schemas.microsoft.com/office/powerpoint/2010/main" val="3851425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4"/>
            <a:ext cx="8564880" cy="661571"/>
          </a:xfrm>
        </p:spPr>
        <p:txBody>
          <a:bodyPr/>
          <a:lstStyle/>
          <a:p>
            <a:r>
              <a:rPr lang="en-US" sz="3600" dirty="0">
                <a:latin typeface="Open Sans Extrabold" panose="020B0906030804020204" pitchFamily="34" charset="0"/>
                <a:ea typeface="Open Sans Extrabold" panose="020B0906030804020204" pitchFamily="34" charset="0"/>
                <a:cs typeface="Open Sans Extrabold" panose="020B0906030804020204" pitchFamily="34" charset="0"/>
              </a:rPr>
              <a:t>Questions and Next Steps</a:t>
            </a:r>
          </a:p>
        </p:txBody>
      </p:sp>
      <p:sp>
        <p:nvSpPr>
          <p:cNvPr id="3" name="Content Placeholder 2"/>
          <p:cNvSpPr>
            <a:spLocks noGrp="1"/>
          </p:cNvSpPr>
          <p:nvPr>
            <p:ph idx="1"/>
          </p:nvPr>
        </p:nvSpPr>
        <p:spPr>
          <a:xfrm>
            <a:off x="457200" y="1193074"/>
            <a:ext cx="8229600" cy="4789941"/>
          </a:xfrm>
        </p:spPr>
        <p:txBody>
          <a:bodyPr/>
          <a:lstStyle/>
          <a:p>
            <a:pPr marL="342900" indent="-342900">
              <a:lnSpc>
                <a:spcPct val="150000"/>
              </a:lnSpc>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Questions and answers</a:t>
            </a:r>
          </a:p>
          <a:p>
            <a:pPr marL="342900" indent="-342900">
              <a:lnSpc>
                <a:spcPct val="150000"/>
              </a:lnSpc>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Conduct observations in your programs</a:t>
            </a:r>
          </a:p>
          <a:p>
            <a:pPr>
              <a:lnSpc>
                <a:spcPct val="100000"/>
              </a:lnSpc>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425" y="1891942"/>
            <a:ext cx="2228850" cy="2047875"/>
          </a:xfrm>
          <a:prstGeom prst="rect">
            <a:avLst/>
          </a:prstGeom>
        </p:spPr>
      </p:pic>
    </p:spTree>
    <p:extLst>
      <p:ext uri="{BB962C8B-B14F-4D97-AF65-F5344CB8AC3E}">
        <p14:creationId xmlns:p14="http://schemas.microsoft.com/office/powerpoint/2010/main" val="7159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391" y="1201784"/>
            <a:ext cx="6515100" cy="1306285"/>
          </a:xfrm>
        </p:spPr>
        <p:txBody>
          <a:bodyPr/>
          <a:lstStyle/>
          <a:p>
            <a:pPr algn="ctr"/>
            <a:r>
              <a:rPr lang="en-US" sz="7200"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Thank you!</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7076" y="4942041"/>
            <a:ext cx="3917731" cy="69331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6615" y="3604310"/>
            <a:ext cx="1546855" cy="91271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127" y="3753600"/>
            <a:ext cx="1820095" cy="591974"/>
          </a:xfrm>
          <a:prstGeom prst="rect">
            <a:avLst/>
          </a:prstGeom>
        </p:spPr>
      </p:pic>
    </p:spTree>
    <p:extLst>
      <p:ext uri="{BB962C8B-B14F-4D97-AF65-F5344CB8AC3E}">
        <p14:creationId xmlns:p14="http://schemas.microsoft.com/office/powerpoint/2010/main" val="3940245204"/>
      </p:ext>
    </p:extLst>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mboree Powerpoint" id="{0ABCBA34-28D4-4997-B0EA-623A28A2793F}" vid="{0EC20E0F-F96F-46D5-A8B2-649F94457D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Spark-like Powerpoint</Template>
  <TotalTime>2474</TotalTime>
  <Words>1168</Words>
  <Application>Microsoft Office PowerPoint</Application>
  <PresentationFormat>On-screen Show (4:3)</PresentationFormat>
  <Paragraphs>128</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AppleSymbols</vt:lpstr>
      <vt:lpstr>Arial</vt:lpstr>
      <vt:lpstr>Arial Black</vt:lpstr>
      <vt:lpstr>Calibri</vt:lpstr>
      <vt:lpstr>Open Sans</vt:lpstr>
      <vt:lpstr>Open Sans Extrabold</vt:lpstr>
      <vt:lpstr>Spark Presentation Classic</vt:lpstr>
      <vt:lpstr>Observing Children:  Program Practices</vt:lpstr>
      <vt:lpstr>Introductions and Overview</vt:lpstr>
      <vt:lpstr>Objectives</vt:lpstr>
      <vt:lpstr>Materials and Logistics</vt:lpstr>
      <vt:lpstr>Reflection Activity</vt:lpstr>
      <vt:lpstr>What is Your Observation “Style”? </vt:lpstr>
      <vt:lpstr>Challenges and Solutions</vt:lpstr>
      <vt:lpstr>Observation Techniques- before, during and after</vt:lpstr>
      <vt:lpstr>Observation Techniques- before, during, and after</vt:lpstr>
      <vt:lpstr>Observation Techniques- before, during and after</vt:lpstr>
      <vt:lpstr>Observation Practice</vt:lpstr>
      <vt:lpstr>Practice Linking Observations to Instruction</vt:lpstr>
      <vt:lpstr>How are you doing?</vt:lpstr>
      <vt:lpstr>Professional Actions</vt:lpstr>
      <vt:lpstr>Questions and Next Steps</vt:lpstr>
      <vt:lpstr>Thank you!</vt:lpstr>
    </vt:vector>
  </TitlesOfParts>
  <Company>WOU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Observing Children:  Looking and Learning</dc:title>
  <dc:creator>UCS</dc:creator>
  <cp:lastModifiedBy>Lauren S. Peterson</cp:lastModifiedBy>
  <cp:revision>70</cp:revision>
  <cp:lastPrinted>2019-08-01T16:42:44Z</cp:lastPrinted>
  <dcterms:created xsi:type="dcterms:W3CDTF">2018-01-18T19:06:04Z</dcterms:created>
  <dcterms:modified xsi:type="dcterms:W3CDTF">2021-08-25T22:02:03Z</dcterms:modified>
</cp:coreProperties>
</file>